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14"/>
  </p:notesMasterIdLst>
  <p:sldIdLst>
    <p:sldId id="258" r:id="rId2"/>
    <p:sldId id="273" r:id="rId3"/>
    <p:sldId id="257" r:id="rId4"/>
    <p:sldId id="263" r:id="rId5"/>
    <p:sldId id="259" r:id="rId6"/>
    <p:sldId id="265" r:id="rId7"/>
    <p:sldId id="275" r:id="rId8"/>
    <p:sldId id="266" r:id="rId9"/>
    <p:sldId id="271" r:id="rId10"/>
    <p:sldId id="272" r:id="rId11"/>
    <p:sldId id="264" r:id="rId12"/>
    <p:sldId id="274"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2387">
          <p15:clr>
            <a:srgbClr val="A4A3A4"/>
          </p15:clr>
        </p15:guide>
        <p15:guide id="6" pos="5565">
          <p15:clr>
            <a:srgbClr val="A4A3A4"/>
          </p15:clr>
        </p15:guide>
        <p15:guide id="7" pos="317">
          <p15:clr>
            <a:srgbClr val="A4A3A4"/>
          </p15:clr>
        </p15:guide>
        <p15:guide id="8" pos="15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F8F"/>
    <a:srgbClr val="A12B2F"/>
    <a:srgbClr val="007836"/>
    <a:srgbClr val="ECAA00"/>
    <a:srgbClr val="76777B"/>
    <a:srgbClr val="00609C"/>
    <a:srgbClr val="ECAC00"/>
    <a:srgbClr val="00A19C"/>
    <a:srgbClr val="0082CA"/>
    <a:srgbClr val="4D00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0" autoAdjust="0"/>
    <p:restoredTop sz="93673" autoAdjust="0"/>
  </p:normalViewPr>
  <p:slideViewPr>
    <p:cSldViewPr snapToGrid="0" showGuides="1">
      <p:cViewPr varScale="1">
        <p:scale>
          <a:sx n="160" d="100"/>
          <a:sy n="160" d="100"/>
        </p:scale>
        <p:origin x="904" y="168"/>
      </p:cViewPr>
      <p:guideLst>
        <p:guide orient="horz" pos="271"/>
        <p:guide orient="horz" pos="3092"/>
        <p:guide orient="horz" pos="517"/>
        <p:guide orient="horz" pos="895"/>
        <p:guide orient="horz" pos="2387"/>
        <p:guide pos="5565"/>
        <p:guide pos="317"/>
        <p:guide pos="151"/>
      </p:guideLst>
    </p:cSldViewPr>
  </p:slid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2/25/21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5</a:t>
            </a:fld>
            <a:endParaRPr lang="en-US"/>
          </a:p>
        </p:txBody>
      </p:sp>
    </p:spTree>
    <p:extLst>
      <p:ext uri="{BB962C8B-B14F-4D97-AF65-F5344CB8AC3E}">
        <p14:creationId xmlns:p14="http://schemas.microsoft.com/office/powerpoint/2010/main" val="2269171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3"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SECTION BREAK TITLE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4" name="Text Placeholder 3"/>
          <p:cNvSpPr>
            <a:spLocks noGrp="1"/>
          </p:cNvSpPr>
          <p:nvPr>
            <p:ph type="body" sz="quarter" idx="13"/>
          </p:nvPr>
        </p:nvSpPr>
        <p:spPr>
          <a:xfrm>
            <a:off x="488732" y="4106864"/>
            <a:ext cx="4114800"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4716216" y="4106864"/>
            <a:ext cx="4097585"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495679"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1"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34604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417046"/>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4256434"/>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416462"/>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4255850"/>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64070"/>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6"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6"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2856834"/>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417569"/>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672521"/>
            <a:ext cx="8434552" cy="108633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3127171"/>
            <a:ext cx="2238469" cy="358378"/>
          </a:xfrm>
          <a:noFill/>
        </p:spPr>
        <p:txBody>
          <a:bodyPr lIns="91440" rIns="91440"/>
          <a:lstStyle>
            <a:lvl1pPr marL="0" indent="0">
              <a:lnSpc>
                <a:spcPct val="95000"/>
              </a:lnSpc>
              <a:buNone/>
              <a:defRPr sz="12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1" y="1019437"/>
            <a:ext cx="8372901" cy="374786"/>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1" y="1019437"/>
            <a:ext cx="8372901" cy="20774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4912432"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487437"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4502674"/>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4912432"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4505517"/>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1" y="1417579"/>
            <a:ext cx="8372901" cy="3022394"/>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43573" y="4457863"/>
            <a:ext cx="3711039" cy="240746"/>
          </a:xfrm>
        </p:spPr>
        <p:txBody>
          <a:bodyPr bIns="0" anchor="t" anchorCtr="0"/>
          <a:lstStyle>
            <a:lvl1pPr marL="0" indent="0">
              <a:buNone/>
              <a:defRPr sz="1050" baseline="0"/>
            </a:lvl1pPr>
          </a:lstStyle>
          <a:p>
            <a:pPr lvl="0"/>
            <a:r>
              <a:rPr lang="en-US" dirty="0"/>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8"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closing statement</a:t>
            </a:r>
          </a:p>
        </p:txBody>
      </p:sp>
      <p:sp>
        <p:nvSpPr>
          <p:cNvPr id="9" name="TextBox 8"/>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closing statement (optional): </a:t>
            </a:r>
          </a:p>
          <a:p>
            <a:endParaRPr lang="en-US" sz="1400" b="1" baseline="0" dirty="0">
              <a:solidFill>
                <a:schemeClr val="bg1"/>
              </a:solidFill>
            </a:endParaRPr>
          </a:p>
          <a:p>
            <a:pPr lvl="0"/>
            <a:r>
              <a:rPr lang="en-US" sz="1400" b="1" dirty="0">
                <a:solidFill>
                  <a:schemeClr val="bg1"/>
                </a:solidFill>
              </a:rPr>
              <a:t>WE START WITH YES.</a:t>
            </a:r>
          </a:p>
          <a:p>
            <a:pPr lvl="0">
              <a:spcAft>
                <a:spcPts val="1200"/>
              </a:spcAft>
            </a:pPr>
            <a:r>
              <a:rPr lang="en-US" sz="1400" b="1" dirty="0">
                <a:solidFill>
                  <a:schemeClr val="bg1"/>
                </a:solidFill>
              </a:rPr>
              <a:t>AND END WITH THANK YOU.</a:t>
            </a:r>
          </a:p>
          <a:p>
            <a:pPr lvl="0"/>
            <a:r>
              <a:rPr lang="en-US" sz="1400" b="1" dirty="0">
                <a:solidFill>
                  <a:schemeClr val="bg1"/>
                </a:solidFill>
              </a:rPr>
              <a:t>DO YOU HAVE ANY BIG QUESTIONS?</a:t>
            </a:r>
            <a:endParaRPr lang="en-US" sz="1400" dirty="0">
              <a:solidFill>
                <a:schemeClr val="bg1"/>
              </a:solidFill>
            </a:endParaRPr>
          </a:p>
          <a:p>
            <a:endParaRPr lang="en-US" dirty="0">
              <a:solidFill>
                <a:schemeClr val="bg1"/>
              </a:solidFill>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5043"/>
            <a:ext cx="9144000" cy="5148543"/>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1" y="386954"/>
            <a:ext cx="8372901" cy="604513"/>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574696"/>
            <a:ext cx="5685350" cy="304654"/>
          </a:xfrm>
        </p:spPr>
        <p:txBody>
          <a:bodyPr lIns="0" bIns="0" anchor="b">
            <a:normAutofit/>
          </a:bodyPr>
          <a:lstStyle>
            <a:lvl1pPr marL="0" indent="0">
              <a:buNone/>
              <a:defRPr sz="1800" b="1" cap="all" baseline="0">
                <a:solidFill>
                  <a:srgbClr val="47484A"/>
                </a:solidFill>
              </a:defRPr>
            </a:lvl1pPr>
            <a:lvl2pPr marL="0" indent="0">
              <a:buNone/>
              <a:defRPr/>
            </a:lvl2pPr>
            <a:lvl3pPr marL="0" indent="0">
              <a:spcBef>
                <a:spcPts val="1800"/>
              </a:spcBef>
              <a:buNone/>
              <a:defRPr/>
            </a:lvl3pPr>
          </a:lstStyle>
          <a:p>
            <a:pPr lvl="0"/>
            <a:r>
              <a:rPr lang="en-US" dirty="0"/>
              <a:t>Optional one line subhead, </a:t>
            </a:r>
            <a:r>
              <a:rPr lang="en-US" dirty="0" err="1"/>
              <a:t>url</a:t>
            </a:r>
            <a:r>
              <a:rPr lang="en-US" dirty="0"/>
              <a:t> or date</a:t>
            </a:r>
          </a:p>
        </p:txBody>
      </p:sp>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314" y="408441"/>
            <a:ext cx="1786846" cy="64370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3"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5"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16" name="TextBox 15"/>
          <p:cNvSpPr txBox="1"/>
          <p:nvPr userDrawn="1"/>
        </p:nvSpPr>
        <p:spPr>
          <a:xfrm>
            <a:off x="-1018914" y="-1479541"/>
            <a:ext cx="3502900" cy="1015663"/>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line of text (optional): </a:t>
            </a:r>
          </a:p>
          <a:p>
            <a:endParaRPr lang="en-US" sz="1400" b="1" baseline="0" dirty="0">
              <a:solidFill>
                <a:schemeClr val="bg1"/>
              </a:solidFill>
            </a:endParaRPr>
          </a:p>
          <a:p>
            <a:r>
              <a:rPr lang="en-US" sz="1400" b="1" baseline="0" dirty="0">
                <a:solidFill>
                  <a:schemeClr val="bg1"/>
                </a:solidFill>
              </a:rPr>
              <a:t>WE START WITH YES.</a:t>
            </a:r>
            <a:endParaRPr lang="en-US" sz="1400" dirty="0">
              <a:solidFill>
                <a:schemeClr val="bg1"/>
              </a:solidFill>
            </a:endParaRPr>
          </a:p>
          <a:p>
            <a:endParaRPr lang="en-US" dirty="0">
              <a:solidFill>
                <a:schemeClr val="bg1"/>
              </a:solidFill>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1" y="1408346"/>
            <a:ext cx="8372901" cy="3317082"/>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4545002"/>
            <a:ext cx="1557337" cy="561027"/>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0265"/>
            <a:ext cx="9144000" cy="4508954"/>
          </a:xfrm>
          <a:prstGeom prst="rect">
            <a:avLst/>
          </a:prstGeom>
        </p:spPr>
      </p:pic>
      <p:sp>
        <p:nvSpPr>
          <p:cNvPr id="84" name="Text Placeholder 1"/>
          <p:cNvSpPr>
            <a:spLocks noGrp="1"/>
          </p:cNvSpPr>
          <p:nvPr>
            <p:ph type="body" sz="quarter" idx="10" hasCustomPrompt="1"/>
          </p:nvPr>
        </p:nvSpPr>
        <p:spPr>
          <a:xfrm>
            <a:off x="0" y="-20265"/>
            <a:ext cx="9144000" cy="4508954"/>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153714"/>
            <a:ext cx="5851526" cy="969169"/>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82331"/>
            <a:ext cx="1557337" cy="561027"/>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Text Placeholder 9"/>
          <p:cNvSpPr>
            <a:spLocks noGrp="1"/>
          </p:cNvSpPr>
          <p:nvPr>
            <p:ph type="body" sz="quarter" idx="17" hasCustomPrompt="1"/>
          </p:nvPr>
        </p:nvSpPr>
        <p:spPr>
          <a:xfrm>
            <a:off x="469901" y="3709174"/>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992251"/>
            <a:ext cx="2692871" cy="56004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3417372"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674681"/>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2794775"/>
            <a:ext cx="8452904" cy="647160"/>
          </a:xfrm>
        </p:spPr>
        <p:txBody>
          <a:bodyPr lIns="0" rIns="91440" anchor="b">
            <a:normAutofit/>
          </a:bodyPr>
          <a:lstStyle>
            <a:lvl1pPr>
              <a:defRPr sz="28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7"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344193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674680"/>
            <a:ext cx="224589" cy="2071116"/>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
          <p:cNvSpPr>
            <a:spLocks noGrp="1"/>
          </p:cNvSpPr>
          <p:nvPr>
            <p:ph type="body" sz="quarter" idx="26" hasCustomPrompt="1"/>
          </p:nvPr>
        </p:nvSpPr>
        <p:spPr>
          <a:xfrm>
            <a:off x="503238" y="300961"/>
            <a:ext cx="5984648" cy="331077"/>
          </a:xfrm>
        </p:spPr>
        <p:txBody>
          <a:bodyPr/>
          <a:lstStyle>
            <a:lvl1pPr marL="0" indent="0">
              <a:buNone/>
              <a:defRPr sz="1000" b="1" cap="all" baseline="0">
                <a:solidFill>
                  <a:schemeClr val="tx1"/>
                </a:solidFill>
              </a:defRPr>
            </a:lvl1pPr>
          </a:lstStyle>
          <a:p>
            <a:r>
              <a:rPr lang="en-US" sz="1000" b="0" cap="all" dirty="0">
                <a:solidFill>
                  <a:srgbClr val="000000"/>
                </a:solidFill>
              </a:rPr>
              <a:t>Type in Name of </a:t>
            </a:r>
            <a:r>
              <a:rPr lang="en-US" sz="1000" b="0" cap="all" dirty="0" err="1">
                <a:solidFill>
                  <a:srgbClr val="000000"/>
                </a:solidFill>
              </a:rPr>
              <a:t>fACILITY</a:t>
            </a:r>
            <a:r>
              <a:rPr lang="en-US" sz="1000" b="0" cap="all" dirty="0">
                <a:solidFill>
                  <a:srgbClr val="000000"/>
                </a:solidFill>
              </a:rPr>
              <a:t>, division, group, program or </a:t>
            </a:r>
            <a:r>
              <a:rPr lang="en-US" sz="1000" dirty="0">
                <a:solidFill>
                  <a:srgbClr val="000000"/>
                </a:solidFill>
              </a:rPr>
              <a:t>www.anl.gov</a:t>
            </a:r>
          </a:p>
        </p:txBody>
      </p:sp>
      <p:sp>
        <p:nvSpPr>
          <p:cNvPr id="17" name="Text Placeholder 45"/>
          <p:cNvSpPr>
            <a:spLocks noGrp="1"/>
          </p:cNvSpPr>
          <p:nvPr>
            <p:ph type="body" sz="quarter" idx="27"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170633"/>
            <a:ext cx="1557337" cy="561027"/>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Text Placeholder 9"/>
          <p:cNvSpPr>
            <a:spLocks noGrp="1"/>
          </p:cNvSpPr>
          <p:nvPr>
            <p:ph type="body" sz="quarter" idx="17" hasCustomPrompt="1"/>
          </p:nvPr>
        </p:nvSpPr>
        <p:spPr>
          <a:xfrm>
            <a:off x="469901" y="3436223"/>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719301"/>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261205"/>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1" y="82770"/>
            <a:ext cx="6776128" cy="839426"/>
          </a:xfrm>
        </p:spPr>
        <p:txBody>
          <a:bodyPr lIns="0" rIns="91440" anchor="b">
            <a:normAutofit/>
          </a:bodyPr>
          <a:lstStyle>
            <a:lvl1pPr>
              <a:defRPr sz="28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7"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92219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1261204"/>
            <a:ext cx="224589" cy="2071116"/>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6978"/>
            <a:ext cx="8925873" cy="51435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3581400"/>
            <a:ext cx="9144000" cy="15621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3782231"/>
            <a:ext cx="8321040" cy="1030194"/>
          </a:xfrm>
        </p:spPr>
        <p:txBody>
          <a:bodyPr lIns="0" anchor="t"/>
          <a:lstStyle>
            <a:lvl1pPr>
              <a:defRPr sz="24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18127" y="-1"/>
            <a:ext cx="8925873" cy="2742010"/>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65038"/>
            <a:ext cx="8674100" cy="590324"/>
          </a:xfrm>
        </p:spPr>
        <p:txBody>
          <a:bodyPr lIns="0"/>
          <a:lstStyle>
            <a:lvl1pPr>
              <a:defRPr sz="28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0"/>
            <a:ext cx="4480560" cy="2747963"/>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0"/>
            <a:ext cx="4480560" cy="2747963"/>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55513"/>
            <a:ext cx="8674100" cy="590324"/>
          </a:xfrm>
        </p:spPr>
        <p:txBody>
          <a:bodyPr lIns="0"/>
          <a:lstStyle>
            <a:lvl1pPr>
              <a:defRPr sz="28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0" y="388411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0"/>
            <a:ext cx="29900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0"/>
            <a:ext cx="2990088" cy="275523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0"/>
            <a:ext cx="29578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469900" y="3265038"/>
            <a:ext cx="8674100" cy="590324"/>
          </a:xfrm>
        </p:spPr>
        <p:txBody>
          <a:bodyPr lIns="0"/>
          <a:lstStyle>
            <a:lvl1pPr>
              <a:defRPr sz="28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51435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48406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2948823"/>
            <a:ext cx="2238469" cy="358378"/>
          </a:xfrm>
        </p:spPr>
        <p:txBody>
          <a:bodyPr lIns="91440" rIns="91440"/>
          <a:lstStyle>
            <a:lvl1pPr marL="0" indent="0">
              <a:lnSpc>
                <a:spcPct val="95000"/>
              </a:lnSpc>
              <a:buNone/>
              <a:defRPr sz="12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51435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7903"/>
            <a:ext cx="8372901" cy="621711"/>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userDrawn="1"/>
        </p:nvSpPr>
        <p:spPr>
          <a:xfrm>
            <a:off x="2148350" y="1084175"/>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30288"/>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28723"/>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418007"/>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406047"/>
            <a:ext cx="4114800" cy="46574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a:noFill/>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406047"/>
            <a:ext cx="4114800" cy="46574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503575" y="1417872"/>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80" y="1417871"/>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80" y="3203316"/>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5" y="3193094"/>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3045309" y="1451045"/>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489394" y="1442711"/>
            <a:ext cx="2023746"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5" y="262020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2896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2630976"/>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487014" y="380713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3794491"/>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3141637"/>
            <a:ext cx="4114800"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6" y="3141637"/>
            <a:ext cx="4097585"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6890"/>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716215"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464146"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6" y="4434669"/>
            <a:ext cx="3995723" cy="359070"/>
          </a:xfrm>
        </p:spPr>
        <p:txBody>
          <a:bodyPr/>
          <a:lstStyle>
            <a:lvl1pPr marL="0" indent="0">
              <a:buNone/>
              <a:defRPr sz="1200"/>
            </a:lvl1pPr>
          </a:lstStyle>
          <a:p>
            <a:pPr lvl="0"/>
            <a:r>
              <a:rPr lang="en-US"/>
              <a:t>Click to edit Master text styles</a:t>
            </a:r>
          </a:p>
        </p:txBody>
      </p:sp>
      <p:sp>
        <p:nvSpPr>
          <p:cNvPr id="13" name="Text Placeholder 7"/>
          <p:cNvSpPr>
            <a:spLocks noGrp="1"/>
          </p:cNvSpPr>
          <p:nvPr>
            <p:ph type="body" sz="quarter" idx="18"/>
          </p:nvPr>
        </p:nvSpPr>
        <p:spPr>
          <a:xfrm>
            <a:off x="4750290" y="4444194"/>
            <a:ext cx="3995723" cy="359070"/>
          </a:xfrm>
        </p:spPr>
        <p:txBody>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amiesen\Desktop\anlrgbpptlogo.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111490" y="4799992"/>
            <a:ext cx="775768" cy="27946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1" y="358378"/>
            <a:ext cx="8372901" cy="621711"/>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1" y="1393826"/>
            <a:ext cx="8372901" cy="3317081"/>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4855282"/>
            <a:ext cx="457200" cy="13716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51435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pic>
        <p:nvPicPr>
          <p:cNvPr id="8" name="Picture 7"/>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457201" y="4827084"/>
            <a:ext cx="1418753" cy="180440"/>
          </a:xfrm>
          <a:prstGeom prst="rect">
            <a:avLst/>
          </a:prstGeom>
        </p:spPr>
      </p:pic>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76" r:id="rId10"/>
    <p:sldLayoutId id="2147483709" r:id="rId11"/>
    <p:sldLayoutId id="2147483695" r:id="rId12"/>
    <p:sldLayoutId id="2147483739" r:id="rId13"/>
    <p:sldLayoutId id="2147483696" r:id="rId14"/>
    <p:sldLayoutId id="2147483689" r:id="rId15"/>
    <p:sldLayoutId id="2147483710" r:id="rId16"/>
    <p:sldLayoutId id="2147483706" r:id="rId17"/>
    <p:sldLayoutId id="2147483704" r:id="rId18"/>
    <p:sldLayoutId id="2147483769" r:id="rId19"/>
    <p:sldLayoutId id="2147483770" r:id="rId20"/>
    <p:sldLayoutId id="2147483771" r:id="rId21"/>
    <p:sldLayoutId id="2147483772" r:id="rId22"/>
    <p:sldLayoutId id="2147483761" r:id="rId23"/>
    <p:sldLayoutId id="2147483762" r:id="rId24"/>
    <p:sldLayoutId id="2147483763" r:id="rId25"/>
    <p:sldLayoutId id="2147483765" r:id="rId26"/>
    <p:sldLayoutId id="2147483766"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vents.cels.anl.gov/" TargetMode="External"/><Relationship Id="rId2" Type="http://schemas.openxmlformats.org/officeDocument/2006/relationships/hyperlink" Target="https://learn.getindico.io/" TargetMode="External"/><Relationship Id="rId1" Type="http://schemas.openxmlformats.org/officeDocument/2006/relationships/slideLayout" Target="../slideLayouts/slideLayout16.xml"/><Relationship Id="rId4" Type="http://schemas.openxmlformats.org/officeDocument/2006/relationships/hyperlink" Target="https://indico.fnal.gov/category/77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27"/>
          </p:nvPr>
        </p:nvSpPr>
        <p:spPr/>
        <p:txBody>
          <a:bodyPr/>
          <a:lstStyle/>
          <a:p>
            <a:r>
              <a:rPr lang="en-US" dirty="0"/>
              <a:t>https://</a:t>
            </a:r>
            <a:r>
              <a:rPr lang="en-US" dirty="0" err="1"/>
              <a:t>events.cels.anl.gov</a:t>
            </a:r>
            <a:r>
              <a:rPr lang="en-US" dirty="0"/>
              <a:t>/</a:t>
            </a:r>
          </a:p>
        </p:txBody>
      </p:sp>
      <p:sp>
        <p:nvSpPr>
          <p:cNvPr id="2" name="Title 1"/>
          <p:cNvSpPr>
            <a:spLocks noGrp="1"/>
          </p:cNvSpPr>
          <p:nvPr>
            <p:ph type="title"/>
          </p:nvPr>
        </p:nvSpPr>
        <p:spPr/>
        <p:txBody>
          <a:bodyPr/>
          <a:lstStyle/>
          <a:p>
            <a:r>
              <a:rPr lang="en-US" dirty="0"/>
              <a:t>Indico </a:t>
            </a:r>
          </a:p>
        </p:txBody>
      </p:sp>
      <p:sp>
        <p:nvSpPr>
          <p:cNvPr id="13" name="Text Placeholder 12"/>
          <p:cNvSpPr>
            <a:spLocks noGrp="1"/>
          </p:cNvSpPr>
          <p:nvPr>
            <p:ph type="body" sz="quarter" idx="12"/>
          </p:nvPr>
        </p:nvSpPr>
        <p:spPr/>
        <p:txBody>
          <a:bodyPr/>
          <a:lstStyle/>
          <a:p>
            <a:r>
              <a:rPr lang="en-US" dirty="0" err="1"/>
              <a:t>erhtjhtyhy</a:t>
            </a:r>
            <a:endParaRPr lang="en-US" dirty="0"/>
          </a:p>
        </p:txBody>
      </p:sp>
      <p:sp>
        <p:nvSpPr>
          <p:cNvPr id="4" name="Text Placeholder 3"/>
          <p:cNvSpPr>
            <a:spLocks noGrp="1"/>
          </p:cNvSpPr>
          <p:nvPr>
            <p:ph type="body" sz="quarter" idx="17"/>
          </p:nvPr>
        </p:nvSpPr>
        <p:spPr/>
        <p:txBody>
          <a:bodyPr/>
          <a:lstStyle/>
          <a:p>
            <a:r>
              <a:rPr lang="en-US" dirty="0"/>
              <a:t>Samantha </a:t>
            </a:r>
            <a:r>
              <a:rPr lang="en-US" dirty="0" err="1"/>
              <a:t>tezak</a:t>
            </a:r>
            <a:endParaRPr lang="en-US" dirty="0"/>
          </a:p>
        </p:txBody>
      </p:sp>
      <p:sp>
        <p:nvSpPr>
          <p:cNvPr id="5" name="Text Placeholder 4"/>
          <p:cNvSpPr>
            <a:spLocks noGrp="1"/>
          </p:cNvSpPr>
          <p:nvPr>
            <p:ph type="body" sz="quarter" idx="18"/>
          </p:nvPr>
        </p:nvSpPr>
        <p:spPr/>
        <p:txBody>
          <a:bodyPr/>
          <a:lstStyle/>
          <a:p>
            <a:r>
              <a:rPr lang="en-US" dirty="0"/>
              <a:t>Executive Assistant</a:t>
            </a:r>
          </a:p>
          <a:p>
            <a:r>
              <a:rPr lang="en-US" dirty="0"/>
              <a:t>CPS Division</a:t>
            </a:r>
          </a:p>
        </p:txBody>
      </p:sp>
      <p:sp>
        <p:nvSpPr>
          <p:cNvPr id="6" name="Text Placeholder 5"/>
          <p:cNvSpPr>
            <a:spLocks noGrp="1"/>
          </p:cNvSpPr>
          <p:nvPr>
            <p:ph type="body" sz="quarter" idx="19"/>
          </p:nvPr>
        </p:nvSpPr>
        <p:spPr/>
        <p:txBody>
          <a:bodyPr/>
          <a:lstStyle/>
          <a:p>
            <a:r>
              <a:rPr lang="en-US" dirty="0"/>
              <a:t>June 9, 2020</a:t>
            </a:r>
          </a:p>
        </p:txBody>
      </p:sp>
      <p:pic>
        <p:nvPicPr>
          <p:cNvPr id="14" name="Picture Placeholder 13" descr="A close up of a logo&#10;&#10;Description automatically generated">
            <a:extLst>
              <a:ext uri="{FF2B5EF4-FFF2-40B4-BE49-F238E27FC236}">
                <a16:creationId xmlns:a16="http://schemas.microsoft.com/office/drawing/2014/main" id="{57C17644-1861-1A43-BD77-5DC3EDB13D75}"/>
              </a:ext>
            </a:extLst>
          </p:cNvPr>
          <p:cNvPicPr>
            <a:picLocks noGrp="1" noChangeAspect="1"/>
          </p:cNvPicPr>
          <p:nvPr>
            <p:ph type="pic" sz="quarter" idx="16"/>
          </p:nvPr>
        </p:nvPicPr>
        <p:blipFill rotWithShape="1">
          <a:blip r:embed="rId2"/>
          <a:srcRect l="-1671" t="55" b="-55"/>
          <a:stretch/>
        </p:blipFill>
        <p:spPr>
          <a:xfrm>
            <a:off x="4097350" y="1266825"/>
            <a:ext cx="5046652" cy="2029968"/>
          </a:xfrm>
        </p:spPr>
      </p:pic>
    </p:spTree>
    <p:extLst>
      <p:ext uri="{BB962C8B-B14F-4D97-AF65-F5344CB8AC3E}">
        <p14:creationId xmlns:p14="http://schemas.microsoft.com/office/powerpoint/2010/main" val="122816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D4994A-D9A3-814B-834A-ECE5808268F5}"/>
              </a:ext>
            </a:extLst>
          </p:cNvPr>
          <p:cNvSpPr>
            <a:spLocks noGrp="1"/>
          </p:cNvSpPr>
          <p:nvPr>
            <p:ph type="sldNum" sz="quarter" idx="10"/>
          </p:nvPr>
        </p:nvSpPr>
        <p:spPr/>
        <p:txBody>
          <a:bodyPr/>
          <a:lstStyle/>
          <a:p>
            <a:fld id="{AEFAAC5A-9C4F-4278-920D-DF2BAB595749}" type="slidenum">
              <a:rPr lang="en-US" smtClean="0"/>
              <a:pPr/>
              <a:t>10</a:t>
            </a:fld>
            <a:endParaRPr lang="en-US" dirty="0"/>
          </a:p>
        </p:txBody>
      </p:sp>
      <p:sp>
        <p:nvSpPr>
          <p:cNvPr id="7" name="Title 6">
            <a:extLst>
              <a:ext uri="{FF2B5EF4-FFF2-40B4-BE49-F238E27FC236}">
                <a16:creationId xmlns:a16="http://schemas.microsoft.com/office/drawing/2014/main" id="{EE7F34E2-4F97-3C4D-9E3F-319A4B5A17ED}"/>
              </a:ext>
            </a:extLst>
          </p:cNvPr>
          <p:cNvSpPr>
            <a:spLocks noGrp="1"/>
          </p:cNvSpPr>
          <p:nvPr>
            <p:ph type="title"/>
          </p:nvPr>
        </p:nvSpPr>
        <p:spPr/>
        <p:txBody>
          <a:bodyPr/>
          <a:lstStyle/>
          <a:p>
            <a:r>
              <a:rPr lang="en-US" dirty="0"/>
              <a:t>Additional Customization</a:t>
            </a:r>
          </a:p>
        </p:txBody>
      </p:sp>
      <p:sp>
        <p:nvSpPr>
          <p:cNvPr id="8" name="Text Placeholder 7">
            <a:extLst>
              <a:ext uri="{FF2B5EF4-FFF2-40B4-BE49-F238E27FC236}">
                <a16:creationId xmlns:a16="http://schemas.microsoft.com/office/drawing/2014/main" id="{5DC70FE2-F7CF-F742-A6B5-78BD12E0577B}"/>
              </a:ext>
            </a:extLst>
          </p:cNvPr>
          <p:cNvSpPr>
            <a:spLocks noGrp="1"/>
          </p:cNvSpPr>
          <p:nvPr>
            <p:ph type="body" sz="quarter" idx="12"/>
          </p:nvPr>
        </p:nvSpPr>
        <p:spPr>
          <a:xfrm>
            <a:off x="457202" y="1009911"/>
            <a:ext cx="4186450" cy="621711"/>
          </a:xfrm>
        </p:spPr>
        <p:txBody>
          <a:bodyPr/>
          <a:lstStyle/>
          <a:p>
            <a:r>
              <a:rPr lang="en-US" dirty="0"/>
              <a:t>Additional customization is found under the “layout” tab</a:t>
            </a:r>
          </a:p>
        </p:txBody>
      </p:sp>
      <p:pic>
        <p:nvPicPr>
          <p:cNvPr id="14" name="Picture 13">
            <a:extLst>
              <a:ext uri="{FF2B5EF4-FFF2-40B4-BE49-F238E27FC236}">
                <a16:creationId xmlns:a16="http://schemas.microsoft.com/office/drawing/2014/main" id="{D0F2AC3D-C7C0-ED45-B4EC-6AD969BB4864}"/>
              </a:ext>
            </a:extLst>
          </p:cNvPr>
          <p:cNvPicPr>
            <a:picLocks noChangeAspect="1"/>
          </p:cNvPicPr>
          <p:nvPr/>
        </p:nvPicPr>
        <p:blipFill>
          <a:blip r:embed="rId2"/>
          <a:stretch>
            <a:fillRect/>
          </a:stretch>
        </p:blipFill>
        <p:spPr>
          <a:xfrm>
            <a:off x="412095" y="1712042"/>
            <a:ext cx="4231556" cy="1783998"/>
          </a:xfrm>
          <a:prstGeom prst="rect">
            <a:avLst/>
          </a:prstGeom>
          <a:ln>
            <a:solidFill>
              <a:schemeClr val="tx1">
                <a:lumMod val="50000"/>
              </a:schemeClr>
            </a:solidFill>
          </a:ln>
        </p:spPr>
      </p:pic>
      <p:pic>
        <p:nvPicPr>
          <p:cNvPr id="15" name="Picture 14">
            <a:extLst>
              <a:ext uri="{FF2B5EF4-FFF2-40B4-BE49-F238E27FC236}">
                <a16:creationId xmlns:a16="http://schemas.microsoft.com/office/drawing/2014/main" id="{9D017164-8F84-3147-94CB-BB84EB107F75}"/>
              </a:ext>
            </a:extLst>
          </p:cNvPr>
          <p:cNvPicPr>
            <a:picLocks noChangeAspect="1"/>
          </p:cNvPicPr>
          <p:nvPr/>
        </p:nvPicPr>
        <p:blipFill>
          <a:blip r:embed="rId3"/>
          <a:stretch>
            <a:fillRect/>
          </a:stretch>
        </p:blipFill>
        <p:spPr>
          <a:xfrm>
            <a:off x="412095" y="3634222"/>
            <a:ext cx="4272282" cy="944696"/>
          </a:xfrm>
          <a:prstGeom prst="rect">
            <a:avLst/>
          </a:prstGeom>
          <a:ln>
            <a:solidFill>
              <a:schemeClr val="tx1">
                <a:lumMod val="50000"/>
              </a:schemeClr>
            </a:solidFill>
          </a:ln>
        </p:spPr>
      </p:pic>
      <p:pic>
        <p:nvPicPr>
          <p:cNvPr id="16" name="Picture Placeholder 12">
            <a:extLst>
              <a:ext uri="{FF2B5EF4-FFF2-40B4-BE49-F238E27FC236}">
                <a16:creationId xmlns:a16="http://schemas.microsoft.com/office/drawing/2014/main" id="{A7C7CABE-C6D2-9243-90B1-53A1CF310ED3}"/>
              </a:ext>
            </a:extLst>
          </p:cNvPr>
          <p:cNvPicPr>
            <a:picLocks noChangeAspect="1"/>
          </p:cNvPicPr>
          <p:nvPr/>
        </p:nvPicPr>
        <p:blipFill rotWithShape="1">
          <a:blip r:embed="rId4"/>
          <a:srcRect t="-179" b="19443"/>
          <a:stretch/>
        </p:blipFill>
        <p:spPr>
          <a:xfrm>
            <a:off x="4806742" y="1030467"/>
            <a:ext cx="4023360" cy="3548451"/>
          </a:xfrm>
          <a:prstGeom prst="rect">
            <a:avLst/>
          </a:prstGeom>
          <a:solidFill>
            <a:schemeClr val="bg1">
              <a:lumMod val="75000"/>
            </a:schemeClr>
          </a:solidFill>
          <a:ln>
            <a:solidFill>
              <a:schemeClr val="tx1">
                <a:lumMod val="50000"/>
              </a:schemeClr>
            </a:solidFill>
          </a:ln>
        </p:spPr>
      </p:pic>
    </p:spTree>
    <p:extLst>
      <p:ext uri="{BB962C8B-B14F-4D97-AF65-F5344CB8AC3E}">
        <p14:creationId xmlns:p14="http://schemas.microsoft.com/office/powerpoint/2010/main" val="1672700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80A6-4640-A143-89BB-12C8B48B49F0}"/>
              </a:ext>
            </a:extLst>
          </p:cNvPr>
          <p:cNvSpPr>
            <a:spLocks noGrp="1"/>
          </p:cNvSpPr>
          <p:nvPr>
            <p:ph type="title"/>
          </p:nvPr>
        </p:nvSpPr>
        <p:spPr/>
        <p:txBody>
          <a:bodyPr/>
          <a:lstStyle/>
          <a:p>
            <a:r>
              <a:rPr lang="en-US" dirty="0"/>
              <a:t>Additional features</a:t>
            </a:r>
          </a:p>
        </p:txBody>
      </p:sp>
      <p:sp>
        <p:nvSpPr>
          <p:cNvPr id="3" name="Content Placeholder 2">
            <a:extLst>
              <a:ext uri="{FF2B5EF4-FFF2-40B4-BE49-F238E27FC236}">
                <a16:creationId xmlns:a16="http://schemas.microsoft.com/office/drawing/2014/main" id="{DF6CA97E-387B-EB4D-B3D9-594146DFD86A}"/>
              </a:ext>
            </a:extLst>
          </p:cNvPr>
          <p:cNvSpPr>
            <a:spLocks noGrp="1"/>
          </p:cNvSpPr>
          <p:nvPr>
            <p:ph idx="1"/>
          </p:nvPr>
        </p:nvSpPr>
        <p:spPr/>
        <p:txBody>
          <a:bodyPr/>
          <a:lstStyle/>
          <a:p>
            <a:r>
              <a:rPr lang="en-US" dirty="0"/>
              <a:t>Clone events</a:t>
            </a:r>
          </a:p>
          <a:p>
            <a:r>
              <a:rPr lang="en-US" dirty="0"/>
              <a:t>Material</a:t>
            </a:r>
          </a:p>
          <a:p>
            <a:r>
              <a:rPr lang="en-US" dirty="0"/>
              <a:t>Reminders</a:t>
            </a:r>
          </a:p>
          <a:p>
            <a:r>
              <a:rPr lang="en-US"/>
              <a:t>Abstract </a:t>
            </a:r>
            <a:r>
              <a:rPr lang="en-US" dirty="0"/>
              <a:t>submission and acceptance</a:t>
            </a:r>
          </a:p>
          <a:p>
            <a:r>
              <a:rPr lang="en-US" dirty="0"/>
              <a:t>Badge printing</a:t>
            </a:r>
          </a:p>
          <a:p>
            <a:r>
              <a:rPr lang="en-US" dirty="0"/>
              <a:t>Surveys</a:t>
            </a:r>
          </a:p>
          <a:p>
            <a:r>
              <a:rPr lang="en-US" dirty="0"/>
              <a:t>Calendar import link</a:t>
            </a:r>
          </a:p>
          <a:p>
            <a:r>
              <a:rPr lang="en-US" dirty="0"/>
              <a:t>Registration check in</a:t>
            </a:r>
          </a:p>
          <a:p>
            <a:endParaRPr lang="en-US" dirty="0"/>
          </a:p>
        </p:txBody>
      </p:sp>
      <p:sp>
        <p:nvSpPr>
          <p:cNvPr id="5" name="Slide Number Placeholder 4">
            <a:extLst>
              <a:ext uri="{FF2B5EF4-FFF2-40B4-BE49-F238E27FC236}">
                <a16:creationId xmlns:a16="http://schemas.microsoft.com/office/drawing/2014/main" id="{CE620138-A1D6-7147-B5EE-CFCAB1C4A125}"/>
              </a:ext>
            </a:extLst>
          </p:cNvPr>
          <p:cNvSpPr>
            <a:spLocks noGrp="1"/>
          </p:cNvSpPr>
          <p:nvPr>
            <p:ph type="sldNum" sz="quarter" idx="13"/>
          </p:nvPr>
        </p:nvSpPr>
        <p:spPr/>
        <p:txBody>
          <a:bodyPr/>
          <a:lstStyle/>
          <a:p>
            <a:fld id="{AEFAAC5A-9C4F-4278-920D-DF2BAB595749}" type="slidenum">
              <a:rPr lang="en-US" smtClean="0"/>
              <a:pPr/>
              <a:t>11</a:t>
            </a:fld>
            <a:endParaRPr lang="en-US" dirty="0"/>
          </a:p>
        </p:txBody>
      </p:sp>
    </p:spTree>
    <p:extLst>
      <p:ext uri="{BB962C8B-B14F-4D97-AF65-F5344CB8AC3E}">
        <p14:creationId xmlns:p14="http://schemas.microsoft.com/office/powerpoint/2010/main" val="1724247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A2C0D-EAB0-D841-AE5F-382DD5A4442A}"/>
              </a:ext>
            </a:extLst>
          </p:cNvPr>
          <p:cNvSpPr>
            <a:spLocks noGrp="1"/>
          </p:cNvSpPr>
          <p:nvPr>
            <p:ph type="body" sz="quarter" idx="10"/>
          </p:nvPr>
        </p:nvSpPr>
        <p:spPr/>
        <p:txBody>
          <a:bodyPr/>
          <a:lstStyle/>
          <a:p>
            <a:r>
              <a:rPr lang="en-US" dirty="0"/>
              <a:t>Questions?</a:t>
            </a:r>
          </a:p>
          <a:p>
            <a:endParaRPr lang="en-US" dirty="0"/>
          </a:p>
          <a:p>
            <a:r>
              <a:rPr lang="en-US" sz="1800" dirty="0"/>
              <a:t>Indico User Guide: </a:t>
            </a:r>
            <a:r>
              <a:rPr lang="en-US" sz="1800" dirty="0">
                <a:hlinkClick r:id="rId2"/>
              </a:rPr>
              <a:t>https://learn.getindico.io/</a:t>
            </a:r>
            <a:endParaRPr lang="en-US" sz="1800" dirty="0"/>
          </a:p>
          <a:p>
            <a:r>
              <a:rPr lang="en-US" sz="1800" dirty="0"/>
              <a:t>CELS Indico: </a:t>
            </a:r>
            <a:r>
              <a:rPr lang="en-US" sz="1800" dirty="0">
                <a:hlinkClick r:id="rId3"/>
              </a:rPr>
              <a:t>https://events.cels.anl.gov/</a:t>
            </a:r>
            <a:endParaRPr lang="en-US" sz="1800" dirty="0"/>
          </a:p>
          <a:p>
            <a:r>
              <a:rPr lang="en-US" sz="1800" dirty="0"/>
              <a:t>HEP Indico: </a:t>
            </a:r>
            <a:r>
              <a:rPr lang="en-US" sz="1800" dirty="0">
                <a:hlinkClick r:id="rId4"/>
              </a:rPr>
              <a:t>https://indico.fnal.gov/category/775/</a:t>
            </a:r>
            <a:r>
              <a:rPr lang="en-US" sz="1800" dirty="0"/>
              <a:t> </a:t>
            </a:r>
          </a:p>
        </p:txBody>
      </p:sp>
    </p:spTree>
    <p:extLst>
      <p:ext uri="{BB962C8B-B14F-4D97-AF65-F5344CB8AC3E}">
        <p14:creationId xmlns:p14="http://schemas.microsoft.com/office/powerpoint/2010/main" val="1241228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4BC11D-C982-2846-9BF2-9EE601E4FB69}"/>
              </a:ext>
            </a:extLst>
          </p:cNvPr>
          <p:cNvSpPr>
            <a:spLocks noGrp="1"/>
          </p:cNvSpPr>
          <p:nvPr>
            <p:ph type="sldNum" sz="quarter" idx="10"/>
          </p:nvPr>
        </p:nvSpPr>
        <p:spPr/>
        <p:txBody>
          <a:bodyPr/>
          <a:lstStyle/>
          <a:p>
            <a:fld id="{A5FEC96C-AFD1-4C49-9493-F5643E5E2E8F}" type="slidenum">
              <a:rPr lang="en-US" smtClean="0"/>
              <a:t>2</a:t>
            </a:fld>
            <a:endParaRPr lang="en-US"/>
          </a:p>
        </p:txBody>
      </p:sp>
      <p:sp>
        <p:nvSpPr>
          <p:cNvPr id="3" name="Text Placeholder 2">
            <a:extLst>
              <a:ext uri="{FF2B5EF4-FFF2-40B4-BE49-F238E27FC236}">
                <a16:creationId xmlns:a16="http://schemas.microsoft.com/office/drawing/2014/main" id="{382ED4F6-8886-0643-A8A7-6A8FA40FAF71}"/>
              </a:ext>
            </a:extLst>
          </p:cNvPr>
          <p:cNvSpPr>
            <a:spLocks noGrp="1"/>
          </p:cNvSpPr>
          <p:nvPr>
            <p:ph type="body" sz="quarter" idx="13"/>
          </p:nvPr>
        </p:nvSpPr>
        <p:spPr>
          <a:xfrm>
            <a:off x="3015643" y="429790"/>
            <a:ext cx="5814912" cy="977534"/>
          </a:xfrm>
        </p:spPr>
        <p:txBody>
          <a:bodyPr/>
          <a:lstStyle/>
          <a:p>
            <a:pPr marL="0" indent="0">
              <a:buNone/>
            </a:pPr>
            <a:r>
              <a:rPr lang="en-US" dirty="0"/>
              <a:t>Indico is web-based tool used for organizing and archiving events</a:t>
            </a:r>
          </a:p>
          <a:p>
            <a:pPr marL="0" indent="0">
              <a:buNone/>
            </a:pPr>
            <a:endParaRPr lang="en-US" dirty="0"/>
          </a:p>
        </p:txBody>
      </p:sp>
      <p:sp>
        <p:nvSpPr>
          <p:cNvPr id="8" name="Text Placeholder 7">
            <a:extLst>
              <a:ext uri="{FF2B5EF4-FFF2-40B4-BE49-F238E27FC236}">
                <a16:creationId xmlns:a16="http://schemas.microsoft.com/office/drawing/2014/main" id="{1BA161F7-6A7E-B443-B32B-0E32DF013DD1}"/>
              </a:ext>
            </a:extLst>
          </p:cNvPr>
          <p:cNvSpPr>
            <a:spLocks noGrp="1"/>
          </p:cNvSpPr>
          <p:nvPr>
            <p:ph type="body" sz="quarter" idx="18"/>
          </p:nvPr>
        </p:nvSpPr>
        <p:spPr>
          <a:xfrm>
            <a:off x="3045309" y="1415881"/>
            <a:ext cx="5814912" cy="1599321"/>
          </a:xfrm>
        </p:spPr>
        <p:txBody>
          <a:bodyPr/>
          <a:lstStyle/>
          <a:p>
            <a:r>
              <a:rPr lang="en-US" dirty="0"/>
              <a:t>It’s free &amp; relatively simple to use</a:t>
            </a:r>
          </a:p>
          <a:p>
            <a:r>
              <a:rPr lang="en-US" dirty="0"/>
              <a:t>Offers a single location for archiving events and material</a:t>
            </a:r>
          </a:p>
          <a:p>
            <a:r>
              <a:rPr lang="en-US" dirty="0"/>
              <a:t>Offers a variety of features and you can use as many (or as few) as you choose</a:t>
            </a:r>
          </a:p>
          <a:p>
            <a:pPr marL="0" indent="0">
              <a:buNone/>
            </a:pPr>
            <a:endParaRPr lang="en-US" dirty="0"/>
          </a:p>
        </p:txBody>
      </p:sp>
      <p:sp>
        <p:nvSpPr>
          <p:cNvPr id="10" name="Text Placeholder 9">
            <a:extLst>
              <a:ext uri="{FF2B5EF4-FFF2-40B4-BE49-F238E27FC236}">
                <a16:creationId xmlns:a16="http://schemas.microsoft.com/office/drawing/2014/main" id="{AFC5D997-4EC9-814E-ABB0-E3C46AED662F}"/>
              </a:ext>
            </a:extLst>
          </p:cNvPr>
          <p:cNvSpPr>
            <a:spLocks noGrp="1"/>
          </p:cNvSpPr>
          <p:nvPr>
            <p:ph type="body" sz="quarter" idx="20"/>
          </p:nvPr>
        </p:nvSpPr>
        <p:spPr>
          <a:xfrm>
            <a:off x="3045309" y="3448195"/>
            <a:ext cx="5814912" cy="1340189"/>
          </a:xfrm>
        </p:spPr>
        <p:txBody>
          <a:bodyPr/>
          <a:lstStyle/>
          <a:p>
            <a:r>
              <a:rPr lang="en-US" dirty="0"/>
              <a:t>Unable to collect payments</a:t>
            </a:r>
          </a:p>
          <a:p>
            <a:r>
              <a:rPr lang="en-US" dirty="0"/>
              <a:t>An account is not necessary to </a:t>
            </a:r>
            <a:r>
              <a:rPr lang="en-US" i="1" dirty="0"/>
              <a:t>view</a:t>
            </a:r>
            <a:r>
              <a:rPr lang="en-US" dirty="0"/>
              <a:t> an event, but it is required to access some management features</a:t>
            </a:r>
          </a:p>
          <a:p>
            <a:r>
              <a:rPr lang="en-US" dirty="0"/>
              <a:t>Limited design capability</a:t>
            </a:r>
          </a:p>
          <a:p>
            <a:endParaRPr lang="en-US" b="1" dirty="0"/>
          </a:p>
        </p:txBody>
      </p:sp>
      <p:sp>
        <p:nvSpPr>
          <p:cNvPr id="11" name="Rectangle 10">
            <a:extLst>
              <a:ext uri="{FF2B5EF4-FFF2-40B4-BE49-F238E27FC236}">
                <a16:creationId xmlns:a16="http://schemas.microsoft.com/office/drawing/2014/main" id="{58861816-E814-424A-B48E-7E8DC0C49F18}"/>
              </a:ext>
            </a:extLst>
          </p:cNvPr>
          <p:cNvSpPr/>
          <p:nvPr/>
        </p:nvSpPr>
        <p:spPr>
          <a:xfrm>
            <a:off x="339850" y="429790"/>
            <a:ext cx="2339102" cy="646331"/>
          </a:xfrm>
          <a:prstGeom prst="rect">
            <a:avLst/>
          </a:prstGeom>
          <a:noFill/>
        </p:spPr>
        <p:txBody>
          <a:bodyPr wrap="non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What is it?</a:t>
            </a:r>
          </a:p>
        </p:txBody>
      </p:sp>
      <p:sp>
        <p:nvSpPr>
          <p:cNvPr id="12" name="Rectangle 11">
            <a:extLst>
              <a:ext uri="{FF2B5EF4-FFF2-40B4-BE49-F238E27FC236}">
                <a16:creationId xmlns:a16="http://schemas.microsoft.com/office/drawing/2014/main" id="{7A070F25-9A1C-8645-B927-5017ABE532D7}"/>
              </a:ext>
            </a:extLst>
          </p:cNvPr>
          <p:cNvSpPr/>
          <p:nvPr/>
        </p:nvSpPr>
        <p:spPr>
          <a:xfrm>
            <a:off x="339850" y="1597362"/>
            <a:ext cx="2633430" cy="1200329"/>
          </a:xfrm>
          <a:prstGeom prst="rect">
            <a:avLst/>
          </a:prstGeom>
          <a:noFill/>
        </p:spPr>
        <p:txBody>
          <a:bodyPr wrap="square" lIns="91440" tIns="45720" rIns="91440" bIns="45720">
            <a:spAutoFit/>
          </a:bodyPr>
          <a:lstStyle/>
          <a:p>
            <a:pPr algn="ctr"/>
            <a:r>
              <a:rPr lang="en-US" sz="3600" b="0" cap="none" spc="0" dirty="0">
                <a:ln w="0"/>
                <a:solidFill>
                  <a:schemeClr val="accent3"/>
                </a:solidFill>
                <a:effectLst>
                  <a:outerShdw blurRad="38100" dist="25400" dir="5400000" algn="ctr" rotWithShape="0">
                    <a:srgbClr val="6E747A">
                      <a:alpha val="43000"/>
                    </a:srgbClr>
                  </a:outerShdw>
                </a:effectLst>
              </a:rPr>
              <a:t>Why should we use it?</a:t>
            </a:r>
          </a:p>
        </p:txBody>
      </p:sp>
      <p:sp>
        <p:nvSpPr>
          <p:cNvPr id="13" name="Rectangle 12">
            <a:extLst>
              <a:ext uri="{FF2B5EF4-FFF2-40B4-BE49-F238E27FC236}">
                <a16:creationId xmlns:a16="http://schemas.microsoft.com/office/drawing/2014/main" id="{8FC8CE44-BC62-6847-BCB5-6A2EEB866319}"/>
              </a:ext>
            </a:extLst>
          </p:cNvPr>
          <p:cNvSpPr/>
          <p:nvPr/>
        </p:nvSpPr>
        <p:spPr>
          <a:xfrm>
            <a:off x="339850" y="3514373"/>
            <a:ext cx="2633430" cy="1200329"/>
          </a:xfrm>
          <a:prstGeom prst="rect">
            <a:avLst/>
          </a:prstGeom>
          <a:noFill/>
        </p:spPr>
        <p:txBody>
          <a:bodyPr wrap="square" lIns="91440" tIns="45720" rIns="91440" bIns="45720">
            <a:spAutoFit/>
          </a:bodyPr>
          <a:lstStyle/>
          <a:p>
            <a:pPr algn="ctr"/>
            <a:r>
              <a:rPr lang="en-US" sz="3600" b="0" cap="none" spc="0" dirty="0">
                <a:ln w="0"/>
                <a:solidFill>
                  <a:schemeClr val="accent6"/>
                </a:solidFill>
                <a:effectLst>
                  <a:outerShdw blurRad="38100" dist="25400" dir="5400000" algn="ctr" rotWithShape="0">
                    <a:srgbClr val="6E747A">
                      <a:alpha val="43000"/>
                    </a:srgbClr>
                  </a:outerShdw>
                </a:effectLst>
              </a:rPr>
              <a:t>What’s the catch?</a:t>
            </a:r>
          </a:p>
        </p:txBody>
      </p:sp>
    </p:spTree>
    <p:extLst>
      <p:ext uri="{BB962C8B-B14F-4D97-AF65-F5344CB8AC3E}">
        <p14:creationId xmlns:p14="http://schemas.microsoft.com/office/powerpoint/2010/main" val="3611481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event types</a:t>
            </a:r>
          </a:p>
        </p:txBody>
      </p:sp>
      <p:sp>
        <p:nvSpPr>
          <p:cNvPr id="3" name="Content Placeholder 2"/>
          <p:cNvSpPr>
            <a:spLocks noGrp="1"/>
          </p:cNvSpPr>
          <p:nvPr>
            <p:ph idx="1"/>
          </p:nvPr>
        </p:nvSpPr>
        <p:spPr/>
        <p:txBody>
          <a:bodyPr/>
          <a:lstStyle/>
          <a:p>
            <a:r>
              <a:rPr lang="en-US" b="1" u="sng" dirty="0"/>
              <a:t>Lecture:</a:t>
            </a:r>
            <a:r>
              <a:rPr lang="en-US" dirty="0"/>
              <a:t> A lecture is a simple event that allows you to add a description or abstract, speaker(s) name and upload material. </a:t>
            </a:r>
          </a:p>
          <a:p>
            <a:r>
              <a:rPr lang="en-US" b="1" u="sng" dirty="0"/>
              <a:t>Meeting:</a:t>
            </a:r>
            <a:r>
              <a:rPr lang="en-US" dirty="0"/>
              <a:t> A meeting is a basic event that includes the features of a lecture, but it offers the additional functionality of creating an agenda/timetable and minutes. </a:t>
            </a:r>
          </a:p>
          <a:p>
            <a:r>
              <a:rPr lang="en-US" b="1" u="sng" dirty="0"/>
              <a:t>Conference:</a:t>
            </a:r>
            <a:r>
              <a:rPr lang="en-US" dirty="0"/>
              <a:t> A conference is the most robust event type. In addition to the features above, it supports abstract collection and review, participant registration, customizable menu including ability to create links and pages, badge printing, surveys, and more.</a:t>
            </a:r>
          </a:p>
          <a:p>
            <a:r>
              <a:rPr lang="en-US" b="1" u="sng" dirty="0"/>
              <a:t>Note: Indico cannot be used for registration if there is a fee to collect. </a:t>
            </a:r>
            <a:r>
              <a:rPr lang="en-US" b="1" u="sng" dirty="0" err="1"/>
              <a:t>CVent</a:t>
            </a:r>
            <a:r>
              <a:rPr lang="en-US" b="1" u="sng" dirty="0"/>
              <a:t> must be used in this case. </a:t>
            </a:r>
          </a:p>
        </p:txBody>
      </p:sp>
      <p:sp>
        <p:nvSpPr>
          <p:cNvPr id="4" name="Text Placeholder 3"/>
          <p:cNvSpPr>
            <a:spLocks noGrp="1"/>
          </p:cNvSpPr>
          <p:nvPr>
            <p:ph type="body" sz="quarter" idx="12"/>
          </p:nvPr>
        </p:nvSpPr>
        <p:spPr/>
        <p:txBody>
          <a:bodyPr/>
          <a:lstStyle/>
          <a:p>
            <a:r>
              <a:rPr lang="en-US" dirty="0"/>
              <a:t>There are 3 types of events you can create within Indico</a:t>
            </a:r>
          </a:p>
          <a:p>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3</a:t>
            </a:fld>
            <a:endParaRPr lang="en-US" dirty="0"/>
          </a:p>
        </p:txBody>
      </p:sp>
    </p:spTree>
    <p:extLst>
      <p:ext uri="{BB962C8B-B14F-4D97-AF65-F5344CB8AC3E}">
        <p14:creationId xmlns:p14="http://schemas.microsoft.com/office/powerpoint/2010/main" val="3604808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7BA1-EB22-4B47-8C18-1368109FF286}"/>
              </a:ext>
            </a:extLst>
          </p:cNvPr>
          <p:cNvSpPr>
            <a:spLocks noGrp="1"/>
          </p:cNvSpPr>
          <p:nvPr>
            <p:ph type="title"/>
          </p:nvPr>
        </p:nvSpPr>
        <p:spPr>
          <a:xfrm>
            <a:off x="457201" y="215261"/>
            <a:ext cx="8372901" cy="420850"/>
          </a:xfrm>
        </p:spPr>
        <p:txBody>
          <a:bodyPr/>
          <a:lstStyle/>
          <a:p>
            <a:r>
              <a:rPr lang="en-US" dirty="0"/>
              <a:t>Protection capability</a:t>
            </a:r>
          </a:p>
        </p:txBody>
      </p:sp>
      <p:sp>
        <p:nvSpPr>
          <p:cNvPr id="3" name="Content Placeholder 2">
            <a:extLst>
              <a:ext uri="{FF2B5EF4-FFF2-40B4-BE49-F238E27FC236}">
                <a16:creationId xmlns:a16="http://schemas.microsoft.com/office/drawing/2014/main" id="{8C9FB809-84AE-0047-BF2B-DE80D100507B}"/>
              </a:ext>
            </a:extLst>
          </p:cNvPr>
          <p:cNvSpPr>
            <a:spLocks noGrp="1"/>
          </p:cNvSpPr>
          <p:nvPr>
            <p:ph idx="1"/>
          </p:nvPr>
        </p:nvSpPr>
        <p:spPr>
          <a:xfrm>
            <a:off x="457201" y="755375"/>
            <a:ext cx="8551627" cy="3970054"/>
          </a:xfrm>
        </p:spPr>
        <p:txBody>
          <a:bodyPr/>
          <a:lstStyle/>
          <a:p>
            <a:pPr marL="0" indent="0">
              <a:buNone/>
            </a:pPr>
            <a:r>
              <a:rPr lang="en-US" dirty="0"/>
              <a:t>Protection can be set at various levels of an event.</a:t>
            </a:r>
          </a:p>
          <a:p>
            <a:r>
              <a:rPr lang="en-US" b="1" u="sng" dirty="0"/>
              <a:t>Category Protection:</a:t>
            </a:r>
            <a:r>
              <a:rPr lang="en-US" dirty="0"/>
              <a:t> At the highest level, an entire category can be protected with an access control list. </a:t>
            </a:r>
          </a:p>
          <a:p>
            <a:r>
              <a:rPr lang="en-US" b="1" u="sng" dirty="0"/>
              <a:t>Event Protection:</a:t>
            </a:r>
            <a:r>
              <a:rPr lang="en-US" dirty="0"/>
              <a:t> If an individual event within a category needs to be protected, access can be granted with an access key or a specified access control list. </a:t>
            </a:r>
          </a:p>
          <a:p>
            <a:r>
              <a:rPr lang="en-US" b="1" u="sng" dirty="0"/>
              <a:t>Material Protection:</a:t>
            </a:r>
            <a:r>
              <a:rPr lang="en-US" dirty="0"/>
              <a:t> An individual document within an event can be protected with an access control list. </a:t>
            </a:r>
          </a:p>
          <a:p>
            <a:pPr marL="0" indent="0">
              <a:buNone/>
            </a:pPr>
            <a:r>
              <a:rPr lang="en-US" u="sng" dirty="0"/>
              <a:t>Other considerations</a:t>
            </a:r>
          </a:p>
          <a:p>
            <a:r>
              <a:rPr lang="en-US" dirty="0"/>
              <a:t>Use of an access control list would require that individuals have an Indico account.</a:t>
            </a:r>
          </a:p>
          <a:p>
            <a:r>
              <a:rPr lang="en-US" dirty="0"/>
              <a:t>Managers of a category have access to all content within the category, regardless of protection.</a:t>
            </a:r>
          </a:p>
          <a:p>
            <a:r>
              <a:rPr lang="en-US" dirty="0"/>
              <a:t>Event creators have access to all content, regardless of protection.</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DE7AC176-DBAF-174E-8F8B-975AEECC4D38}"/>
              </a:ext>
            </a:extLst>
          </p:cNvPr>
          <p:cNvSpPr>
            <a:spLocks noGrp="1"/>
          </p:cNvSpPr>
          <p:nvPr>
            <p:ph type="sldNum" sz="quarter" idx="13"/>
          </p:nvPr>
        </p:nvSpPr>
        <p:spPr/>
        <p:txBody>
          <a:bodyPr/>
          <a:lstStyle/>
          <a:p>
            <a:fld id="{AEFAAC5A-9C4F-4278-920D-DF2BAB595749}" type="slidenum">
              <a:rPr lang="en-US" smtClean="0"/>
              <a:pPr/>
              <a:t>4</a:t>
            </a:fld>
            <a:endParaRPr lang="en-US" dirty="0"/>
          </a:p>
        </p:txBody>
      </p:sp>
    </p:spTree>
    <p:extLst>
      <p:ext uri="{BB962C8B-B14F-4D97-AF65-F5344CB8AC3E}">
        <p14:creationId xmlns:p14="http://schemas.microsoft.com/office/powerpoint/2010/main" val="1786354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registration</a:t>
            </a:r>
          </a:p>
        </p:txBody>
      </p:sp>
    </p:spTree>
    <p:extLst>
      <p:ext uri="{BB962C8B-B14F-4D97-AF65-F5344CB8AC3E}">
        <p14:creationId xmlns:p14="http://schemas.microsoft.com/office/powerpoint/2010/main" val="704345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5B40-5DFD-8843-B52A-4C7BF7B904E4}"/>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8DD4D6DF-3B76-5049-BA1E-DA0E7653E883}"/>
              </a:ext>
            </a:extLst>
          </p:cNvPr>
          <p:cNvSpPr>
            <a:spLocks noGrp="1"/>
          </p:cNvSpPr>
          <p:nvPr>
            <p:ph idx="1"/>
          </p:nvPr>
        </p:nvSpPr>
        <p:spPr/>
        <p:txBody>
          <a:bodyPr/>
          <a:lstStyle/>
          <a:p>
            <a:r>
              <a:rPr lang="en-US" dirty="0"/>
              <a:t>Create multiple registration forms</a:t>
            </a:r>
          </a:p>
          <a:p>
            <a:r>
              <a:rPr lang="en-US" dirty="0"/>
              <a:t>Use system registration and/or create custom fields</a:t>
            </a:r>
          </a:p>
          <a:p>
            <a:r>
              <a:rPr lang="en-US" dirty="0"/>
              <a:t>Set moderated registration</a:t>
            </a:r>
          </a:p>
          <a:p>
            <a:r>
              <a:rPr lang="en-US" dirty="0"/>
              <a:t>Limit registrants</a:t>
            </a:r>
          </a:p>
          <a:p>
            <a:r>
              <a:rPr lang="en-US" dirty="0"/>
              <a:t>Invite registrations via email through Indico</a:t>
            </a:r>
          </a:p>
          <a:p>
            <a:r>
              <a:rPr lang="en-US" dirty="0"/>
              <a:t>Customize registration emails</a:t>
            </a:r>
          </a:p>
          <a:p>
            <a:r>
              <a:rPr lang="en-US" dirty="0"/>
              <a:t>Customize outward facing participant list (or keep it unpublished)</a:t>
            </a:r>
          </a:p>
          <a:p>
            <a:r>
              <a:rPr lang="en-US" dirty="0"/>
              <a:t>Email registrants from Indico</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E3F5EE57-18E3-CC4F-8190-B70B2F7448E6}"/>
              </a:ext>
            </a:extLst>
          </p:cNvPr>
          <p:cNvSpPr>
            <a:spLocks noGrp="1"/>
          </p:cNvSpPr>
          <p:nvPr>
            <p:ph type="body" sz="quarter" idx="12"/>
          </p:nvPr>
        </p:nvSpPr>
        <p:spPr/>
        <p:txBody>
          <a:bodyPr/>
          <a:lstStyle/>
          <a:p>
            <a:r>
              <a:rPr lang="en-US" dirty="0"/>
              <a:t>Indico registration offers many capabilities</a:t>
            </a:r>
          </a:p>
        </p:txBody>
      </p:sp>
      <p:sp>
        <p:nvSpPr>
          <p:cNvPr id="5" name="Slide Number Placeholder 4">
            <a:extLst>
              <a:ext uri="{FF2B5EF4-FFF2-40B4-BE49-F238E27FC236}">
                <a16:creationId xmlns:a16="http://schemas.microsoft.com/office/drawing/2014/main" id="{40DED098-BDD9-F640-80D5-0277E563FBF6}"/>
              </a:ext>
            </a:extLst>
          </p:cNvPr>
          <p:cNvSpPr>
            <a:spLocks noGrp="1"/>
          </p:cNvSpPr>
          <p:nvPr>
            <p:ph type="sldNum" sz="quarter" idx="13"/>
          </p:nvPr>
        </p:nvSpPr>
        <p:spPr/>
        <p:txBody>
          <a:bodyPr/>
          <a:lstStyle/>
          <a:p>
            <a:fld id="{AEFAAC5A-9C4F-4278-920D-DF2BAB595749}" type="slidenum">
              <a:rPr lang="en-US" smtClean="0"/>
              <a:pPr/>
              <a:t>6</a:t>
            </a:fld>
            <a:endParaRPr lang="en-US" dirty="0"/>
          </a:p>
        </p:txBody>
      </p:sp>
    </p:spTree>
    <p:extLst>
      <p:ext uri="{BB962C8B-B14F-4D97-AF65-F5344CB8AC3E}">
        <p14:creationId xmlns:p14="http://schemas.microsoft.com/office/powerpoint/2010/main" val="2790059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2BBE0-4FE6-1642-9516-0C26EF84D8D0}"/>
              </a:ext>
            </a:extLst>
          </p:cNvPr>
          <p:cNvSpPr>
            <a:spLocks noGrp="1"/>
          </p:cNvSpPr>
          <p:nvPr>
            <p:ph type="sldNum" sz="quarter" idx="10"/>
          </p:nvPr>
        </p:nvSpPr>
        <p:spPr/>
        <p:txBody>
          <a:bodyPr/>
          <a:lstStyle/>
          <a:p>
            <a:fld id="{AEFAAC5A-9C4F-4278-920D-DF2BAB595749}" type="slidenum">
              <a:rPr lang="en-US" smtClean="0"/>
              <a:pPr/>
              <a:t>7</a:t>
            </a:fld>
            <a:endParaRPr lang="en-US" dirty="0"/>
          </a:p>
        </p:txBody>
      </p:sp>
      <p:sp>
        <p:nvSpPr>
          <p:cNvPr id="7" name="Title 6">
            <a:extLst>
              <a:ext uri="{FF2B5EF4-FFF2-40B4-BE49-F238E27FC236}">
                <a16:creationId xmlns:a16="http://schemas.microsoft.com/office/drawing/2014/main" id="{5DE45BCF-6402-E046-87E0-BCC22ECF9696}"/>
              </a:ext>
            </a:extLst>
          </p:cNvPr>
          <p:cNvSpPr>
            <a:spLocks noGrp="1"/>
          </p:cNvSpPr>
          <p:nvPr>
            <p:ph type="title"/>
          </p:nvPr>
        </p:nvSpPr>
        <p:spPr>
          <a:xfrm>
            <a:off x="457201" y="72196"/>
            <a:ext cx="8372901" cy="374538"/>
          </a:xfrm>
        </p:spPr>
        <p:txBody>
          <a:bodyPr/>
          <a:lstStyle/>
          <a:p>
            <a:r>
              <a:rPr lang="en-US" dirty="0"/>
              <a:t>Registration emails</a:t>
            </a:r>
          </a:p>
        </p:txBody>
      </p:sp>
      <p:pic>
        <p:nvPicPr>
          <p:cNvPr id="19" name="Picture Placeholder 18" descr="Graphical user interface, text, application, email, Teams&#10;&#10;Description automatically generated">
            <a:extLst>
              <a:ext uri="{FF2B5EF4-FFF2-40B4-BE49-F238E27FC236}">
                <a16:creationId xmlns:a16="http://schemas.microsoft.com/office/drawing/2014/main" id="{18074714-FDF9-4C43-B1AF-D04044016515}"/>
              </a:ext>
            </a:extLst>
          </p:cNvPr>
          <p:cNvPicPr>
            <a:picLocks noGrp="1" noChangeAspect="1"/>
          </p:cNvPicPr>
          <p:nvPr>
            <p:ph type="pic" sz="quarter" idx="15"/>
          </p:nvPr>
        </p:nvPicPr>
        <p:blipFill rotWithShape="1">
          <a:blip r:embed="rId2"/>
          <a:srcRect t="1413" b="7946"/>
          <a:stretch/>
        </p:blipFill>
        <p:spPr>
          <a:xfrm>
            <a:off x="495679" y="795736"/>
            <a:ext cx="4023360" cy="3671561"/>
          </a:xfrm>
        </p:spPr>
      </p:pic>
      <p:pic>
        <p:nvPicPr>
          <p:cNvPr id="21" name="Picture Placeholder 20" descr="Graphical user interface, application, email&#10;&#10;Description automatically generated">
            <a:extLst>
              <a:ext uri="{FF2B5EF4-FFF2-40B4-BE49-F238E27FC236}">
                <a16:creationId xmlns:a16="http://schemas.microsoft.com/office/drawing/2014/main" id="{9173B8A4-4065-EE42-AE58-57B5CEA664A1}"/>
              </a:ext>
            </a:extLst>
          </p:cNvPr>
          <p:cNvPicPr>
            <a:picLocks noGrp="1" noChangeAspect="1"/>
          </p:cNvPicPr>
          <p:nvPr>
            <p:ph type="pic" sz="quarter" idx="16"/>
          </p:nvPr>
        </p:nvPicPr>
        <p:blipFill rotWithShape="1">
          <a:blip r:embed="rId3"/>
          <a:srcRect t="-144" b="5026"/>
          <a:stretch/>
        </p:blipFill>
        <p:spPr>
          <a:xfrm>
            <a:off x="4709050" y="942320"/>
            <a:ext cx="4023360" cy="3455175"/>
          </a:xfrm>
        </p:spPr>
      </p:pic>
    </p:spTree>
    <p:extLst>
      <p:ext uri="{BB962C8B-B14F-4D97-AF65-F5344CB8AC3E}">
        <p14:creationId xmlns:p14="http://schemas.microsoft.com/office/powerpoint/2010/main" val="1816514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B35168-7092-B647-B247-8067844FF2B5}"/>
              </a:ext>
            </a:extLst>
          </p:cNvPr>
          <p:cNvSpPr>
            <a:spLocks noGrp="1"/>
          </p:cNvSpPr>
          <p:nvPr>
            <p:ph type="sldNum" sz="quarter" idx="10"/>
          </p:nvPr>
        </p:nvSpPr>
        <p:spPr/>
        <p:txBody>
          <a:bodyPr/>
          <a:lstStyle/>
          <a:p>
            <a:fld id="{AEFAAC5A-9C4F-4278-920D-DF2BAB595749}" type="slidenum">
              <a:rPr lang="en-US" smtClean="0"/>
              <a:pPr/>
              <a:t>8</a:t>
            </a:fld>
            <a:endParaRPr lang="en-US" dirty="0"/>
          </a:p>
        </p:txBody>
      </p:sp>
      <p:sp>
        <p:nvSpPr>
          <p:cNvPr id="3" name="Text Placeholder 2">
            <a:extLst>
              <a:ext uri="{FF2B5EF4-FFF2-40B4-BE49-F238E27FC236}">
                <a16:creationId xmlns:a16="http://schemas.microsoft.com/office/drawing/2014/main" id="{F19585C0-DCB9-2346-ABC6-7E3DF0E0A8D1}"/>
              </a:ext>
            </a:extLst>
          </p:cNvPr>
          <p:cNvSpPr>
            <a:spLocks noGrp="1"/>
          </p:cNvSpPr>
          <p:nvPr>
            <p:ph type="body" sz="quarter" idx="12"/>
          </p:nvPr>
        </p:nvSpPr>
        <p:spPr>
          <a:xfrm>
            <a:off x="1961234" y="1030288"/>
            <a:ext cx="6868868" cy="374786"/>
          </a:xfrm>
        </p:spPr>
        <p:txBody>
          <a:bodyPr/>
          <a:lstStyle/>
          <a:p>
            <a:r>
              <a:rPr lang="en-US" dirty="0"/>
              <a:t>The menu on a conference page is customizable.</a:t>
            </a:r>
          </a:p>
        </p:txBody>
      </p:sp>
      <p:sp>
        <p:nvSpPr>
          <p:cNvPr id="5" name="Text Placeholder 4">
            <a:extLst>
              <a:ext uri="{FF2B5EF4-FFF2-40B4-BE49-F238E27FC236}">
                <a16:creationId xmlns:a16="http://schemas.microsoft.com/office/drawing/2014/main" id="{2B394EF7-AF6D-E349-B480-BEC035CDE29D}"/>
              </a:ext>
            </a:extLst>
          </p:cNvPr>
          <p:cNvSpPr>
            <a:spLocks noGrp="1"/>
          </p:cNvSpPr>
          <p:nvPr>
            <p:ph type="body" sz="quarter" idx="14"/>
          </p:nvPr>
        </p:nvSpPr>
        <p:spPr>
          <a:xfrm>
            <a:off x="2035534" y="1418007"/>
            <a:ext cx="6688414" cy="3317081"/>
          </a:xfrm>
        </p:spPr>
        <p:txBody>
          <a:bodyPr/>
          <a:lstStyle/>
          <a:p>
            <a:pPr marL="0" indent="-914400">
              <a:buNone/>
            </a:pPr>
            <a:r>
              <a:rPr lang="en-US" b="1" u="sng" dirty="0"/>
              <a:t>System Links:</a:t>
            </a:r>
            <a:r>
              <a:rPr lang="en-US" dirty="0"/>
              <a:t> Indico comes with system links and pages by default. You can toggle these on and off. You can customize the link names.</a:t>
            </a:r>
          </a:p>
          <a:p>
            <a:pPr marL="0" indent="-914400">
              <a:buNone/>
            </a:pPr>
            <a:r>
              <a:rPr lang="en-US" b="1" u="sng" dirty="0"/>
              <a:t>Custom Links:</a:t>
            </a:r>
            <a:r>
              <a:rPr lang="en-US" dirty="0"/>
              <a:t> You can add links in the event menu to external pages.</a:t>
            </a:r>
          </a:p>
          <a:p>
            <a:pPr marL="0" indent="-914400">
              <a:buNone/>
            </a:pPr>
            <a:r>
              <a:rPr lang="en-US" b="1" u="sng" dirty="0"/>
              <a:t>Custom Pages:</a:t>
            </a:r>
            <a:r>
              <a:rPr lang="en-US" dirty="0"/>
              <a:t> Custom pages are created using basic word processing functions. You can also create pages using HTML. </a:t>
            </a:r>
            <a:endParaRPr lang="en-US" b="1" u="sng" dirty="0"/>
          </a:p>
        </p:txBody>
      </p:sp>
      <p:sp>
        <p:nvSpPr>
          <p:cNvPr id="6" name="Title 5">
            <a:extLst>
              <a:ext uri="{FF2B5EF4-FFF2-40B4-BE49-F238E27FC236}">
                <a16:creationId xmlns:a16="http://schemas.microsoft.com/office/drawing/2014/main" id="{E365291B-8E01-544B-90BB-D50DAFA52F96}"/>
              </a:ext>
            </a:extLst>
          </p:cNvPr>
          <p:cNvSpPr>
            <a:spLocks noGrp="1"/>
          </p:cNvSpPr>
          <p:nvPr>
            <p:ph type="title"/>
          </p:nvPr>
        </p:nvSpPr>
        <p:spPr>
          <a:xfrm>
            <a:off x="2035534" y="358378"/>
            <a:ext cx="6794568" cy="621711"/>
          </a:xfrm>
        </p:spPr>
        <p:txBody>
          <a:bodyPr/>
          <a:lstStyle/>
          <a:p>
            <a:r>
              <a:rPr lang="en-US" dirty="0"/>
              <a:t>customization</a:t>
            </a:r>
          </a:p>
        </p:txBody>
      </p:sp>
      <p:pic>
        <p:nvPicPr>
          <p:cNvPr id="7" name="Picture 6">
            <a:extLst>
              <a:ext uri="{FF2B5EF4-FFF2-40B4-BE49-F238E27FC236}">
                <a16:creationId xmlns:a16="http://schemas.microsoft.com/office/drawing/2014/main" id="{C68CC56A-AD9F-5A41-92A1-C6618CC3ABC8}"/>
              </a:ext>
            </a:extLst>
          </p:cNvPr>
          <p:cNvPicPr>
            <a:picLocks noChangeAspect="1"/>
          </p:cNvPicPr>
          <p:nvPr/>
        </p:nvPicPr>
        <p:blipFill>
          <a:blip r:embed="rId2"/>
          <a:stretch>
            <a:fillRect/>
          </a:stretch>
        </p:blipFill>
        <p:spPr>
          <a:xfrm>
            <a:off x="433346" y="0"/>
            <a:ext cx="1527888" cy="5143500"/>
          </a:xfrm>
          <a:prstGeom prst="rect">
            <a:avLst/>
          </a:prstGeom>
        </p:spPr>
      </p:pic>
    </p:spTree>
    <p:extLst>
      <p:ext uri="{BB962C8B-B14F-4D97-AF65-F5344CB8AC3E}">
        <p14:creationId xmlns:p14="http://schemas.microsoft.com/office/powerpoint/2010/main" val="388275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D4994A-D9A3-814B-834A-ECE5808268F5}"/>
              </a:ext>
            </a:extLst>
          </p:cNvPr>
          <p:cNvSpPr>
            <a:spLocks noGrp="1"/>
          </p:cNvSpPr>
          <p:nvPr>
            <p:ph type="sldNum" sz="quarter" idx="10"/>
          </p:nvPr>
        </p:nvSpPr>
        <p:spPr/>
        <p:txBody>
          <a:bodyPr/>
          <a:lstStyle/>
          <a:p>
            <a:fld id="{AEFAAC5A-9C4F-4278-920D-DF2BAB595749}" type="slidenum">
              <a:rPr lang="en-US" smtClean="0"/>
              <a:pPr/>
              <a:t>9</a:t>
            </a:fld>
            <a:endParaRPr lang="en-US" dirty="0"/>
          </a:p>
        </p:txBody>
      </p:sp>
      <p:sp>
        <p:nvSpPr>
          <p:cNvPr id="7" name="Title 6">
            <a:extLst>
              <a:ext uri="{FF2B5EF4-FFF2-40B4-BE49-F238E27FC236}">
                <a16:creationId xmlns:a16="http://schemas.microsoft.com/office/drawing/2014/main" id="{EE7F34E2-4F97-3C4D-9E3F-319A4B5A17ED}"/>
              </a:ext>
            </a:extLst>
          </p:cNvPr>
          <p:cNvSpPr>
            <a:spLocks noGrp="1"/>
          </p:cNvSpPr>
          <p:nvPr>
            <p:ph type="title"/>
          </p:nvPr>
        </p:nvSpPr>
        <p:spPr/>
        <p:txBody>
          <a:bodyPr/>
          <a:lstStyle/>
          <a:p>
            <a:r>
              <a:rPr lang="en-US" dirty="0"/>
              <a:t>Timetable views</a:t>
            </a:r>
          </a:p>
        </p:txBody>
      </p:sp>
      <p:sp>
        <p:nvSpPr>
          <p:cNvPr id="8" name="Text Placeholder 7">
            <a:extLst>
              <a:ext uri="{FF2B5EF4-FFF2-40B4-BE49-F238E27FC236}">
                <a16:creationId xmlns:a16="http://schemas.microsoft.com/office/drawing/2014/main" id="{5DC70FE2-F7CF-F742-A6B5-78BD12E0577B}"/>
              </a:ext>
            </a:extLst>
          </p:cNvPr>
          <p:cNvSpPr>
            <a:spLocks noGrp="1"/>
          </p:cNvSpPr>
          <p:nvPr>
            <p:ph type="body" sz="quarter" idx="12"/>
          </p:nvPr>
        </p:nvSpPr>
        <p:spPr>
          <a:xfrm>
            <a:off x="457202" y="1009912"/>
            <a:ext cx="4023360" cy="374786"/>
          </a:xfrm>
        </p:spPr>
        <p:txBody>
          <a:bodyPr/>
          <a:lstStyle/>
          <a:p>
            <a:r>
              <a:rPr lang="en-US" dirty="0"/>
              <a:t>Default View</a:t>
            </a:r>
          </a:p>
        </p:txBody>
      </p:sp>
      <p:pic>
        <p:nvPicPr>
          <p:cNvPr id="9" name="Picture Placeholder 8">
            <a:extLst>
              <a:ext uri="{FF2B5EF4-FFF2-40B4-BE49-F238E27FC236}">
                <a16:creationId xmlns:a16="http://schemas.microsoft.com/office/drawing/2014/main" id="{15B85FC7-434C-E941-AFE4-C1D715242EC9}"/>
              </a:ext>
            </a:extLst>
          </p:cNvPr>
          <p:cNvPicPr>
            <a:picLocks noGrp="1" noChangeAspect="1"/>
          </p:cNvPicPr>
          <p:nvPr>
            <p:ph type="pic" sz="quarter" idx="15"/>
          </p:nvPr>
        </p:nvPicPr>
        <p:blipFill>
          <a:blip r:embed="rId2"/>
          <a:srcRect t="12534" b="12534"/>
          <a:stretch>
            <a:fillRect/>
          </a:stretch>
        </p:blipFill>
        <p:spPr>
          <a:prstGeom prst="rect">
            <a:avLst/>
          </a:prstGeom>
        </p:spPr>
      </p:pic>
      <p:pic>
        <p:nvPicPr>
          <p:cNvPr id="18" name="Picture Placeholder 9">
            <a:extLst>
              <a:ext uri="{FF2B5EF4-FFF2-40B4-BE49-F238E27FC236}">
                <a16:creationId xmlns:a16="http://schemas.microsoft.com/office/drawing/2014/main" id="{96743009-012B-E74F-A8CF-917624253D96}"/>
              </a:ext>
            </a:extLst>
          </p:cNvPr>
          <p:cNvPicPr>
            <a:picLocks noGrp="1" noChangeAspect="1"/>
          </p:cNvPicPr>
          <p:nvPr>
            <p:ph type="pic" sz="quarter" idx="16"/>
          </p:nvPr>
        </p:nvPicPr>
        <p:blipFill rotWithShape="1">
          <a:blip r:embed="rId3"/>
          <a:srcRect l="-173" t="890" r="173" b="32912"/>
          <a:stretch/>
        </p:blipFill>
        <p:spPr>
          <a:xfrm>
            <a:off x="4709050" y="1420813"/>
            <a:ext cx="4023360" cy="2686050"/>
          </a:xfrm>
          <a:prstGeom prst="rect">
            <a:avLst/>
          </a:prstGeom>
        </p:spPr>
      </p:pic>
      <p:sp>
        <p:nvSpPr>
          <p:cNvPr id="19" name="Text Placeholder 7">
            <a:extLst>
              <a:ext uri="{FF2B5EF4-FFF2-40B4-BE49-F238E27FC236}">
                <a16:creationId xmlns:a16="http://schemas.microsoft.com/office/drawing/2014/main" id="{280DD1D8-31F4-5449-B0A5-0BA667B65896}"/>
              </a:ext>
            </a:extLst>
          </p:cNvPr>
          <p:cNvSpPr txBox="1">
            <a:spLocks/>
          </p:cNvSpPr>
          <p:nvPr/>
        </p:nvSpPr>
        <p:spPr>
          <a:xfrm>
            <a:off x="4709050" y="1006506"/>
            <a:ext cx="4023360" cy="374786"/>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0"/>
              </a:spcAft>
              <a:buFont typeface="Wingdings" pitchFamily="2" charset="2"/>
              <a:buNone/>
              <a:defRPr sz="2000" b="1" kern="1200" baseline="0">
                <a:solidFill>
                  <a:srgbClr val="0065A2"/>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Indico View</a:t>
            </a:r>
          </a:p>
        </p:txBody>
      </p:sp>
    </p:spTree>
    <p:extLst>
      <p:ext uri="{BB962C8B-B14F-4D97-AF65-F5344CB8AC3E}">
        <p14:creationId xmlns:p14="http://schemas.microsoft.com/office/powerpoint/2010/main" val="2375785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6977731-C412-3943-B741-04857B423370}" vid="{1CB93506-B23E-0946-9F6E-16BB195DC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Argonne presentation_16x9</Template>
  <TotalTime>1768</TotalTime>
  <Words>591</Words>
  <Application>Microsoft Macintosh PowerPoint</Application>
  <PresentationFormat>On-screen Show (16:9)</PresentationFormat>
  <Paragraphs>79</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presentation_16x9</vt:lpstr>
      <vt:lpstr>Indico </vt:lpstr>
      <vt:lpstr>PowerPoint Presentation</vt:lpstr>
      <vt:lpstr>Overview of event types</vt:lpstr>
      <vt:lpstr>Protection capability</vt:lpstr>
      <vt:lpstr>PowerPoint Presentation</vt:lpstr>
      <vt:lpstr>features</vt:lpstr>
      <vt:lpstr>Registration emails</vt:lpstr>
      <vt:lpstr>customization</vt:lpstr>
      <vt:lpstr>Timetable views</vt:lpstr>
      <vt:lpstr>Additional Customization</vt:lpstr>
      <vt:lpstr>Additional features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E. Martin</cp:lastModifiedBy>
  <cp:revision>19</cp:revision>
  <cp:lastPrinted>2015-09-08T15:35:42Z</cp:lastPrinted>
  <dcterms:created xsi:type="dcterms:W3CDTF">2018-07-03T17:34:09Z</dcterms:created>
  <dcterms:modified xsi:type="dcterms:W3CDTF">2021-02-25T15:17:18Z</dcterms:modified>
</cp:coreProperties>
</file>