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3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1"/>
    <p:sldMasterId id="2147483777" r:id="rId2"/>
    <p:sldMasterId id="2147483804" r:id="rId3"/>
    <p:sldMasterId id="2147483831" r:id="rId4"/>
  </p:sldMasterIdLst>
  <p:notesMasterIdLst>
    <p:notesMasterId r:id="rId24"/>
  </p:notesMasterIdLst>
  <p:handoutMasterIdLst>
    <p:handoutMasterId r:id="rId25"/>
  </p:handoutMasterIdLst>
  <p:sldIdLst>
    <p:sldId id="332" r:id="rId5"/>
    <p:sldId id="319" r:id="rId6"/>
    <p:sldId id="344" r:id="rId7"/>
    <p:sldId id="290" r:id="rId8"/>
    <p:sldId id="340" r:id="rId9"/>
    <p:sldId id="320" r:id="rId10"/>
    <p:sldId id="323" r:id="rId11"/>
    <p:sldId id="353" r:id="rId12"/>
    <p:sldId id="354" r:id="rId13"/>
    <p:sldId id="355" r:id="rId14"/>
    <p:sldId id="455" r:id="rId15"/>
    <p:sldId id="458" r:id="rId16"/>
    <p:sldId id="275" r:id="rId17"/>
    <p:sldId id="276" r:id="rId18"/>
    <p:sldId id="456" r:id="rId19"/>
    <p:sldId id="459" r:id="rId20"/>
    <p:sldId id="457" r:id="rId21"/>
    <p:sldId id="460" r:id="rId22"/>
    <p:sldId id="35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71" userDrawn="1">
          <p15:clr>
            <a:srgbClr val="A4A3A4"/>
          </p15:clr>
        </p15:guide>
        <p15:guide id="2" orient="horz" pos="4176" userDrawn="1">
          <p15:clr>
            <a:srgbClr val="A4A3A4"/>
          </p15:clr>
        </p15:guide>
        <p15:guide id="3" orient="horz" pos="311" userDrawn="1">
          <p15:clr>
            <a:srgbClr val="A4A3A4"/>
          </p15:clr>
        </p15:guide>
        <p15:guide id="4" pos="7337" userDrawn="1">
          <p15:clr>
            <a:srgbClr val="A4A3A4"/>
          </p15:clr>
        </p15:guide>
        <p15:guide id="5" pos="423" userDrawn="1">
          <p15:clr>
            <a:srgbClr val="A4A3A4"/>
          </p15:clr>
        </p15:guide>
        <p15:guide id="6" pos="201" userDrawn="1">
          <p15:clr>
            <a:srgbClr val="A4A3A4"/>
          </p15:clr>
        </p15:guide>
        <p15:guide id="7" pos="74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J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77B"/>
    <a:srgbClr val="0082CA"/>
    <a:srgbClr val="00304E"/>
    <a:srgbClr val="BF5B00"/>
    <a:srgbClr val="9A1821"/>
    <a:srgbClr val="0B1F8F"/>
    <a:srgbClr val="A12B2F"/>
    <a:srgbClr val="007836"/>
    <a:srgbClr val="ECAA00"/>
    <a:srgbClr val="0060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05" autoAdjust="0"/>
    <p:restoredTop sz="88707" autoAdjust="0"/>
  </p:normalViewPr>
  <p:slideViewPr>
    <p:cSldViewPr snapToGrid="0" showGuides="1">
      <p:cViewPr varScale="1">
        <p:scale>
          <a:sx n="113" d="100"/>
          <a:sy n="113" d="100"/>
        </p:scale>
        <p:origin x="688" y="176"/>
      </p:cViewPr>
      <p:guideLst>
        <p:guide orient="horz" pos="671"/>
        <p:guide orient="horz" pos="4176"/>
        <p:guide orient="horz" pos="311"/>
        <p:guide pos="7337"/>
        <p:guide pos="423"/>
        <p:guide pos="201"/>
        <p:guide pos="74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napToGrid="0">
      <p:cViewPr varScale="1">
        <p:scale>
          <a:sx n="98" d="100"/>
          <a:sy n="98" d="100"/>
        </p:scale>
        <p:origin x="-356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26A68-C914-43A6-846B-8C8F9639D416}" type="datetimeFigureOut">
              <a:rPr lang="en-US" smtClean="0"/>
              <a:t>11/6/20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6F91D7-8B87-4514-9073-77417BCB71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7494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0A489-9093-C54A-B1C3-374F661A0010}" type="datetimeFigureOut">
              <a:rPr lang="en-US" smtClean="0"/>
              <a:t>11/6/20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A7A1A-8011-3A42-91B8-EE1BD44E44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691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113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endParaRPr lang="en-US" dirty="0">
              <a:ea typeface="ＭＳ Ｐゴシック" pitchFamily="-105" charset="-128"/>
              <a:cs typeface="ＭＳ Ｐゴシック" pitchFamily="-105" charset="-128"/>
            </a:endParaRPr>
          </a:p>
          <a:p>
            <a:pPr lvl="0"/>
            <a:endParaRPr lang="en-US" dirty="0"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704222-34CB-4A0B-8FCC-84CEF3CEB2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571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Non-federal</a:t>
            </a:r>
            <a:r>
              <a:rPr lang="en-US" baseline="0" dirty="0"/>
              <a:t> research partners include SPPs and CRADAs with: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0" dirty="0"/>
              <a:t>Industry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0" dirty="0"/>
              <a:t>Government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0" dirty="0"/>
              <a:t>Academic.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068034-FEA7-4C85-A914-DE91E1F629DC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612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graphic illustrates</a:t>
            </a:r>
            <a:r>
              <a:rPr lang="en-US" baseline="0" dirty="0"/>
              <a:t> the areas each lab works in, enabling distinct missions that still allow for collaboration.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&lt;</a:t>
            </a:r>
            <a:r>
              <a:rPr lang="en-US" i="1" dirty="0"/>
              <a:t>next slide</a:t>
            </a:r>
            <a:r>
              <a:rPr lang="en-US" dirty="0"/>
              <a:t>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01AA2E-6414-4B4F-BBEE-7CC074C42CB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252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Rely on mentors previously in program to explain expectations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53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Rely on mentors previously in program to explain expectations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010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en-US" dirty="0"/>
              <a:t>Rely on mentors previously in program to explain expectations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893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AA7A1A-8011-3A42-91B8-EE1BD44E445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177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8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4747" y="6223557"/>
            <a:ext cx="1253613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598491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-14246"/>
            <a:ext cx="12191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</p:spTree>
    <p:extLst>
      <p:ext uri="{BB962C8B-B14F-4D97-AF65-F5344CB8AC3E}">
        <p14:creationId xmlns:p14="http://schemas.microsoft.com/office/powerpoint/2010/main" val="186181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02173" y="1711595"/>
            <a:ext cx="5053832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02173" y="5497445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353507" y="1710816"/>
            <a:ext cx="5053832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353507" y="5496667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50"/>
            <a:ext cx="11163868" cy="27699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49916" y="1894418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49916" y="3763178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549909" y="1894418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549909" y="3763178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649916" y="4130201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49916" y="6003566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549909" y="4130201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6549909" y="6007357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</p:txBody>
      </p:sp>
    </p:spTree>
    <p:extLst>
      <p:ext uri="{BB962C8B-B14F-4D97-AF65-F5344CB8AC3E}">
        <p14:creationId xmlns:p14="http://schemas.microsoft.com/office/powerpoint/2010/main" val="272181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890105"/>
            <a:ext cx="11163868" cy="402985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591431" y="5943817"/>
            <a:ext cx="4948052" cy="320995"/>
          </a:xfrm>
        </p:spPr>
        <p:txBody>
          <a:bodyPr bIns="0" anchor="t" anchorCtr="0"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21431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339" y="6083300"/>
            <a:ext cx="2054459" cy="74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12192000" cy="5984917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4246"/>
            <a:ext cx="12191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3733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321339" y="-2421176"/>
            <a:ext cx="5042667" cy="21034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Suggested</a:t>
            </a:r>
            <a:r>
              <a:rPr lang="en-US" sz="1867" b="1" baseline="0" dirty="0">
                <a:solidFill>
                  <a:schemeClr val="bg1"/>
                </a:solidFill>
              </a:rPr>
              <a:t> closing statement (optional): </a:t>
            </a:r>
          </a:p>
          <a:p>
            <a:endParaRPr lang="en-US" sz="1867" b="1" baseline="0" dirty="0">
              <a:solidFill>
                <a:schemeClr val="bg1"/>
              </a:solidFill>
            </a:endParaRPr>
          </a:p>
          <a:p>
            <a:pPr lvl="0"/>
            <a:r>
              <a:rPr lang="en-US" sz="1867" b="1" dirty="0">
                <a:solidFill>
                  <a:schemeClr val="bg1"/>
                </a:solidFill>
              </a:rPr>
              <a:t>WE START WITH YES.</a:t>
            </a:r>
          </a:p>
          <a:p>
            <a:pPr lvl="0">
              <a:spcAft>
                <a:spcPts val="1600"/>
              </a:spcAft>
            </a:pPr>
            <a:r>
              <a:rPr lang="en-US" sz="1867" b="1" dirty="0">
                <a:solidFill>
                  <a:schemeClr val="bg1"/>
                </a:solidFill>
              </a:rPr>
              <a:t>AND END WITH THANK YOU.</a:t>
            </a:r>
          </a:p>
          <a:p>
            <a:pPr lvl="0"/>
            <a:r>
              <a:rPr lang="en-US" sz="1867" b="1" dirty="0">
                <a:solidFill>
                  <a:schemeClr val="bg1"/>
                </a:solidFill>
              </a:rPr>
              <a:t>DO YOU HAVE ANY BIG QUESTIONS?</a:t>
            </a:r>
            <a:endParaRPr lang="en-US" sz="1867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5"/>
          <a:stretch/>
        </p:blipFill>
        <p:spPr>
          <a:xfrm>
            <a:off x="486834" y="6261927"/>
            <a:ext cx="2850557" cy="33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9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3"/>
            <a:ext cx="12192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515940"/>
            <a:ext cx="11163868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Font.</a:t>
            </a:r>
          </a:p>
        </p:txBody>
      </p:sp>
    </p:spTree>
    <p:extLst>
      <p:ext uri="{BB962C8B-B14F-4D97-AF65-F5344CB8AC3E}">
        <p14:creationId xmlns:p14="http://schemas.microsoft.com/office/powerpoint/2010/main" val="132666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625061" y="766261"/>
            <a:ext cx="7580467" cy="406205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2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752" y="544589"/>
            <a:ext cx="2382461" cy="85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9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37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689100"/>
            <a:ext cx="319619" cy="2706624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3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3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26533" y="6094281"/>
            <a:ext cx="7859323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867" baseline="0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1358552" y="-1972722"/>
            <a:ext cx="4670533" cy="13236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Suggested</a:t>
            </a:r>
            <a:r>
              <a:rPr lang="en-US" sz="1867" b="1" baseline="0" dirty="0">
                <a:solidFill>
                  <a:schemeClr val="bg1"/>
                </a:solidFill>
              </a:rPr>
              <a:t> line of text (optional): </a:t>
            </a:r>
          </a:p>
          <a:p>
            <a:endParaRPr lang="en-US" sz="1867" b="1" baseline="0" dirty="0">
              <a:solidFill>
                <a:schemeClr val="bg1"/>
              </a:solidFill>
            </a:endParaRPr>
          </a:p>
          <a:p>
            <a:r>
              <a:rPr lang="en-US" sz="1867" b="1" baseline="0" dirty="0">
                <a:solidFill>
                  <a:schemeClr val="bg1"/>
                </a:solidFill>
              </a:rPr>
              <a:t>WE START WITH YES.</a:t>
            </a:r>
            <a:endParaRPr lang="en-US" sz="1867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969" y="6060003"/>
            <a:ext cx="2076449" cy="74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7020"/>
            <a:ext cx="12192000" cy="6011939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7020"/>
            <a:ext cx="12192000" cy="6011939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9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37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3"/>
            <a:ext cx="7802035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3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3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chemeClr val="bg1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689100"/>
            <a:ext cx="319619" cy="2706624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5" name="TextBox 154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45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969" y="109775"/>
            <a:ext cx="2076449" cy="74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26533" y="6094281"/>
            <a:ext cx="7859323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867" baseline="0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945566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5323001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945566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5323001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899575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3726367"/>
            <a:ext cx="11270539" cy="862880"/>
          </a:xfrm>
        </p:spPr>
        <p:txBody>
          <a:bodyPr lIns="0" rIns="91440" anchor="b">
            <a:normAutofit/>
          </a:bodyPr>
          <a:lstStyle>
            <a:lvl1pPr>
              <a:defRPr sz="3733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3" y="4945566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3" y="5323001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4589247"/>
            <a:ext cx="11313219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899573"/>
            <a:ext cx="299452" cy="2761488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70984" y="401282"/>
            <a:ext cx="7979531" cy="441436"/>
          </a:xfrm>
        </p:spPr>
        <p:txBody>
          <a:bodyPr/>
          <a:lstStyle>
            <a:lvl1pPr marL="0" indent="0">
              <a:buNone/>
              <a:defRPr sz="1333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333" b="0" cap="all" dirty="0">
                <a:solidFill>
                  <a:srgbClr val="000000"/>
                </a:solidFill>
              </a:rPr>
              <a:t>Type in Name of </a:t>
            </a:r>
            <a:r>
              <a:rPr lang="en-US" sz="1333" b="0" cap="all" dirty="0" err="1">
                <a:solidFill>
                  <a:srgbClr val="000000"/>
                </a:solidFill>
              </a:rPr>
              <a:t>fACILITY</a:t>
            </a:r>
            <a:r>
              <a:rPr lang="en-US" sz="1333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333" dirty="0">
                <a:solidFill>
                  <a:srgbClr val="000000"/>
                </a:solidFill>
              </a:rPr>
              <a:t>www.anl.gov</a:t>
            </a:r>
          </a:p>
        </p:txBody>
      </p:sp>
    </p:spTree>
    <p:extLst>
      <p:ext uri="{BB962C8B-B14F-4D97-AF65-F5344CB8AC3E}">
        <p14:creationId xmlns:p14="http://schemas.microsoft.com/office/powerpoint/2010/main" val="374581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969" y="227511"/>
            <a:ext cx="2076449" cy="74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26533" y="6094281"/>
            <a:ext cx="7859323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867" baseline="0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959068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4959068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1681607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5" y="110360"/>
            <a:ext cx="9034837" cy="1119235"/>
          </a:xfrm>
        </p:spPr>
        <p:txBody>
          <a:bodyPr lIns="0" rIns="91440" anchor="b">
            <a:normAutofit/>
          </a:bodyPr>
          <a:lstStyle>
            <a:lvl1pPr>
              <a:defRPr sz="3733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3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867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24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3" y="4959068"/>
            <a:ext cx="3590495" cy="746723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867">
                <a:solidFill>
                  <a:srgbClr val="47484A"/>
                </a:solidFill>
              </a:defRPr>
            </a:lvl1pPr>
            <a:lvl2pPr marL="0" indent="0">
              <a:spcBef>
                <a:spcPts val="24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1229594"/>
            <a:ext cx="11313219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1681605"/>
            <a:ext cx="299452" cy="2761488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91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7" y="9304"/>
            <a:ext cx="11901164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0"/>
            <a:ext cx="12192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5" y="5042975"/>
            <a:ext cx="11094720" cy="1373592"/>
          </a:xfrm>
        </p:spPr>
        <p:txBody>
          <a:bodyPr lIns="0" anchor="t"/>
          <a:lstStyle>
            <a:lvl1pPr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30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85427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61172" y="3616113"/>
            <a:ext cx="3287445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08115" y="3616113"/>
            <a:ext cx="3287445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0772" y="1697094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17715" y="1697094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8348928" y="3618612"/>
            <a:ext cx="3287445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358528" y="1699593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8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2"/>
            <a:ext cx="12192000" cy="320187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5191519"/>
            <a:ext cx="11246069" cy="1813035"/>
          </a:xfrm>
          <a:noFill/>
        </p:spPr>
        <p:txBody>
          <a:bodyPr lIns="0" tIns="9144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7" y="-1"/>
            <a:ext cx="11901164" cy="3656013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53384"/>
            <a:ext cx="11565467" cy="787099"/>
          </a:xfrm>
        </p:spPr>
        <p:txBody>
          <a:bodyPr lIns="0"/>
          <a:lstStyle>
            <a:lvl1pPr>
              <a:defRPr sz="3733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93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2"/>
            <a:ext cx="12192000" cy="320187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1"/>
            <a:ext cx="5974080" cy="3663951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243367" y="1"/>
            <a:ext cx="5974080" cy="3663951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40684"/>
            <a:ext cx="11565467" cy="787099"/>
          </a:xfrm>
        </p:spPr>
        <p:txBody>
          <a:bodyPr lIns="0"/>
          <a:lstStyle>
            <a:lvl1pPr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5178819"/>
            <a:ext cx="11246069" cy="1813035"/>
          </a:xfrm>
          <a:noFill/>
        </p:spPr>
        <p:txBody>
          <a:bodyPr lIns="0" tIns="9144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38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2"/>
            <a:ext cx="12192000" cy="3201879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0"/>
            <a:ext cx="3986784" cy="367364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258983" y="0"/>
            <a:ext cx="3986784" cy="367364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248149" y="0"/>
            <a:ext cx="3943851" cy="367364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5191519"/>
            <a:ext cx="11246069" cy="1813035"/>
          </a:xfrm>
          <a:noFill/>
        </p:spPr>
        <p:txBody>
          <a:bodyPr lIns="0" tIns="9144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4353384"/>
            <a:ext cx="11565467" cy="787099"/>
          </a:xfrm>
        </p:spPr>
        <p:txBody>
          <a:bodyPr lIns="0"/>
          <a:lstStyle>
            <a:lvl1pPr>
              <a:defRPr sz="37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04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654175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654175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654175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654175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4645419"/>
            <a:ext cx="11246069" cy="1813035"/>
          </a:xfrm>
          <a:noFill/>
        </p:spPr>
        <p:txBody>
          <a:bodyPr lIns="0" tIns="91440"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2667">
                <a:solidFill>
                  <a:schemeClr val="bg1"/>
                </a:solidFill>
              </a:defRPr>
            </a:lvl3pPr>
            <a:lvl4pPr>
              <a:defRPr sz="2667">
                <a:solidFill>
                  <a:schemeClr val="bg1"/>
                </a:solidFill>
              </a:defRPr>
            </a:lvl4pPr>
            <a:lvl5pPr>
              <a:defRPr sz="26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38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4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20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77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3048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3"/>
            <a:ext cx="304800" cy="6858000"/>
          </a:xfrm>
          <a:solidFill>
            <a:schemeClr val="tx2"/>
          </a:solidFill>
        </p:spPr>
        <p:txBody>
          <a:bodyPr bIns="0" anchor="b"/>
          <a:lstStyle>
            <a:lvl1pPr marL="0" indent="0">
              <a:buNone/>
              <a:defRPr sz="133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01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701473"/>
            <a:ext cx="298704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701473"/>
            <a:ext cx="298704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701473"/>
            <a:ext cx="298704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701473"/>
            <a:ext cx="298704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4706193"/>
            <a:ext cx="11246069" cy="175226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38" y="3979062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3" y="3979062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18" y="3979062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76" y="3979062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0142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27699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49916" y="1574667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49916" y="3443427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549909" y="1574667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549909" y="3443427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649916" y="4025152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49916" y="5898517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549909" y="4025152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6549909" y="5902308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92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1" y="1699606"/>
            <a:ext cx="11163868" cy="402985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47701" y="6318956"/>
            <a:ext cx="4948052" cy="539045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50041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7972" y="6156882"/>
            <a:ext cx="2062237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 userDrawn="1"/>
        </p:nvSpPr>
        <p:spPr>
          <a:xfrm>
            <a:off x="626534" y="6247222"/>
            <a:ext cx="1387624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www.anl.gov</a:t>
            </a:r>
          </a:p>
        </p:txBody>
      </p:sp>
      <p:pic>
        <p:nvPicPr>
          <p:cNvPr id="8" name="Picture 7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5984917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" y="-14246"/>
            <a:ext cx="12191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4"/>
            <a:ext cx="12192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11163868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</p:spTree>
    <p:extLst>
      <p:ext uri="{BB962C8B-B14F-4D97-AF65-F5344CB8AC3E}">
        <p14:creationId xmlns:p14="http://schemas.microsoft.com/office/powerpoint/2010/main" val="3595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86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7359" y="627296"/>
            <a:ext cx="2005782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8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689100"/>
            <a:ext cx="319619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4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4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5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2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2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26533" y="6094282"/>
            <a:ext cx="7859323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</p:spTree>
    <p:extLst>
      <p:ext uri="{BB962C8B-B14F-4D97-AF65-F5344CB8AC3E}">
        <p14:creationId xmlns:p14="http://schemas.microsoft.com/office/powerpoint/2010/main" val="2182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7972" y="6156882"/>
            <a:ext cx="2062237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020"/>
            <a:ext cx="12192000" cy="6011938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7020"/>
            <a:ext cx="12192000" cy="6011938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8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3"/>
            <a:ext cx="7802035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4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4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5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2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2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689100"/>
            <a:ext cx="319619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383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1" y="1699995"/>
            <a:ext cx="11163868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4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72" y="167615"/>
            <a:ext cx="2062648" cy="5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26533" y="6094282"/>
            <a:ext cx="7859323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4" y="494556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4" y="5323002"/>
            <a:ext cx="3590495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5" y="494556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5" y="5323002"/>
            <a:ext cx="3590495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899575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3726366"/>
            <a:ext cx="11270539" cy="86288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2" y="494556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2" y="5323002"/>
            <a:ext cx="3590495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4589247"/>
            <a:ext cx="11313219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899573"/>
            <a:ext cx="299452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70984" y="366275"/>
            <a:ext cx="11313219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>
                <a:solidFill>
                  <a:srgbClr val="000000"/>
                </a:solidFill>
              </a:rPr>
              <a:t>Type in name </a:t>
            </a:r>
            <a:r>
              <a:rPr lang="en-US" sz="1000" b="0" cap="all" dirty="0">
                <a:solidFill>
                  <a:srgbClr val="000000"/>
                </a:solidFill>
              </a:rPr>
              <a:t>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</p:spTree>
    <p:extLst>
      <p:ext uri="{BB962C8B-B14F-4D97-AF65-F5344CB8AC3E}">
        <p14:creationId xmlns:p14="http://schemas.microsoft.com/office/powerpoint/2010/main" val="21908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7972" y="320211"/>
            <a:ext cx="2062648" cy="5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26533" y="6094282"/>
            <a:ext cx="7859323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4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4" y="4959068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5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5" y="4959068"/>
            <a:ext cx="3590495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1681607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5" y="116710"/>
            <a:ext cx="9034837" cy="1119234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2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2" y="4959068"/>
            <a:ext cx="3590495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1229594"/>
            <a:ext cx="11313219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681605"/>
            <a:ext cx="299452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7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5" y="0"/>
            <a:ext cx="11901164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0"/>
            <a:ext cx="12192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5" y="5042974"/>
            <a:ext cx="11094720" cy="1373592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2"/>
            <a:ext cx="12192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4645419"/>
            <a:ext cx="11246069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5" y="0"/>
            <a:ext cx="11901164" cy="3656013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3807284"/>
            <a:ext cx="11565467" cy="787098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5949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2"/>
            <a:ext cx="12192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0"/>
            <a:ext cx="5974080" cy="3663950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243367" y="0"/>
            <a:ext cx="5974080" cy="3663950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3807284"/>
            <a:ext cx="11565467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4645419"/>
            <a:ext cx="11246069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0953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2"/>
            <a:ext cx="12192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0"/>
            <a:ext cx="3986784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258983" y="0"/>
            <a:ext cx="3986784" cy="367364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248149" y="0"/>
            <a:ext cx="3943851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4645419"/>
            <a:ext cx="11246069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3807284"/>
            <a:ext cx="11565467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654175"/>
            <a:ext cx="298704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654175"/>
            <a:ext cx="298704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654175"/>
            <a:ext cx="298704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654175"/>
            <a:ext cx="298704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4645419"/>
            <a:ext cx="11246069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38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3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18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76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3048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5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22860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8349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7972" y="6156882"/>
            <a:ext cx="2062237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598491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-14246"/>
            <a:ext cx="12191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</p:spTree>
    <p:extLst>
      <p:ext uri="{BB962C8B-B14F-4D97-AF65-F5344CB8AC3E}">
        <p14:creationId xmlns:p14="http://schemas.microsoft.com/office/powerpoint/2010/main" val="65436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1" y="1699995"/>
            <a:ext cx="11163868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98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50"/>
            <a:ext cx="11163868" cy="499714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864467" y="14455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46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50"/>
            <a:ext cx="11163868" cy="499714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864467" y="14455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>
              <a:solidFill>
                <a:srgbClr val="47484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76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699996"/>
            <a:ext cx="536448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67451" y="1685707"/>
            <a:ext cx="536448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417639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4527" y="2263770"/>
            <a:ext cx="54864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6500" y="2263770"/>
            <a:ext cx="54864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0" y="1684229"/>
            <a:ext cx="54864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14527" y="1684229"/>
            <a:ext cx="54864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241252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04767" y="1699995"/>
            <a:ext cx="5759667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6" y="1699995"/>
            <a:ext cx="497264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60906" y="4080588"/>
            <a:ext cx="497264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004767" y="4066957"/>
            <a:ext cx="5759667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26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060412" y="1731527"/>
            <a:ext cx="7753216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52525" y="1720414"/>
            <a:ext cx="2698328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49353" y="3290408"/>
            <a:ext cx="2704676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060412" y="3304768"/>
            <a:ext cx="7753216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49351" y="4872981"/>
            <a:ext cx="2704676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060412" y="4856121"/>
            <a:ext cx="7753216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7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643" y="3998350"/>
            <a:ext cx="5486400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7" y="3998350"/>
            <a:ext cx="5463447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5" y="169999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78733" y="169999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3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699996"/>
            <a:ext cx="54864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7" y="1699996"/>
            <a:ext cx="54864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8861" y="34373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307819" y="34373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35021" y="5735092"/>
            <a:ext cx="5327631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333719" y="5735092"/>
            <a:ext cx="5327631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813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02173" y="1711595"/>
            <a:ext cx="5053832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02173" y="5497445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353507" y="1710816"/>
            <a:ext cx="5053832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353507" y="5496667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55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85427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61172" y="3616113"/>
            <a:ext cx="3287445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08115" y="3616113"/>
            <a:ext cx="3287445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0772" y="1697094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17715" y="1697094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8348928" y="3618612"/>
            <a:ext cx="3287445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358528" y="1699593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10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701473"/>
            <a:ext cx="298704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701473"/>
            <a:ext cx="298704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701473"/>
            <a:ext cx="298704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701473"/>
            <a:ext cx="298704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4706193"/>
            <a:ext cx="11246069" cy="175226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38" y="3979062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3" y="3979062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18" y="3979062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76" y="3979062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41907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699996"/>
            <a:ext cx="536448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67451" y="1685707"/>
            <a:ext cx="536448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340757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27699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49916" y="1574667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49916" y="3443427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549909" y="1574667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549909" y="3443427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649916" y="4025152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49916" y="5898517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549909" y="4025152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6549909" y="5902308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79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1" y="1699606"/>
            <a:ext cx="11163868" cy="402985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47701" y="6318956"/>
            <a:ext cx="4948052" cy="539045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387621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7972" y="6156882"/>
            <a:ext cx="2062237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 userDrawn="1"/>
        </p:nvSpPr>
        <p:spPr>
          <a:xfrm>
            <a:off x="626534" y="6247222"/>
            <a:ext cx="1387624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800" dirty="0">
                <a:solidFill>
                  <a:srgbClr val="47484A">
                    <a:lumMod val="50000"/>
                  </a:srgbClr>
                </a:solidFill>
              </a:rPr>
              <a:t>www.anl.gov</a:t>
            </a:r>
          </a:p>
        </p:txBody>
      </p:sp>
      <p:pic>
        <p:nvPicPr>
          <p:cNvPr id="8" name="Picture 7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5984917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4246"/>
            <a:ext cx="12191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closing statement</a:t>
            </a:r>
          </a:p>
        </p:txBody>
      </p:sp>
    </p:spTree>
    <p:extLst>
      <p:ext uri="{BB962C8B-B14F-4D97-AF65-F5344CB8AC3E}">
        <p14:creationId xmlns:p14="http://schemas.microsoft.com/office/powerpoint/2010/main" val="412861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4"/>
            <a:ext cx="12192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274639"/>
            <a:ext cx="11163868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</p:spTree>
    <p:extLst>
      <p:ext uri="{BB962C8B-B14F-4D97-AF65-F5344CB8AC3E}">
        <p14:creationId xmlns:p14="http://schemas.microsoft.com/office/powerpoint/2010/main" val="41126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48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7362" y="627296"/>
            <a:ext cx="2479527" cy="66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8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689100"/>
            <a:ext cx="319619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4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4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5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2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2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26533" y="6094282"/>
            <a:ext cx="7859323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</p:spTree>
    <p:extLst>
      <p:ext uri="{BB962C8B-B14F-4D97-AF65-F5344CB8AC3E}">
        <p14:creationId xmlns:p14="http://schemas.microsoft.com/office/powerpoint/2010/main" val="67871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7972" y="6156882"/>
            <a:ext cx="2062237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020"/>
            <a:ext cx="12192000" cy="6011938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7020"/>
            <a:ext cx="12192000" cy="6011938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8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3"/>
            <a:ext cx="7802035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4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4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5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2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2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689100"/>
            <a:ext cx="319619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791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72" y="167615"/>
            <a:ext cx="2062648" cy="5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26533" y="6094282"/>
            <a:ext cx="7859323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4" y="494556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4" y="5323002"/>
            <a:ext cx="3590495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5" y="494556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5" y="5323002"/>
            <a:ext cx="3590495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899575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3726366"/>
            <a:ext cx="11270539" cy="86288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2" y="494556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2" y="5323002"/>
            <a:ext cx="3590495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4589247"/>
            <a:ext cx="11313219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899573"/>
            <a:ext cx="299452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70984" y="366275"/>
            <a:ext cx="11313219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>
                <a:solidFill>
                  <a:srgbClr val="000000"/>
                </a:solidFill>
              </a:rPr>
              <a:t>Type in name </a:t>
            </a:r>
            <a:r>
              <a:rPr lang="en-US" sz="1000" b="0" cap="all" dirty="0">
                <a:solidFill>
                  <a:srgbClr val="000000"/>
                </a:solidFill>
              </a:rPr>
              <a:t>of </a:t>
            </a:r>
            <a:r>
              <a:rPr lang="en-US" sz="1000" b="0" cap="all" dirty="0" err="1">
                <a:solidFill>
                  <a:srgbClr val="000000"/>
                </a:solidFill>
              </a:rPr>
              <a:t>fACILITY</a:t>
            </a:r>
            <a:r>
              <a:rPr lang="en-US" sz="100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>
                <a:solidFill>
                  <a:srgbClr val="000000"/>
                </a:solidFill>
              </a:rPr>
              <a:t>www.anl.gov</a:t>
            </a:r>
          </a:p>
        </p:txBody>
      </p:sp>
    </p:spTree>
    <p:extLst>
      <p:ext uri="{BB962C8B-B14F-4D97-AF65-F5344CB8AC3E}">
        <p14:creationId xmlns:p14="http://schemas.microsoft.com/office/powerpoint/2010/main" val="302247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7972" y="320211"/>
            <a:ext cx="2062648" cy="5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26533" y="6094282"/>
            <a:ext cx="7859323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4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4" y="4959068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5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5" y="4959068"/>
            <a:ext cx="3590495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1681607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5" y="116710"/>
            <a:ext cx="9034837" cy="1119234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2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2" y="4959068"/>
            <a:ext cx="3590495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1229594"/>
            <a:ext cx="11313219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" y="1681605"/>
            <a:ext cx="299452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1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5" y="0"/>
            <a:ext cx="11901164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0"/>
            <a:ext cx="12192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5" y="5042974"/>
            <a:ext cx="11094720" cy="1373592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21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4527" y="2263770"/>
            <a:ext cx="54864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6500" y="2263770"/>
            <a:ext cx="54864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0" y="1684229"/>
            <a:ext cx="54864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14527" y="1684229"/>
            <a:ext cx="54864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34234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2"/>
            <a:ext cx="12192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4645419"/>
            <a:ext cx="11246069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5" y="0"/>
            <a:ext cx="11901164" cy="3656013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3807284"/>
            <a:ext cx="11565467" cy="787098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9061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2"/>
            <a:ext cx="12192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0"/>
            <a:ext cx="5974080" cy="3663950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243367" y="0"/>
            <a:ext cx="5974080" cy="3663950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3807284"/>
            <a:ext cx="11565467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4645419"/>
            <a:ext cx="11246069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70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2"/>
            <a:ext cx="12192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0"/>
            <a:ext cx="3986784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258983" y="0"/>
            <a:ext cx="3986784" cy="367364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248149" y="0"/>
            <a:ext cx="3943851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4645419"/>
            <a:ext cx="11246069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3807284"/>
            <a:ext cx="11565467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67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654175"/>
            <a:ext cx="298704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654175"/>
            <a:ext cx="298704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654175"/>
            <a:ext cx="298704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654175"/>
            <a:ext cx="298704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4645419"/>
            <a:ext cx="11246069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38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3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18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76" y="3931764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EFAAC5A-9C4F-4278-920D-DF2BAB59574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304800" cy="6858000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47484A"/>
              </a:solidFill>
            </a:endParaRP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rgbClr val="FFFFFF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25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72" y="6156882"/>
            <a:ext cx="2062237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3"/>
            <a:ext cx="12192000" cy="598491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" y="-14246"/>
            <a:ext cx="12191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</p:spTree>
    <p:extLst>
      <p:ext uri="{BB962C8B-B14F-4D97-AF65-F5344CB8AC3E}">
        <p14:creationId xmlns:p14="http://schemas.microsoft.com/office/powerpoint/2010/main" val="253642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699995"/>
            <a:ext cx="11163868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68751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Slide Number Placeholder 6"/>
          <p:cNvSpPr txBox="1">
            <a:spLocks/>
          </p:cNvSpPr>
          <p:nvPr userDrawn="1"/>
        </p:nvSpPr>
        <p:spPr>
          <a:xfrm>
            <a:off x="-184347" y="6467573"/>
            <a:ext cx="609600" cy="182880"/>
          </a:xfrm>
          <a:prstGeom prst="rect">
            <a:avLst/>
          </a:prstGeom>
        </p:spPr>
        <p:txBody>
          <a:bodyPr vert="horz" lIns="0" tIns="34290" rIns="0" bIns="0" rtlCol="0" anchor="b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D99EC4-3B6E-49D9-9826-7B24DF60DD37}" type="slidenum">
              <a:rPr lang="en-US" sz="750" smtClean="0"/>
              <a:pPr/>
              <a:t>‹#›</a:t>
            </a:fld>
            <a:endParaRPr lang="en-US" sz="75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55" y="4837160"/>
            <a:ext cx="2238454" cy="16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4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68750"/>
            <a:ext cx="11163868" cy="499714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4469" y="1445567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96629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99EC4-3B6E-49D9-9826-7B24DF60DD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68751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699998"/>
            <a:ext cx="5364480" cy="4422775"/>
          </a:xfrm>
        </p:spPr>
        <p:txBody>
          <a:bodyPr/>
          <a:lstStyle>
            <a:lvl1pPr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defRPr sz="1350"/>
            </a:lvl3pPr>
            <a:lvl4pPr marL="648891" indent="-128588">
              <a:defRPr sz="1050"/>
            </a:lvl4pPr>
            <a:lvl5pPr marL="813197" indent="-1285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67451" y="1685707"/>
            <a:ext cx="5364480" cy="4422775"/>
          </a:xfrm>
        </p:spPr>
        <p:txBody>
          <a:bodyPr/>
          <a:lstStyle>
            <a:lvl1pPr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defRPr sz="1350"/>
            </a:lvl3pPr>
            <a:lvl4pPr marL="648891" indent="-128588">
              <a:defRPr sz="1050"/>
            </a:lvl4pPr>
            <a:lvl5pPr marL="813197" indent="-1285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243127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4527" y="2263770"/>
            <a:ext cx="54864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350"/>
            </a:lvl1pPr>
            <a:lvl2pPr marL="342900" indent="-129779">
              <a:defRPr sz="1350"/>
            </a:lvl2pPr>
            <a:lvl3pPr marL="470297" indent="-96441">
              <a:defRPr sz="1350"/>
            </a:lvl3pPr>
            <a:lvl4pPr marL="648891" indent="-128588">
              <a:defRPr sz="1050"/>
            </a:lvl4pPr>
            <a:lvl5pPr marL="813197" indent="-1285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6500" y="2263770"/>
            <a:ext cx="54864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350"/>
            </a:lvl1pPr>
            <a:lvl2pPr marL="342900" indent="-129779">
              <a:defRPr sz="1350"/>
            </a:lvl2pPr>
            <a:lvl3pPr marL="470297" indent="-96441">
              <a:defRPr sz="1350"/>
            </a:lvl3pPr>
            <a:lvl4pPr marL="648891" indent="-128588">
              <a:defRPr sz="1050"/>
            </a:lvl4pPr>
            <a:lvl5pPr marL="813197" indent="-128588"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0" y="1684229"/>
            <a:ext cx="54864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350" b="1" cap="all" baseline="0">
                <a:solidFill>
                  <a:schemeClr val="bg1"/>
                </a:solidFill>
              </a:defRPr>
            </a:lvl1pPr>
            <a:lvl2pPr marL="342900" indent="-129779">
              <a:defRPr sz="1200"/>
            </a:lvl2pPr>
            <a:lvl3pPr marL="470297" indent="-96441">
              <a:defRPr sz="1050"/>
            </a:lvl3pPr>
            <a:lvl4pPr marL="648891" indent="-128588">
              <a:defRPr sz="900"/>
            </a:lvl4pPr>
            <a:lvl5pPr marL="813197" indent="-128588">
              <a:defRPr sz="9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-190500" y="6477000"/>
            <a:ext cx="609600" cy="18288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9AD99EC4-3B6E-49D9-9826-7B24DF60DD3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68751"/>
            <a:ext cx="11163868" cy="499715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14527" y="1684229"/>
            <a:ext cx="54864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350" b="1" cap="all" baseline="0">
                <a:solidFill>
                  <a:schemeClr val="bg1"/>
                </a:solidFill>
              </a:defRPr>
            </a:lvl1pPr>
            <a:lvl2pPr marL="342900" indent="-129779">
              <a:defRPr sz="1200"/>
            </a:lvl2pPr>
            <a:lvl3pPr marL="470297" indent="-96441">
              <a:defRPr sz="1050"/>
            </a:lvl3pPr>
            <a:lvl4pPr marL="648891" indent="-128588">
              <a:defRPr sz="900"/>
            </a:lvl4pPr>
            <a:lvl5pPr marL="813197" indent="-128588">
              <a:defRPr sz="9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141316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99EC4-3B6E-49D9-9826-7B24DF60DD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04768" y="1699995"/>
            <a:ext cx="5759667" cy="2249430"/>
          </a:xfrm>
        </p:spPr>
        <p:txBody>
          <a:bodyPr tIns="0"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8" y="1699995"/>
            <a:ext cx="497264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60908" y="4080588"/>
            <a:ext cx="497264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68751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004768" y="4066957"/>
            <a:ext cx="5759667" cy="2249430"/>
          </a:xfrm>
        </p:spPr>
        <p:txBody>
          <a:bodyPr tIns="0"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2501969" y="2"/>
            <a:ext cx="2065241" cy="14311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8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04767" y="1699995"/>
            <a:ext cx="5759667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6" y="1699995"/>
            <a:ext cx="497264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60906" y="4080588"/>
            <a:ext cx="497264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004767" y="4066957"/>
            <a:ext cx="5759667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99EC4-3B6E-49D9-9826-7B24DF60DD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060412" y="1731527"/>
            <a:ext cx="7753216" cy="1479362"/>
          </a:xfrm>
        </p:spPr>
        <p:txBody>
          <a:bodyPr tIns="0"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52525" y="1720414"/>
            <a:ext cx="2698328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49354" y="3290408"/>
            <a:ext cx="2704676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68751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060412" y="3304768"/>
            <a:ext cx="7753216" cy="1479362"/>
          </a:xfrm>
        </p:spPr>
        <p:txBody>
          <a:bodyPr tIns="0"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49351" y="4872981"/>
            <a:ext cx="2704676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060412" y="4856121"/>
            <a:ext cx="7753216" cy="1479362"/>
          </a:xfrm>
        </p:spPr>
        <p:txBody>
          <a:bodyPr tIns="0"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-2501969" y="2"/>
            <a:ext cx="2065241" cy="14311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61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99EC4-3B6E-49D9-9826-7B24DF60DD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68751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643" y="3998352"/>
            <a:ext cx="5486400" cy="2129163"/>
          </a:xfrm>
        </p:spPr>
        <p:txBody>
          <a:bodyPr tIns="91440"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9" y="3998352"/>
            <a:ext cx="5463447" cy="2129163"/>
          </a:xfrm>
        </p:spPr>
        <p:txBody>
          <a:bodyPr tIns="91440"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5" y="169999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78733" y="169999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501969" y="2"/>
            <a:ext cx="2065241" cy="14311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15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99EC4-3B6E-49D9-9826-7B24DF60DD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68751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699998"/>
            <a:ext cx="5486400" cy="1717079"/>
          </a:xfrm>
        </p:spPr>
        <p:txBody>
          <a:bodyPr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7" y="1699998"/>
            <a:ext cx="5486400" cy="1717079"/>
          </a:xfrm>
        </p:spPr>
        <p:txBody>
          <a:bodyPr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spcBef>
                <a:spcPts val="0"/>
              </a:spcBef>
              <a:defRPr sz="1200"/>
            </a:lvl4pPr>
            <a:lvl5pPr marL="813197" indent="-128588">
              <a:spcBef>
                <a:spcPts val="0"/>
              </a:spcBef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8861" y="34373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307819" y="34373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2501969" y="2"/>
            <a:ext cx="2065241" cy="14311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35022" y="5735092"/>
            <a:ext cx="5327631" cy="56843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333721" y="5735092"/>
            <a:ext cx="5327631" cy="568438"/>
          </a:xfrm>
        </p:spPr>
        <p:txBody>
          <a:bodyPr/>
          <a:lstStyle>
            <a:lvl1pPr marL="0" indent="0"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080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02173" y="1711597"/>
            <a:ext cx="5053832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02173" y="5497447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AD99EC4-3B6E-49D9-9826-7B24DF60DD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68751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353507" y="1710816"/>
            <a:ext cx="5053832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353507" y="5496669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2501969" y="2"/>
            <a:ext cx="2065241" cy="14311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99EC4-3B6E-49D9-9826-7B24DF60DD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68751"/>
            <a:ext cx="11163868" cy="485427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61172" y="3616113"/>
            <a:ext cx="3287445" cy="2146610"/>
          </a:xfrm>
        </p:spPr>
        <p:txBody>
          <a:bodyPr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defRPr sz="900"/>
            </a:lvl4pPr>
            <a:lvl5pPr marL="813197" indent="-128588"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08116" y="3616113"/>
            <a:ext cx="3287445" cy="2146610"/>
          </a:xfrm>
        </p:spPr>
        <p:txBody>
          <a:bodyPr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defRPr sz="900"/>
            </a:lvl4pPr>
            <a:lvl5pPr marL="813197" indent="-128588"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0772" y="1697096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17716" y="1697096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8348928" y="3618612"/>
            <a:ext cx="3287445" cy="2146610"/>
          </a:xfrm>
        </p:spPr>
        <p:txBody>
          <a:bodyPr/>
          <a:lstStyle>
            <a:lvl1pPr>
              <a:spcBef>
                <a:spcPts val="450"/>
              </a:spcBef>
              <a:defRPr sz="1350"/>
            </a:lvl1pPr>
            <a:lvl2pPr marL="342900" indent="-129779">
              <a:spcBef>
                <a:spcPts val="0"/>
              </a:spcBef>
              <a:defRPr sz="1350"/>
            </a:lvl2pPr>
            <a:lvl3pPr marL="470297" indent="-96441">
              <a:spcBef>
                <a:spcPts val="0"/>
              </a:spcBef>
              <a:defRPr sz="1350"/>
            </a:lvl3pPr>
            <a:lvl4pPr marL="648891" indent="-128588">
              <a:defRPr sz="900"/>
            </a:lvl4pPr>
            <a:lvl5pPr marL="813197" indent="-128588"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358528" y="1699595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501969" y="2"/>
            <a:ext cx="2065241" cy="14311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63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701473"/>
            <a:ext cx="298704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701473"/>
            <a:ext cx="298704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701473"/>
            <a:ext cx="298704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701473"/>
            <a:ext cx="298704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5" y="4706193"/>
            <a:ext cx="11246069" cy="1752260"/>
          </a:xfrm>
          <a:noFill/>
        </p:spPr>
        <p:txBody>
          <a:bodyPr lIns="0" tIns="91440"/>
          <a:lstStyle>
            <a:lvl1pPr>
              <a:defRPr sz="1500">
                <a:solidFill>
                  <a:srgbClr val="000000"/>
                </a:solidFill>
              </a:defRPr>
            </a:lvl1pPr>
            <a:lvl2pPr>
              <a:defRPr sz="1500">
                <a:solidFill>
                  <a:srgbClr val="000000"/>
                </a:solidFill>
              </a:defRPr>
            </a:lvl2pPr>
            <a:lvl3pPr>
              <a:defRPr sz="1500">
                <a:solidFill>
                  <a:srgbClr val="000000"/>
                </a:solidFill>
              </a:defRPr>
            </a:lvl3pPr>
            <a:lvl4pPr>
              <a:defRPr sz="1500">
                <a:solidFill>
                  <a:srgbClr val="000000"/>
                </a:solidFill>
              </a:defRPr>
            </a:lvl4pPr>
            <a:lvl5pPr>
              <a:defRPr sz="15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9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1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40" y="3979064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9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4" y="3979064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9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20" y="3979064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9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77" y="3979064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9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2501969" y="2"/>
            <a:ext cx="2065241" cy="14311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9AD99EC4-3B6E-49D9-9826-7B24DF60DD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68751"/>
            <a:ext cx="11163868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54880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four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9AD99EC4-3B6E-49D9-9826-7B24DF60DD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68751"/>
            <a:ext cx="11163868" cy="27699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2501969" y="2"/>
            <a:ext cx="2065241" cy="14311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49916" y="1574669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49916" y="3443429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549909" y="1574669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6549909" y="3443429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649916" y="4025154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649916" y="5898519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549909" y="4025154"/>
            <a:ext cx="5053832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6549909" y="5902310"/>
            <a:ext cx="512064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9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67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graph, chart or table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699606"/>
            <a:ext cx="11163868" cy="402985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an icon below to add a chart, graph, or table.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D99EC4-3B6E-49D9-9826-7B24DF60DD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168751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5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647702" y="6318958"/>
            <a:ext cx="4948052" cy="539045"/>
          </a:xfrm>
        </p:spPr>
        <p:txBody>
          <a:bodyPr bIns="0" anchor="t" anchorCtr="0"/>
          <a:lstStyle>
            <a:lvl1pPr marL="0" indent="0">
              <a:buNone/>
              <a:defRPr sz="788" baseline="0"/>
            </a:lvl1pPr>
          </a:lstStyle>
          <a:p>
            <a:pPr lvl="0"/>
            <a:r>
              <a:rPr lang="en-US" dirty="0"/>
              <a:t>Source:</a:t>
            </a:r>
          </a:p>
        </p:txBody>
      </p:sp>
    </p:spTree>
    <p:extLst>
      <p:ext uri="{BB962C8B-B14F-4D97-AF65-F5344CB8AC3E}">
        <p14:creationId xmlns:p14="http://schemas.microsoft.com/office/powerpoint/2010/main" val="7405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71" y="6156882"/>
            <a:ext cx="1504336" cy="5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626535" y="6247222"/>
            <a:ext cx="1063817" cy="30008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350" dirty="0">
                <a:solidFill>
                  <a:schemeClr val="tx1">
                    <a:lumMod val="50000"/>
                  </a:schemeClr>
                </a:solidFill>
              </a:rPr>
              <a:t>www.anl.gov</a:t>
            </a:r>
          </a:p>
        </p:txBody>
      </p:sp>
      <p:pic>
        <p:nvPicPr>
          <p:cNvPr id="8" name="Picture 7" descr="aerial view of Argonne with APS in front 5730-00068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3"/>
            <a:ext cx="12192000" cy="5984917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" y="-14246"/>
            <a:ext cx="12191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100" b="1" cap="all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30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4"/>
            <a:ext cx="12192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274641"/>
            <a:ext cx="11163868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AND CONTENT SLIDE. </a:t>
            </a:r>
            <a:br>
              <a:rPr lang="en-US" dirty="0"/>
            </a:br>
            <a:r>
              <a:rPr lang="en-US" dirty="0"/>
              <a:t>Headline in all caps, Arial Font</a:t>
            </a:r>
          </a:p>
        </p:txBody>
      </p:sp>
    </p:spTree>
    <p:extLst>
      <p:ext uri="{BB962C8B-B14F-4D97-AF65-F5344CB8AC3E}">
        <p14:creationId xmlns:p14="http://schemas.microsoft.com/office/powerpoint/2010/main" val="96757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060412" y="1731527"/>
            <a:ext cx="7753216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52525" y="1720414"/>
            <a:ext cx="2698328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49353" y="3290408"/>
            <a:ext cx="2704676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060412" y="3304768"/>
            <a:ext cx="7753216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49351" y="4872981"/>
            <a:ext cx="2704676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060412" y="4856121"/>
            <a:ext cx="7753216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485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363" y="627296"/>
            <a:ext cx="2479527" cy="66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9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4" name="Text Placeholder 21"/>
          <p:cNvSpPr txBox="1">
            <a:spLocks/>
          </p:cNvSpPr>
          <p:nvPr/>
        </p:nvSpPr>
        <p:spPr>
          <a:xfrm>
            <a:off x="626535" y="337748"/>
            <a:ext cx="4723389" cy="1319601"/>
          </a:xfrm>
          <a:prstGeom prst="rect">
            <a:avLst/>
          </a:prstGeom>
          <a:noFill/>
        </p:spPr>
        <p:txBody>
          <a:bodyPr vert="horz" lIns="0" tIns="0" rIns="0" bIns="3429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ts val="600"/>
              </a:spcBef>
              <a:buFont typeface="Wingdings" pitchFamily="2" charset="2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cap="all" dirty="0">
                <a:solidFill>
                  <a:srgbClr val="47484A"/>
                </a:solidFill>
              </a:rPr>
              <a:t>We start with yes.</a:t>
            </a:r>
            <a:endParaRPr lang="en-US" sz="1350" dirty="0">
              <a:solidFill>
                <a:srgbClr val="47484A"/>
              </a:solidFill>
            </a:endParaRP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689100"/>
            <a:ext cx="319619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05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050">
                <a:solidFill>
                  <a:schemeClr val="tx1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05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050">
                <a:solidFill>
                  <a:schemeClr val="tx1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3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05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3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050">
                <a:solidFill>
                  <a:schemeClr val="tx1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26533" y="6094284"/>
            <a:ext cx="7859323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050" baseline="0">
                <a:solidFill>
                  <a:schemeClr val="tx1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251" name="TextBox 250"/>
          <p:cNvSpPr txBox="1"/>
          <p:nvPr/>
        </p:nvSpPr>
        <p:spPr>
          <a:xfrm>
            <a:off x="-2501969" y="2"/>
            <a:ext cx="2065241" cy="14311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59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9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" y="1689100"/>
            <a:ext cx="6484965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B 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5"/>
            <a:ext cx="7802035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05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050">
                <a:solidFill>
                  <a:schemeClr val="bg1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05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050">
                <a:solidFill>
                  <a:schemeClr val="bg1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3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05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3" y="496038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050">
                <a:solidFill>
                  <a:schemeClr val="bg1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689100"/>
            <a:ext cx="319619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pic>
        <p:nvPicPr>
          <p:cNvPr id="13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914" y="6302914"/>
            <a:ext cx="1540844" cy="5550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duotone>
              <a:prstClr val="black"/>
              <a:schemeClr val="tx1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617" y="6420168"/>
            <a:ext cx="2238454" cy="16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56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72" y="167615"/>
            <a:ext cx="2062648" cy="5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26533" y="6094284"/>
            <a:ext cx="7859323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050" baseline="0">
                <a:solidFill>
                  <a:srgbClr val="47484A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94556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05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5323002"/>
            <a:ext cx="3590495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050">
                <a:solidFill>
                  <a:srgbClr val="47484A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94556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05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5323002"/>
            <a:ext cx="3590495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050">
                <a:solidFill>
                  <a:srgbClr val="47484A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899577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3726366"/>
            <a:ext cx="11270539" cy="862880"/>
          </a:xfrm>
        </p:spPr>
        <p:txBody>
          <a:bodyPr lIns="0" rIns="91440" anchor="b">
            <a:normAutofit/>
          </a:bodyPr>
          <a:lstStyle>
            <a:lvl1pPr>
              <a:defRPr sz="21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 cover option c 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3" y="4945565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05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3" y="5323002"/>
            <a:ext cx="3590495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050">
                <a:solidFill>
                  <a:srgbClr val="47484A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4589249"/>
            <a:ext cx="11313219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899573"/>
            <a:ext cx="299452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-2501969" y="2"/>
            <a:ext cx="2065241" cy="14311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70985" y="366277"/>
            <a:ext cx="11313219" cy="331077"/>
          </a:xfrm>
        </p:spPr>
        <p:txBody>
          <a:bodyPr/>
          <a:lstStyle>
            <a:lvl1pPr marL="0" indent="0">
              <a:buNone/>
              <a:defRPr sz="75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750" b="0" cap="all">
                <a:solidFill>
                  <a:srgbClr val="000000"/>
                </a:solidFill>
              </a:rPr>
              <a:t>Type in name </a:t>
            </a:r>
            <a:r>
              <a:rPr lang="en-US" sz="750" b="0" cap="all" dirty="0">
                <a:solidFill>
                  <a:srgbClr val="000000"/>
                </a:solidFill>
              </a:rPr>
              <a:t>of </a:t>
            </a:r>
            <a:r>
              <a:rPr lang="en-US" sz="750" b="0" cap="all" dirty="0" err="1">
                <a:solidFill>
                  <a:srgbClr val="000000"/>
                </a:solidFill>
              </a:rPr>
              <a:t>fACILITY</a:t>
            </a:r>
            <a:r>
              <a:rPr lang="en-US" sz="750" b="0" cap="all" dirty="0">
                <a:solidFill>
                  <a:srgbClr val="000000"/>
                </a:solidFill>
              </a:rPr>
              <a:t>, division, group, program or </a:t>
            </a:r>
            <a:r>
              <a:rPr lang="en-US" sz="750" dirty="0">
                <a:solidFill>
                  <a:srgbClr val="000000"/>
                </a:solidFill>
              </a:rPr>
              <a:t>www.anl.gov</a:t>
            </a:r>
          </a:p>
        </p:txBody>
      </p:sp>
    </p:spTree>
    <p:extLst>
      <p:ext uri="{BB962C8B-B14F-4D97-AF65-F5344CB8AC3E}">
        <p14:creationId xmlns:p14="http://schemas.microsoft.com/office/powerpoint/2010/main" val="303456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72" y="320213"/>
            <a:ext cx="2062648" cy="5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26533" y="6094284"/>
            <a:ext cx="7859323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050" baseline="0">
                <a:solidFill>
                  <a:srgbClr val="47484A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5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05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5" y="4959068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050">
                <a:solidFill>
                  <a:srgbClr val="47484A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6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05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6" y="4959068"/>
            <a:ext cx="3590495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050">
                <a:solidFill>
                  <a:srgbClr val="47484A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1681609"/>
            <a:ext cx="11901165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6" y="116710"/>
            <a:ext cx="9034837" cy="1119234"/>
          </a:xfrm>
        </p:spPr>
        <p:txBody>
          <a:bodyPr lIns="0" rIns="91440" anchor="b">
            <a:normAutofit/>
          </a:bodyPr>
          <a:lstStyle>
            <a:lvl1pPr>
              <a:defRPr sz="21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presentation title –</a:t>
            </a:r>
            <a:br>
              <a:rPr lang="en-US" dirty="0"/>
            </a:br>
            <a:r>
              <a:rPr lang="en-US" dirty="0"/>
              <a:t>Cover option D</a:t>
            </a:r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8480263" y="4581631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05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35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8480263" y="4959068"/>
            <a:ext cx="3590495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050">
                <a:solidFill>
                  <a:srgbClr val="47484A"/>
                </a:solidFill>
              </a:defRPr>
            </a:lvl1pPr>
            <a:lvl2pPr marL="0" indent="0">
              <a:spcBef>
                <a:spcPts val="135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info </a:t>
            </a:r>
            <a:br>
              <a:rPr lang="en-US" dirty="0"/>
            </a:br>
            <a:r>
              <a:rPr lang="en-US" dirty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626533" y="1229596"/>
            <a:ext cx="11313219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" y="1681605"/>
            <a:ext cx="299452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-2501969" y="2"/>
            <a:ext cx="2065241" cy="14311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1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5" y="0"/>
            <a:ext cx="11901164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 then right click image and “SEND IMAGE TO BACK”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0"/>
            <a:ext cx="12192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5" y="5042974"/>
            <a:ext cx="11094720" cy="1373592"/>
          </a:xfrm>
        </p:spPr>
        <p:txBody>
          <a:bodyPr lIns="0" anchor="t"/>
          <a:lstStyle>
            <a:lvl1pPr>
              <a:defRPr sz="18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Full-frame image layout  –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D99EC4-3B6E-49D9-9826-7B24DF60DD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2501969" y="2"/>
            <a:ext cx="2065241" cy="14311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77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2"/>
            <a:ext cx="12192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5" y="4645421"/>
            <a:ext cx="11246069" cy="1813035"/>
          </a:xfrm>
          <a:noFill/>
        </p:spPr>
        <p:txBody>
          <a:bodyPr lIns="0" tIns="91440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5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5" y="2"/>
            <a:ext cx="11901164" cy="3656013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3807284"/>
            <a:ext cx="11565467" cy="787098"/>
          </a:xfrm>
        </p:spPr>
        <p:txBody>
          <a:bodyPr lIns="0"/>
          <a:lstStyle>
            <a:lvl1pPr>
              <a:defRPr sz="21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one image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D99EC4-3B6E-49D9-9826-7B24DF60DD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2501969" y="2"/>
            <a:ext cx="2065241" cy="14311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8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2"/>
            <a:ext cx="12192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90836" y="0"/>
            <a:ext cx="5974080" cy="3663950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243367" y="0"/>
            <a:ext cx="5974080" cy="3663950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3807284"/>
            <a:ext cx="11565467" cy="787098"/>
          </a:xfrm>
        </p:spPr>
        <p:txBody>
          <a:bodyPr lIns="0"/>
          <a:lstStyle>
            <a:lvl1pPr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TWO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5" y="4645421"/>
            <a:ext cx="11246069" cy="1813035"/>
          </a:xfrm>
          <a:noFill/>
        </p:spPr>
        <p:txBody>
          <a:bodyPr lIns="0" tIns="91440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5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D99EC4-3B6E-49D9-9826-7B24DF60DD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2501969" y="2"/>
            <a:ext cx="2065241" cy="14311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44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2"/>
            <a:ext cx="12192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0"/>
            <a:ext cx="3986784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258983" y="0"/>
            <a:ext cx="3986784" cy="367364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248149" y="0"/>
            <a:ext cx="3943851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5" y="4645421"/>
            <a:ext cx="11246069" cy="1813035"/>
          </a:xfrm>
          <a:noFill/>
        </p:spPr>
        <p:txBody>
          <a:bodyPr lIns="0" tIns="91440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5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6533" y="3807284"/>
            <a:ext cx="11565467" cy="787098"/>
          </a:xfrm>
        </p:spPr>
        <p:txBody>
          <a:bodyPr lIns="0"/>
          <a:lstStyle>
            <a:lvl1pPr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Three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D99EC4-3B6E-49D9-9826-7B24DF60DD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2501969" y="2"/>
            <a:ext cx="2065241" cy="14311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71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12192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</a:t>
            </a:r>
            <a:r>
              <a:rPr lang="en-US" dirty="0" err="1"/>
              <a:t>x1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654175"/>
            <a:ext cx="298704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654175"/>
            <a:ext cx="298704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654175"/>
            <a:ext cx="298704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654175"/>
            <a:ext cx="298704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5" y="4645421"/>
            <a:ext cx="11246069" cy="1813035"/>
          </a:xfrm>
          <a:noFill/>
        </p:spPr>
        <p:txBody>
          <a:bodyPr lIns="0" tIns="91440"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5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Science/R&amp;D hero – four images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40" y="3931766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9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4" y="3931766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20" y="3931766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77" y="3931766"/>
            <a:ext cx="2984625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AD99EC4-3B6E-49D9-9826-7B24DF60DD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3048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3048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501969" y="2"/>
            <a:ext cx="2065241" cy="143116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171450" indent="-171450">
              <a:buFont typeface="+mj-lt"/>
              <a:buAutoNum type="arabicPeriod"/>
            </a:pPr>
            <a:r>
              <a:rPr lang="en-US" sz="105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30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643" y="3998350"/>
            <a:ext cx="5486400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7" y="3998350"/>
            <a:ext cx="5463447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5" y="169999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78733" y="169999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339" y="6083300"/>
            <a:ext cx="2054459" cy="74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12192000" cy="598491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4246"/>
            <a:ext cx="12191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3733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screen">
            <a:duotone>
              <a:prstClr val="black"/>
              <a:schemeClr val="tx1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18" y="6434694"/>
            <a:ext cx="3192425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17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_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3" b="9259"/>
          <a:stretch/>
        </p:blipFill>
        <p:spPr>
          <a:xfrm>
            <a:off x="-8350" y="0"/>
            <a:ext cx="12208699" cy="685591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" y="-14245"/>
            <a:ext cx="12191999" cy="6872245"/>
          </a:xfrm>
          <a:solidFill>
            <a:schemeClr val="tx1">
              <a:alpha val="87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3733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Type in SECTION BREAK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943" y="6496066"/>
            <a:ext cx="918629" cy="24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8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BASIC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1877795"/>
            <a:ext cx="11163868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Click to add 1st-level bullet. Click an icon below to add table, graph or other imagery.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465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380894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876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490538"/>
            <a:ext cx="11163868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864467" y="144556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5198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*title and sub-gray 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490538"/>
            <a:ext cx="11163868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864467" y="144556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04800" y="1858965"/>
            <a:ext cx="11887200" cy="44416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982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92">
          <p15:clr>
            <a:srgbClr val="FBAE40"/>
          </p15:clr>
        </p15:guide>
        <p15:guide id="2" orient="horz" pos="90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*title state imp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4800" y="1858965"/>
            <a:ext cx="11887200" cy="44416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8645723" y="1860359"/>
            <a:ext cx="3546277" cy="286158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490538"/>
            <a:ext cx="11163868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864467" y="144556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645723" y="4721944"/>
            <a:ext cx="3546277" cy="1571429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lIns="182880" tIns="91440" rIns="228600" bIns="91440"/>
          <a:lstStyle>
            <a:lvl1pPr marL="0" indent="0">
              <a:lnSpc>
                <a:spcPct val="110000"/>
              </a:lnSpc>
              <a:buNone/>
              <a:defRPr sz="1333" b="1"/>
            </a:lvl1pPr>
            <a:lvl2pPr marL="378873" indent="0">
              <a:buNone/>
              <a:defRPr sz="1333" b="1"/>
            </a:lvl2pPr>
            <a:lvl3pPr marL="821246" indent="0">
              <a:buNone/>
              <a:defRPr sz="1333" b="1"/>
            </a:lvl3pPr>
            <a:lvl4pPr marL="1221287" indent="0">
              <a:buNone/>
              <a:defRPr sz="1333" b="1"/>
            </a:lvl4pPr>
            <a:lvl5pPr marL="1600160" indent="0">
              <a:buNone/>
              <a:defRPr sz="1333" b="1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lacus, semper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id, </a:t>
            </a:r>
            <a:r>
              <a:rPr lang="en-US" dirty="0" err="1"/>
              <a:t>ultricies</a:t>
            </a:r>
            <a:r>
              <a:rPr lang="en-US" dirty="0"/>
              <a:t> at </a:t>
            </a:r>
            <a:r>
              <a:rPr lang="en-US" dirty="0" err="1"/>
              <a:t>eros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quam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. 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645723" y="4194778"/>
            <a:ext cx="3546277" cy="528561"/>
          </a:xfrm>
          <a:solidFill>
            <a:schemeClr val="tx1">
              <a:alpha val="70000"/>
            </a:schemeClr>
          </a:solidFill>
          <a:ln>
            <a:noFill/>
          </a:ln>
        </p:spPr>
        <p:txBody>
          <a:bodyPr lIns="182880" tIns="0" rIns="228600" bIns="0" anchor="ctr"/>
          <a:lstStyle>
            <a:lvl1pPr marL="0" indent="0">
              <a:lnSpc>
                <a:spcPct val="90000"/>
              </a:lnSpc>
              <a:buNone/>
              <a:defRPr sz="933" b="0" i="1">
                <a:solidFill>
                  <a:schemeClr val="bg1"/>
                </a:solidFill>
              </a:defRPr>
            </a:lvl1pPr>
            <a:lvl2pPr marL="378873" indent="0">
              <a:buNone/>
              <a:defRPr sz="1333" b="1"/>
            </a:lvl2pPr>
            <a:lvl3pPr marL="821246" indent="0">
              <a:buNone/>
              <a:defRPr sz="1333" b="1"/>
            </a:lvl3pPr>
            <a:lvl4pPr marL="1221287" indent="0">
              <a:buNone/>
              <a:defRPr sz="1333" b="1"/>
            </a:lvl4pPr>
            <a:lvl5pPr marL="1600160" indent="0">
              <a:buNone/>
              <a:defRPr sz="1333" b="1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lacus,</a:t>
            </a:r>
          </a:p>
        </p:txBody>
      </p:sp>
    </p:spTree>
    <p:extLst>
      <p:ext uri="{BB962C8B-B14F-4D97-AF65-F5344CB8AC3E}">
        <p14:creationId xmlns:p14="http://schemas.microsoft.com/office/powerpoint/2010/main" val="416202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92">
          <p15:clr>
            <a:srgbClr val="FBAE40"/>
          </p15:clr>
        </p15:guide>
        <p15:guide id="2" orient="horz" pos="90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*Title grey-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4800" y="1359250"/>
            <a:ext cx="11887200" cy="49413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490538"/>
            <a:ext cx="9191255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808484" y="731441"/>
            <a:ext cx="2220760" cy="499715"/>
          </a:xfrm>
        </p:spPr>
        <p:txBody>
          <a:bodyPr bIns="0" anchor="b">
            <a:no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864467" y="144556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33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  <p15:guide id="2" pos="5256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S-FAC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04800" y="1359250"/>
            <a:ext cx="11887200" cy="494132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490538"/>
            <a:ext cx="11015329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12893432" y="731441"/>
            <a:ext cx="2220760" cy="499715"/>
          </a:xfrm>
        </p:spPr>
        <p:txBody>
          <a:bodyPr bIns="0" anchor="b">
            <a:no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6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864467" y="144556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1520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  <p15:guide id="2" pos="5256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*Title grey-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490538"/>
            <a:ext cx="11163868" cy="82894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TITLE AND CONTENT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731441"/>
            <a:ext cx="10419643" cy="499715"/>
          </a:xfrm>
        </p:spPr>
        <p:txBody>
          <a:bodyPr bIns="0" anchor="b">
            <a:noAutofit/>
          </a:bodyPr>
          <a:lstStyle>
            <a:lvl1pPr marL="0" indent="0" algn="r">
              <a:lnSpc>
                <a:spcPct val="90000"/>
              </a:lnSpc>
              <a:spcBef>
                <a:spcPts val="0"/>
              </a:spcBef>
              <a:buNone/>
              <a:defRPr sz="16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2864467" y="144556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11130845" y="566616"/>
            <a:ext cx="642623" cy="627184"/>
          </a:xfrm>
          <a:noFill/>
        </p:spPr>
        <p:txBody>
          <a:bodyPr tIns="365760"/>
          <a:lstStyle>
            <a:lvl1pPr marL="0" indent="0" algn="ctr">
              <a:buNone/>
              <a:defRPr sz="667" baseline="0"/>
            </a:lvl1pPr>
          </a:lstStyle>
          <a:p>
            <a:r>
              <a:rPr lang="en-US" dirty="0"/>
              <a:t>Click icon to insert an imageE</a:t>
            </a:r>
          </a:p>
        </p:txBody>
      </p:sp>
    </p:spTree>
    <p:extLst>
      <p:ext uri="{BB962C8B-B14F-4D97-AF65-F5344CB8AC3E}">
        <p14:creationId xmlns:p14="http://schemas.microsoft.com/office/powerpoint/2010/main" val="153237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812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73717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904965"/>
            <a:ext cx="5364480" cy="4422775"/>
          </a:xfrm>
        </p:spPr>
        <p:txBody>
          <a:bodyPr/>
          <a:lstStyle>
            <a:lvl1pPr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defRPr sz="2400"/>
            </a:lvl3pPr>
            <a:lvl4pPr marL="1153555" indent="-228594">
              <a:defRPr sz="2400"/>
            </a:lvl4pPr>
            <a:lvl5pPr marL="1445648" indent="-228594"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67451" y="1890677"/>
            <a:ext cx="5364480" cy="4422775"/>
          </a:xfrm>
        </p:spPr>
        <p:txBody>
          <a:bodyPr/>
          <a:lstStyle>
            <a:lvl1pPr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defRPr sz="2400"/>
            </a:lvl3pPr>
            <a:lvl4pPr marL="1153555" indent="-228594">
              <a:defRPr sz="2400"/>
            </a:lvl4pPr>
            <a:lvl5pPr marL="1445648" indent="-228594"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275262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699996"/>
            <a:ext cx="54864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7" y="1699996"/>
            <a:ext cx="54864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8861" y="34373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307819" y="34373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2501970" y="0"/>
            <a:ext cx="2065241" cy="25237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35021" y="5735092"/>
            <a:ext cx="5327631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333719" y="5735092"/>
            <a:ext cx="5327631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57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2 co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549401"/>
            <a:ext cx="6242493" cy="4422775"/>
          </a:xfrm>
        </p:spPr>
        <p:txBody>
          <a:bodyPr/>
          <a:lstStyle>
            <a:lvl1pPr marL="0" indent="0">
              <a:buNone/>
              <a:defRPr sz="2400" b="1"/>
            </a:lvl1pPr>
            <a:lvl2pPr marL="378873" indent="0">
              <a:spcBef>
                <a:spcPts val="0"/>
              </a:spcBef>
              <a:buNone/>
              <a:defRPr sz="2400" b="1"/>
            </a:lvl2pPr>
            <a:lvl3pPr marL="664617" indent="0">
              <a:buNone/>
              <a:defRPr sz="2400" b="1"/>
            </a:lvl3pPr>
            <a:lvl4pPr marL="924961" indent="0">
              <a:buNone/>
              <a:defRPr sz="2400" b="1"/>
            </a:lvl4pPr>
            <a:lvl5pPr marL="1217054" indent="0">
              <a:buNone/>
              <a:defRPr sz="2400"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400259" y="1549401"/>
            <a:ext cx="4231671" cy="4422775"/>
          </a:xfrm>
        </p:spPr>
        <p:txBody>
          <a:bodyPr/>
          <a:lstStyle>
            <a:lvl1pPr marL="0" indent="0">
              <a:buNone/>
              <a:defRPr sz="1467" b="0"/>
            </a:lvl1pPr>
            <a:lvl2pPr marL="378873" indent="0">
              <a:spcBef>
                <a:spcPts val="0"/>
              </a:spcBef>
              <a:buNone/>
              <a:defRPr sz="1467" b="0"/>
            </a:lvl2pPr>
            <a:lvl3pPr marL="664617" indent="0">
              <a:buNone/>
              <a:defRPr sz="1467" b="0"/>
            </a:lvl3pPr>
            <a:lvl4pPr marL="924961" indent="0">
              <a:buNone/>
              <a:defRPr sz="1467" b="0"/>
            </a:lvl4pPr>
            <a:lvl5pPr marL="1217054" indent="0">
              <a:buNone/>
              <a:defRPr sz="1467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</p:spTree>
    <p:extLst>
      <p:ext uri="{BB962C8B-B14F-4D97-AF65-F5344CB8AC3E}">
        <p14:creationId xmlns:p14="http://schemas.microsoft.com/office/powerpoint/2010/main" val="413150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732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14527" y="2454269"/>
            <a:ext cx="5486400" cy="3835883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2400"/>
            </a:lvl1pPr>
            <a:lvl2pPr marL="609585" indent="-230712">
              <a:defRPr sz="2400"/>
            </a:lvl2pPr>
            <a:lvl3pPr marL="836063" indent="-171446">
              <a:defRPr sz="2400"/>
            </a:lvl3pPr>
            <a:lvl4pPr marL="1153555" indent="-228594">
              <a:defRPr sz="2400"/>
            </a:lvl4pPr>
            <a:lvl5pPr marL="1445648" indent="-228594"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6500" y="2454269"/>
            <a:ext cx="5486400" cy="3835883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2400"/>
            </a:lvl1pPr>
            <a:lvl2pPr marL="609585" indent="-230712">
              <a:defRPr sz="2400"/>
            </a:lvl2pPr>
            <a:lvl3pPr marL="836063" indent="-171446">
              <a:defRPr sz="2400"/>
            </a:lvl3pPr>
            <a:lvl4pPr marL="1153555" indent="-228594">
              <a:defRPr sz="2400"/>
            </a:lvl4pPr>
            <a:lvl5pPr marL="1445648" indent="-228594"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0" y="1874730"/>
            <a:ext cx="5486400" cy="620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  <a:lvl2pPr marL="609585" indent="-230712">
              <a:defRPr sz="2133"/>
            </a:lvl2pPr>
            <a:lvl3pPr marL="836063" indent="-171446">
              <a:defRPr sz="1867"/>
            </a:lvl3pPr>
            <a:lvl4pPr marL="1153555" indent="-228594">
              <a:defRPr sz="1600"/>
            </a:lvl4pPr>
            <a:lvl5pPr marL="1445648" indent="-228594">
              <a:defRPr sz="16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14527" y="1874730"/>
            <a:ext cx="5486400" cy="62099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2400" b="1" cap="all" baseline="0">
                <a:solidFill>
                  <a:schemeClr val="bg1"/>
                </a:solidFill>
              </a:defRPr>
            </a:lvl1pPr>
            <a:lvl2pPr marL="609585" indent="-230712">
              <a:defRPr sz="2133"/>
            </a:lvl2pPr>
            <a:lvl3pPr marL="836063" indent="-171446">
              <a:defRPr sz="1867"/>
            </a:lvl3pPr>
            <a:lvl4pPr marL="1153555" indent="-228594">
              <a:defRPr sz="1600"/>
            </a:lvl4pPr>
            <a:lvl5pPr marL="1445648" indent="-228594">
              <a:defRPr sz="1600"/>
            </a:lvl5pPr>
          </a:lstStyle>
          <a:p>
            <a:pPr lvl="0"/>
            <a:r>
              <a:rPr lang="en-US" dirty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with box treatment</a:t>
            </a:r>
          </a:p>
        </p:txBody>
      </p:sp>
    </p:spTree>
    <p:extLst>
      <p:ext uri="{BB962C8B-B14F-4D97-AF65-F5344CB8AC3E}">
        <p14:creationId xmlns:p14="http://schemas.microsoft.com/office/powerpoint/2010/main" val="29697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04767" y="1890496"/>
            <a:ext cx="5759667" cy="2054443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8" y="1890495"/>
            <a:ext cx="4972641" cy="2087843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60908" y="4271088"/>
            <a:ext cx="4972641" cy="2087843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6004767" y="4257459"/>
            <a:ext cx="5759667" cy="2054443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2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/>
          <a:lstStyle/>
          <a:p>
            <a:fld id="{A5FEC96C-AFD1-4C49-9493-F5643E5E2E8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060412" y="1934727"/>
            <a:ext cx="7753216" cy="1303379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133"/>
            </a:lvl4pPr>
            <a:lvl5pPr marL="1445648" indent="-228594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52525" y="1923615"/>
            <a:ext cx="2698328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49354" y="3493608"/>
            <a:ext cx="2704676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THREE IMAGES – VERTICAL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719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060412" y="3507968"/>
            <a:ext cx="7753216" cy="1303379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133"/>
            </a:lvl4pPr>
            <a:lvl5pPr marL="1445648" indent="-228594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49353" y="5076181"/>
            <a:ext cx="2704676" cy="1186811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4060412" y="5059321"/>
            <a:ext cx="7753216" cy="1303379"/>
          </a:xfrm>
        </p:spPr>
        <p:txBody>
          <a:bodyPr tIns="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133"/>
            </a:lvl4pPr>
            <a:lvl5pPr marL="1445648" indent="-228594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38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643" y="4188849"/>
            <a:ext cx="5486400" cy="2129163"/>
          </a:xfrm>
        </p:spPr>
        <p:txBody>
          <a:bodyPr tIns="9144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9" y="4188849"/>
            <a:ext cx="5463447" cy="2129163"/>
          </a:xfrm>
        </p:spPr>
        <p:txBody>
          <a:bodyPr tIns="9144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5" y="189049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78733" y="189049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top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54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5853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877797"/>
            <a:ext cx="5486400" cy="1717079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7" y="1877797"/>
            <a:ext cx="5486400" cy="1717079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400"/>
            </a:lvl4pPr>
            <a:lvl5pPr marL="1445648" indent="-228594">
              <a:spcBef>
                <a:spcPts val="0"/>
              </a:spcBef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8861" y="36151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307819" y="3615115"/>
            <a:ext cx="536448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IMAGES – bottom HORIZONTAL</a:t>
            </a:r>
            <a:br>
              <a:rPr lang="en-US" dirty="0"/>
            </a:br>
            <a:r>
              <a:rPr lang="en-US" dirty="0"/>
              <a:t>WITH CAPTIONS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635022" y="5912892"/>
            <a:ext cx="5327631" cy="47876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333721" y="5925592"/>
            <a:ext cx="5327631" cy="478760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208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WO LRG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643" y="5475819"/>
            <a:ext cx="5486400" cy="915835"/>
          </a:xfrm>
        </p:spPr>
        <p:txBody>
          <a:bodyPr tIns="9144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133"/>
            </a:lvl4pPr>
            <a:lvl5pPr marL="1445648" indent="-228594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88289" y="5475819"/>
            <a:ext cx="5463447" cy="915835"/>
          </a:xfrm>
        </p:spPr>
        <p:txBody>
          <a:bodyPr tIns="91440"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spcBef>
                <a:spcPts val="0"/>
              </a:spcBef>
              <a:defRPr sz="2133"/>
            </a:lvl4pPr>
            <a:lvl5pPr marL="1445648" indent="-228594">
              <a:spcBef>
                <a:spcPts val="0"/>
              </a:spcBef>
              <a:defRPr sz="21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60905" y="1894417"/>
            <a:ext cx="5364480" cy="35814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6278733" y="1894417"/>
            <a:ext cx="5364480" cy="35814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TWO Large IMAGES w/bullets 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465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114652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02173" y="1889396"/>
            <a:ext cx="5053832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902173" y="5675246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 IMAGES with captions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465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353507" y="1888617"/>
            <a:ext cx="5053832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6353507" y="5674467"/>
            <a:ext cx="5120640" cy="585031"/>
          </a:xfrm>
        </p:spPr>
        <p:txBody>
          <a:bodyPr bIns="0" anchor="t" anchorCtr="0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600" b="0" cap="none" baseline="0"/>
            </a:lvl1pPr>
          </a:lstStyle>
          <a:p>
            <a:r>
              <a:rPr lang="en-US" dirty="0"/>
              <a:t>Image Caption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Image Caption </a:t>
            </a:r>
          </a:p>
          <a:p>
            <a:r>
              <a:rPr lang="en-US" dirty="0"/>
              <a:t>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5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85427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61172" y="3806613"/>
            <a:ext cx="3287445" cy="2146611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defRPr sz="1600"/>
            </a:lvl4pPr>
            <a:lvl5pPr marL="1445648" indent="-228594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508115" y="3806613"/>
            <a:ext cx="3287445" cy="2146611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defRPr sz="1600"/>
            </a:lvl4pPr>
            <a:lvl5pPr marL="1445648" indent="-228594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0772" y="1887594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517715" y="1887594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8348928" y="3809112"/>
            <a:ext cx="3287445" cy="2146611"/>
          </a:xfrm>
        </p:spPr>
        <p:txBody>
          <a:bodyPr/>
          <a:lstStyle>
            <a:lvl1pPr>
              <a:spcBef>
                <a:spcPts val="800"/>
              </a:spcBef>
              <a:defRPr sz="2400"/>
            </a:lvl1pPr>
            <a:lvl2pPr marL="609585" indent="-230712">
              <a:spcBef>
                <a:spcPts val="0"/>
              </a:spcBef>
              <a:defRPr sz="2400"/>
            </a:lvl2pPr>
            <a:lvl3pPr marL="836063" indent="-171446">
              <a:spcBef>
                <a:spcPts val="0"/>
              </a:spcBef>
              <a:defRPr sz="2400"/>
            </a:lvl3pPr>
            <a:lvl4pPr marL="1153555" indent="-228594">
              <a:defRPr sz="1600"/>
            </a:lvl4pPr>
            <a:lvl5pPr marL="1445648" indent="-228594"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358528" y="1890093"/>
            <a:ext cx="3148325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THREE IMAGES – HORIZONTAL</a:t>
            </a:r>
            <a:br>
              <a:rPr lang="en-US" dirty="0"/>
            </a:br>
            <a:r>
              <a:rPr lang="en-US" dirty="0"/>
              <a:t>Headline in </a:t>
            </a:r>
            <a:r>
              <a:rPr lang="en-US" dirty="0" err="1"/>
              <a:t>arial</a:t>
            </a:r>
            <a:r>
              <a:rPr lang="en-US" dirty="0"/>
              <a:t> and all caps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86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0836" y="1891973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270980" y="1891973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251121" y="1891973"/>
            <a:ext cx="2987040" cy="2238283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9208029" y="1891973"/>
            <a:ext cx="2987040" cy="2238283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26534" y="4896695"/>
            <a:ext cx="11246069" cy="1448440"/>
          </a:xfrm>
          <a:noFill/>
        </p:spPr>
        <p:txBody>
          <a:bodyPr lIns="0" tIns="91440"/>
          <a:lstStyle>
            <a:lvl1pPr>
              <a:defRPr sz="2667">
                <a:solidFill>
                  <a:srgbClr val="000000"/>
                </a:solidFill>
              </a:defRPr>
            </a:lvl1pPr>
            <a:lvl2pPr>
              <a:defRPr sz="2667">
                <a:solidFill>
                  <a:srgbClr val="000000"/>
                </a:solidFill>
              </a:defRPr>
            </a:lvl2pPr>
            <a:lvl3pPr>
              <a:defRPr sz="2667">
                <a:solidFill>
                  <a:srgbClr val="000000"/>
                </a:solidFill>
              </a:defRPr>
            </a:lvl3pPr>
            <a:lvl4pPr>
              <a:defRPr sz="2667">
                <a:solidFill>
                  <a:srgbClr val="000000"/>
                </a:solidFill>
              </a:defRPr>
            </a:lvl4pPr>
            <a:lvl5pPr>
              <a:defRPr sz="2667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609585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733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four images, captions and bullets</a:t>
            </a:r>
            <a:br>
              <a:rPr lang="en-US" dirty="0"/>
            </a:br>
            <a:r>
              <a:rPr lang="en-US" dirty="0"/>
              <a:t>Headline is </a:t>
            </a:r>
            <a:r>
              <a:rPr lang="en-US" dirty="0" err="1"/>
              <a:t>arial</a:t>
            </a:r>
            <a:r>
              <a:rPr lang="en-US" dirty="0"/>
              <a:t> in all caps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90838" y="4169562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256794" y="4169562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6241420" y="4169562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207377" y="4169562"/>
            <a:ext cx="2984625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6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Image caption Image caption Image caption Image caption Image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-2501970" y="0"/>
            <a:ext cx="2065241" cy="419685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</a:rPr>
              <a:t>Instructions on replacing a current image: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/>
          <a:lstStyle/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2" y="1359249"/>
            <a:ext cx="11163868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667" b="1">
                <a:solidFill>
                  <a:srgbClr val="0065A2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</p:spTree>
    <p:extLst>
      <p:ext uri="{BB962C8B-B14F-4D97-AF65-F5344CB8AC3E}">
        <p14:creationId xmlns:p14="http://schemas.microsoft.com/office/powerpoint/2010/main" val="22782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image" Target="../media/image5.png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26" Type="http://schemas.openxmlformats.org/officeDocument/2006/relationships/slideLayout" Target="../slideLayouts/slideLayout79.xml"/><Relationship Id="rId3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74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5" Type="http://schemas.openxmlformats.org/officeDocument/2006/relationships/slideLayout" Target="../slideLayouts/slideLayout78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slideLayout" Target="../slideLayouts/slideLayout76.xml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slideLayout" Target="../slideLayouts/slideLayout75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26" Type="http://schemas.openxmlformats.org/officeDocument/2006/relationships/slideLayout" Target="../slideLayouts/slideLayout105.xml"/><Relationship Id="rId21" Type="http://schemas.openxmlformats.org/officeDocument/2006/relationships/slideLayout" Target="../slideLayouts/slideLayout100.xml"/><Relationship Id="rId34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5" Type="http://schemas.openxmlformats.org/officeDocument/2006/relationships/slideLayout" Target="../slideLayouts/slideLayout104.xml"/><Relationship Id="rId33" Type="http://schemas.openxmlformats.org/officeDocument/2006/relationships/slideLayout" Target="../slideLayouts/slideLayout112.xml"/><Relationship Id="rId38" Type="http://schemas.microsoft.com/office/2007/relationships/hdphoto" Target="../media/hdphoto1.wdp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29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24" Type="http://schemas.openxmlformats.org/officeDocument/2006/relationships/slideLayout" Target="../slideLayouts/slideLayout103.xml"/><Relationship Id="rId32" Type="http://schemas.openxmlformats.org/officeDocument/2006/relationships/slideLayout" Target="../slideLayouts/slideLayout111.xml"/><Relationship Id="rId37" Type="http://schemas.openxmlformats.org/officeDocument/2006/relationships/image" Target="../media/image14.png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slideLayout" Target="../slideLayouts/slideLayout102.xml"/><Relationship Id="rId28" Type="http://schemas.openxmlformats.org/officeDocument/2006/relationships/slideLayout" Target="../slideLayouts/slideLayout107.xml"/><Relationship Id="rId36" Type="http://schemas.openxmlformats.org/officeDocument/2006/relationships/image" Target="../media/image13.png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31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Relationship Id="rId27" Type="http://schemas.openxmlformats.org/officeDocument/2006/relationships/slideLayout" Target="../slideLayouts/slideLayout106.xml"/><Relationship Id="rId30" Type="http://schemas.openxmlformats.org/officeDocument/2006/relationships/slideLayout" Target="../slideLayouts/slideLayout109.xml"/><Relationship Id="rId35" Type="http://schemas.openxmlformats.org/officeDocument/2006/relationships/theme" Target="../theme/theme4.xml"/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miesen\Desktop\anlrgbpptlogo.png"/>
          <p:cNvPicPr>
            <a:picLocks noChangeArrowheads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4881" y="6436887"/>
            <a:ext cx="777240" cy="28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1163868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99996"/>
            <a:ext cx="11163868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304800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686" r:id="rId2"/>
    <p:sldLayoutId id="2147483687" r:id="rId3"/>
    <p:sldLayoutId id="2147483688" r:id="rId4"/>
    <p:sldLayoutId id="2147483690" r:id="rId5"/>
    <p:sldLayoutId id="2147483774" r:id="rId6"/>
    <p:sldLayoutId id="2147483711" r:id="rId7"/>
    <p:sldLayoutId id="2147483692" r:id="rId8"/>
    <p:sldLayoutId id="2147483693" r:id="rId9"/>
    <p:sldLayoutId id="2147483709" r:id="rId10"/>
    <p:sldLayoutId id="2147483695" r:id="rId11"/>
    <p:sldLayoutId id="2147483739" r:id="rId12"/>
    <p:sldLayoutId id="2147483696" r:id="rId13"/>
    <p:sldLayoutId id="2147483689" r:id="rId14"/>
    <p:sldLayoutId id="2147483710" r:id="rId15"/>
    <p:sldLayoutId id="2147483706" r:id="rId16"/>
    <p:sldLayoutId id="2147483704" r:id="rId17"/>
    <p:sldLayoutId id="2147483769" r:id="rId18"/>
    <p:sldLayoutId id="2147483770" r:id="rId19"/>
    <p:sldLayoutId id="2147483771" r:id="rId20"/>
    <p:sldLayoutId id="2147483772" r:id="rId21"/>
    <p:sldLayoutId id="2147483761" r:id="rId22"/>
    <p:sldLayoutId id="2147483762" r:id="rId23"/>
    <p:sldLayoutId id="2147483763" r:id="rId24"/>
    <p:sldLayoutId id="2147483765" r:id="rId25"/>
    <p:sldLayoutId id="2147483766" r:id="rId26"/>
    <p:sldLayoutId id="2147483866" r:id="rId2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miesen\Desktop\anlrgbpptlogo.png"/>
          <p:cNvPicPr>
            <a:picLocks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94880" y="6436886"/>
            <a:ext cx="777240" cy="28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1163868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99996"/>
            <a:ext cx="11163868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304800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endParaRPr lang="en-US" sz="100" dirty="0">
              <a:solidFill>
                <a:srgbClr val="7AB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315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  <p:sldLayoutId id="2147483802" r:id="rId25"/>
    <p:sldLayoutId id="2147483803" r:id="rId2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274638"/>
            <a:ext cx="11163868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99998"/>
            <a:ext cx="11163868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91200" y="6473709"/>
            <a:ext cx="6096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75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AD99EC4-3B6E-49D9-9826-7B24DF60DD3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304800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 dirty="0">
              <a:solidFill>
                <a:schemeClr val="accent1"/>
              </a:solidFill>
            </a:endParaRPr>
          </a:p>
        </p:txBody>
      </p:sp>
      <p:pic>
        <p:nvPicPr>
          <p:cNvPr id="8" name="Picture 2" descr="C:\Users\amiesen\Desktop\anlrgbpptlogo.png"/>
          <p:cNvPicPr>
            <a:picLocks noChangeArrowheads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71898" y="6473709"/>
            <a:ext cx="777240" cy="28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128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  <p:sldLayoutId id="2147483821" r:id="rId17"/>
    <p:sldLayoutId id="2147483822" r:id="rId18"/>
    <p:sldLayoutId id="2147483823" r:id="rId19"/>
    <p:sldLayoutId id="2147483824" r:id="rId20"/>
    <p:sldLayoutId id="2147483825" r:id="rId21"/>
    <p:sldLayoutId id="2147483826" r:id="rId22"/>
    <p:sldLayoutId id="2147483827" r:id="rId23"/>
    <p:sldLayoutId id="2147483828" r:id="rId24"/>
    <p:sldLayoutId id="2147483829" r:id="rId25"/>
    <p:sldLayoutId id="2147483830" r:id="rId2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342900" rtl="0" eaLnBrk="1" latinLnBrk="0" hangingPunct="1">
        <a:lnSpc>
          <a:spcPct val="95000"/>
        </a:lnSpc>
        <a:spcBef>
          <a:spcPct val="0"/>
        </a:spcBef>
        <a:buNone/>
        <a:defRPr sz="21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29779" indent="-129779" algn="l" defTabSz="342900" rtl="0" eaLnBrk="1" latinLnBrk="0" hangingPunct="1">
        <a:spcBef>
          <a:spcPts val="450"/>
        </a:spcBef>
        <a:spcAft>
          <a:spcPts val="0"/>
        </a:spcAft>
        <a:buFont typeface="Wingdings" pitchFamily="2" charset="2"/>
        <a:buChar char="§"/>
        <a:defRPr sz="135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390525" indent="-177404" algn="l" defTabSz="3429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35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602456" indent="-140494" algn="l" defTabSz="3429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35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815579" indent="-128588" algn="l" defTabSz="3429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028700" indent="-128588" algn="l" defTabSz="3429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320" y="6399991"/>
            <a:ext cx="786857" cy="28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2" y="477838"/>
            <a:ext cx="11163868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Headline in all caps </a:t>
            </a:r>
            <a:r>
              <a:rPr lang="en-US" dirty="0" err="1"/>
              <a:t>28pt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preferred as one or two lines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858435"/>
            <a:ext cx="11163868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9" name="Rectangle 48"/>
          <p:cNvSpPr/>
          <p:nvPr/>
        </p:nvSpPr>
        <p:spPr>
          <a:xfrm>
            <a:off x="0" y="-3"/>
            <a:ext cx="304800" cy="685800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121920" tIns="60960" rIns="12192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33" dirty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7" cstate="screen">
            <a:duotone>
              <a:prstClr val="black"/>
              <a:schemeClr val="tx1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2" y="6500575"/>
            <a:ext cx="255394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9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0" r:id="rId19"/>
    <p:sldLayoutId id="2147483851" r:id="rId20"/>
    <p:sldLayoutId id="2147483852" r:id="rId21"/>
    <p:sldLayoutId id="2147483853" r:id="rId22"/>
    <p:sldLayoutId id="2147483854" r:id="rId23"/>
    <p:sldLayoutId id="2147483855" r:id="rId24"/>
    <p:sldLayoutId id="2147483856" r:id="rId25"/>
    <p:sldLayoutId id="2147483857" r:id="rId26"/>
    <p:sldLayoutId id="2147483858" r:id="rId27"/>
    <p:sldLayoutId id="2147483859" r:id="rId28"/>
    <p:sldLayoutId id="2147483860" r:id="rId29"/>
    <p:sldLayoutId id="2147483861" r:id="rId30"/>
    <p:sldLayoutId id="2147483862" r:id="rId31"/>
    <p:sldLayoutId id="2147483863" r:id="rId32"/>
    <p:sldLayoutId id="2147483864" r:id="rId33"/>
    <p:sldLayoutId id="2147483865" r:id="rId3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609585" rtl="0" eaLnBrk="1" latinLnBrk="0" hangingPunct="1">
        <a:lnSpc>
          <a:spcPct val="95000"/>
        </a:lnSpc>
        <a:spcBef>
          <a:spcPct val="0"/>
        </a:spcBef>
        <a:buNone/>
        <a:defRPr sz="3733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30712" indent="-230712" algn="l" defTabSz="609585" rtl="0" eaLnBrk="1" latinLnBrk="0" hangingPunct="1">
        <a:spcBef>
          <a:spcPts val="800"/>
        </a:spcBef>
        <a:spcAft>
          <a:spcPts val="0"/>
        </a:spcAft>
        <a:buFont typeface="Wingdings" pitchFamily="2" charset="2"/>
        <a:buChar char="§"/>
        <a:defRPr sz="24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94249" indent="-315376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071007" indent="-249760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449881" indent="-228594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828754" indent="-228594" algn="l" defTabSz="609585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actso@anl.gov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19617" y="1689100"/>
            <a:ext cx="10348383" cy="2706624"/>
          </a:xfrm>
        </p:spPr>
        <p:txBody>
          <a:bodyPr/>
          <a:lstStyle/>
          <a:p>
            <a:r>
              <a:rPr lang="en-US" dirty="0"/>
              <a:t>Argonne ACT-SO High</a:t>
            </a:r>
            <a:br>
              <a:rPr lang="en-US" dirty="0"/>
            </a:br>
            <a:r>
              <a:rPr lang="en-US" dirty="0"/>
              <a:t>School research</a:t>
            </a:r>
            <a:br>
              <a:rPr lang="en-US" dirty="0"/>
            </a:br>
            <a:r>
              <a:rPr lang="en-US" dirty="0"/>
              <a:t>program (ARP)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671513" y="5425956"/>
            <a:ext cx="1806642" cy="393700"/>
          </a:xfrm>
        </p:spPr>
        <p:txBody>
          <a:bodyPr>
            <a:normAutofit fontScale="92500"/>
          </a:bodyPr>
          <a:lstStyle/>
          <a:p>
            <a:r>
              <a:rPr lang="en-US" sz="1600" dirty="0"/>
              <a:t>November 7, 2020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8" t="18419" r="9723" b="30025"/>
          <a:stretch/>
        </p:blipFill>
        <p:spPr>
          <a:xfrm>
            <a:off x="6522720" y="1679211"/>
            <a:ext cx="5669280" cy="271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1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28293"/>
            <a:ext cx="11163868" cy="618215"/>
          </a:xfrm>
        </p:spPr>
        <p:txBody>
          <a:bodyPr/>
          <a:lstStyle/>
          <a:p>
            <a:r>
              <a:rPr lang="en-US" dirty="0"/>
              <a:t>Program Communication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97567"/>
            <a:ext cx="10863713" cy="3596692"/>
          </a:xfrm>
        </p:spPr>
        <p:txBody>
          <a:bodyPr/>
          <a:lstStyle/>
          <a:p>
            <a:r>
              <a:rPr lang="en-US" sz="2400" dirty="0"/>
              <a:t>All email communications between mentor and student must have a parent and Argonne co-chairs (</a:t>
            </a:r>
            <a:r>
              <a:rPr lang="en-US" sz="2400" dirty="0">
                <a:hlinkClick r:id="rId2"/>
              </a:rPr>
              <a:t>actso@anl.gov</a:t>
            </a:r>
            <a:r>
              <a:rPr lang="en-US" sz="2400" dirty="0"/>
              <a:t>) on it.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Slack will be utilized for daily communications and updates</a:t>
            </a:r>
          </a:p>
          <a:p>
            <a:pPr lvl="1"/>
            <a:r>
              <a:rPr lang="en-US" sz="2400" dirty="0"/>
              <a:t>Channels have been set up for mentors, parents, and students</a:t>
            </a:r>
          </a:p>
          <a:p>
            <a:pPr lvl="1"/>
            <a:r>
              <a:rPr lang="en-US" sz="2400" dirty="0"/>
              <a:t>[Slack link]</a:t>
            </a:r>
          </a:p>
          <a:p>
            <a:pPr marL="284162" lvl="1" indent="0">
              <a:buNone/>
            </a:pPr>
            <a:endParaRPr lang="en-US" sz="2400" dirty="0"/>
          </a:p>
          <a:p>
            <a:r>
              <a:rPr lang="en-US" sz="2400" dirty="0"/>
              <a:t>Materials for Saturday meetings will be made publicly available on Indico</a:t>
            </a:r>
          </a:p>
          <a:p>
            <a:pPr lvl="1"/>
            <a:r>
              <a:rPr lang="en-US" sz="2400" dirty="0"/>
              <a:t>Link will be provided by DuPage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213951" y="1509132"/>
            <a:ext cx="4876800" cy="1965051"/>
          </a:xfrm>
          <a:prstGeom prst="rect">
            <a:avLst/>
          </a:prstGeom>
        </p:spPr>
        <p:txBody>
          <a:bodyPr vert="horz" lIns="0" tIns="0" rIns="0" bIns="6096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endParaRPr lang="en-US" sz="2133" dirty="0"/>
          </a:p>
          <a:p>
            <a:pPr marL="0" indent="0">
              <a:buNone/>
            </a:pPr>
            <a:br>
              <a:rPr lang="en-US" sz="2133" dirty="0"/>
            </a:br>
            <a:endParaRPr lang="en-US" sz="2133" dirty="0"/>
          </a:p>
        </p:txBody>
      </p:sp>
      <p:sp>
        <p:nvSpPr>
          <p:cNvPr id="10" name="Rectangle 9"/>
          <p:cNvSpPr/>
          <p:nvPr/>
        </p:nvSpPr>
        <p:spPr>
          <a:xfrm>
            <a:off x="609601" y="1063741"/>
            <a:ext cx="10863713" cy="4876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/>
              <a:t>ACTSO@anl.gov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9860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ge result for U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99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" y="0"/>
            <a:ext cx="12191999" cy="5999163"/>
          </a:xfrm>
        </p:spPr>
        <p:txBody>
          <a:bodyPr/>
          <a:lstStyle/>
          <a:p>
            <a:r>
              <a:rPr lang="en-US" dirty="0"/>
              <a:t>Mentor breakout</a:t>
            </a:r>
          </a:p>
        </p:txBody>
      </p:sp>
    </p:spTree>
    <p:extLst>
      <p:ext uri="{BB962C8B-B14F-4D97-AF65-F5344CB8AC3E}">
        <p14:creationId xmlns:p14="http://schemas.microsoft.com/office/powerpoint/2010/main" val="20497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28293"/>
            <a:ext cx="11163868" cy="618215"/>
          </a:xfrm>
        </p:spPr>
        <p:txBody>
          <a:bodyPr/>
          <a:lstStyle/>
          <a:p>
            <a:r>
              <a:rPr lang="en-US" dirty="0"/>
              <a:t>Mentor expectations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97567"/>
            <a:ext cx="10863713" cy="3596692"/>
          </a:xfrm>
        </p:spPr>
        <p:txBody>
          <a:bodyPr/>
          <a:lstStyle/>
          <a:p>
            <a:r>
              <a:rPr lang="en-US" sz="2400" dirty="0"/>
              <a:t>Students come with an array of experience</a:t>
            </a:r>
          </a:p>
          <a:p>
            <a:pPr lvl="1"/>
            <a:r>
              <a:rPr lang="en-US" sz="2400" dirty="0"/>
              <a:t>From never doing research to building their own plasma beams</a:t>
            </a:r>
          </a:p>
          <a:p>
            <a:pPr lvl="1"/>
            <a:r>
              <a:rPr lang="en-US" sz="2400" dirty="0"/>
              <a:t>Traditionally students need help with literature search, scientific writing, and this year coding</a:t>
            </a:r>
          </a:p>
          <a:p>
            <a:r>
              <a:rPr lang="en-US" sz="2400" dirty="0"/>
              <a:t>Students will not be allowed on site in any capacity</a:t>
            </a:r>
          </a:p>
          <a:p>
            <a:pPr lvl="1"/>
            <a:r>
              <a:rPr lang="en-US" sz="2400" dirty="0"/>
              <a:t>Field sites and virtual experiments are possible (we have to be creative)</a:t>
            </a:r>
          </a:p>
          <a:p>
            <a:r>
              <a:rPr lang="en-US" sz="2400" dirty="0"/>
              <a:t>Expectation is a project comparable to SULI</a:t>
            </a:r>
          </a:p>
          <a:p>
            <a:r>
              <a:rPr lang="en-US" sz="2400" dirty="0"/>
              <a:t>Mentor resource guide will be distributed to give frame of reference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213951" y="1509132"/>
            <a:ext cx="4876800" cy="1965051"/>
          </a:xfrm>
          <a:prstGeom prst="rect">
            <a:avLst/>
          </a:prstGeom>
        </p:spPr>
        <p:txBody>
          <a:bodyPr vert="horz" lIns="0" tIns="0" rIns="0" bIns="6096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endParaRPr lang="en-US" sz="2133" dirty="0"/>
          </a:p>
          <a:p>
            <a:pPr marL="0" indent="0">
              <a:buNone/>
            </a:pPr>
            <a:br>
              <a:rPr lang="en-US" sz="2133" dirty="0"/>
            </a:br>
            <a:endParaRPr lang="en-US" sz="2133" dirty="0"/>
          </a:p>
        </p:txBody>
      </p:sp>
      <p:sp>
        <p:nvSpPr>
          <p:cNvPr id="10" name="Rectangle 9"/>
          <p:cNvSpPr/>
          <p:nvPr/>
        </p:nvSpPr>
        <p:spPr>
          <a:xfrm>
            <a:off x="609601" y="1063741"/>
            <a:ext cx="10863713" cy="4876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/>
              <a:t>ACTSO@anl.gov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5604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05B110-A52F-F449-AAC9-194411E47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0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8494AF9-D6D9-AC44-9E5A-2767B4596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5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ge result for U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99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" y="0"/>
            <a:ext cx="12191999" cy="5999163"/>
          </a:xfrm>
        </p:spPr>
        <p:txBody>
          <a:bodyPr/>
          <a:lstStyle/>
          <a:p>
            <a:r>
              <a:rPr lang="en-US" dirty="0"/>
              <a:t>Student Breakout</a:t>
            </a:r>
          </a:p>
        </p:txBody>
      </p:sp>
    </p:spTree>
    <p:extLst>
      <p:ext uri="{BB962C8B-B14F-4D97-AF65-F5344CB8AC3E}">
        <p14:creationId xmlns:p14="http://schemas.microsoft.com/office/powerpoint/2010/main" val="407552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28293"/>
            <a:ext cx="11163868" cy="618215"/>
          </a:xfrm>
        </p:spPr>
        <p:txBody>
          <a:bodyPr/>
          <a:lstStyle/>
          <a:p>
            <a:r>
              <a:rPr lang="en-US" dirty="0"/>
              <a:t>Student expectations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97567"/>
            <a:ext cx="10863713" cy="3596692"/>
          </a:xfrm>
        </p:spPr>
        <p:txBody>
          <a:bodyPr/>
          <a:lstStyle/>
          <a:p>
            <a:r>
              <a:rPr lang="en-US" sz="2400" dirty="0"/>
              <a:t>Ask questions! Ask questions! Ask questions!</a:t>
            </a:r>
          </a:p>
          <a:p>
            <a:pPr lvl="1"/>
            <a:r>
              <a:rPr lang="en-US" sz="2400" dirty="0"/>
              <a:t>For many this is new, we and your mentor are here to help you every step along the way</a:t>
            </a:r>
          </a:p>
          <a:p>
            <a:r>
              <a:rPr lang="en-US" sz="2400" dirty="0"/>
              <a:t>Manage your time to include ACT-SO</a:t>
            </a:r>
          </a:p>
          <a:p>
            <a:pPr lvl="1"/>
            <a:r>
              <a:rPr lang="en-US" sz="2400" dirty="0"/>
              <a:t>Do not wait to the last minute, and do not underestimate the time it will take to complete an assignment</a:t>
            </a:r>
          </a:p>
          <a:p>
            <a:r>
              <a:rPr lang="en-US" sz="2400" dirty="0"/>
              <a:t>Identify the problem you want to solve not what you are interested in</a:t>
            </a:r>
          </a:p>
          <a:p>
            <a:r>
              <a:rPr lang="en-US" sz="2400" b="1" dirty="0"/>
              <a:t>Respect your mentor’s time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213951" y="1509132"/>
            <a:ext cx="4876800" cy="1965051"/>
          </a:xfrm>
          <a:prstGeom prst="rect">
            <a:avLst/>
          </a:prstGeom>
        </p:spPr>
        <p:txBody>
          <a:bodyPr vert="horz" lIns="0" tIns="0" rIns="0" bIns="6096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endParaRPr lang="en-US" sz="2133" dirty="0"/>
          </a:p>
          <a:p>
            <a:pPr marL="0" indent="0">
              <a:buNone/>
            </a:pPr>
            <a:br>
              <a:rPr lang="en-US" sz="2133" dirty="0"/>
            </a:br>
            <a:endParaRPr lang="en-US" sz="2133" dirty="0"/>
          </a:p>
        </p:txBody>
      </p:sp>
      <p:sp>
        <p:nvSpPr>
          <p:cNvPr id="10" name="Rectangle 9"/>
          <p:cNvSpPr/>
          <p:nvPr/>
        </p:nvSpPr>
        <p:spPr>
          <a:xfrm>
            <a:off x="609601" y="1063741"/>
            <a:ext cx="10863713" cy="4876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/>
              <a:t>ACTSO@anl.gov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196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ge result for U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99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" y="0"/>
            <a:ext cx="12191999" cy="5999163"/>
          </a:xfrm>
        </p:spPr>
        <p:txBody>
          <a:bodyPr/>
          <a:lstStyle/>
          <a:p>
            <a:r>
              <a:rPr lang="en-US" dirty="0"/>
              <a:t>Parent breakout</a:t>
            </a:r>
          </a:p>
        </p:txBody>
      </p:sp>
    </p:spTree>
    <p:extLst>
      <p:ext uri="{BB962C8B-B14F-4D97-AF65-F5344CB8AC3E}">
        <p14:creationId xmlns:p14="http://schemas.microsoft.com/office/powerpoint/2010/main" val="136571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28293"/>
            <a:ext cx="11163868" cy="618215"/>
          </a:xfrm>
        </p:spPr>
        <p:txBody>
          <a:bodyPr/>
          <a:lstStyle/>
          <a:p>
            <a:r>
              <a:rPr lang="en-US" dirty="0"/>
              <a:t>Parent expectations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97567"/>
            <a:ext cx="10863713" cy="3596692"/>
          </a:xfrm>
        </p:spPr>
        <p:txBody>
          <a:bodyPr/>
          <a:lstStyle/>
          <a:p>
            <a:r>
              <a:rPr lang="en-US" sz="2400" dirty="0"/>
              <a:t>You are the liaison between your child and his/her mentor</a:t>
            </a:r>
          </a:p>
          <a:p>
            <a:pPr lvl="1"/>
            <a:r>
              <a:rPr lang="en-US" sz="2400" dirty="0"/>
              <a:t>You know your child better than mentor and most mentors will be tentative to push students beyond their comfort level</a:t>
            </a:r>
          </a:p>
          <a:p>
            <a:r>
              <a:rPr lang="en-US" sz="2400" dirty="0"/>
              <a:t>Your participation will often reflect your child’s success in the program</a:t>
            </a:r>
          </a:p>
          <a:p>
            <a:pPr lvl="1"/>
            <a:r>
              <a:rPr lang="en-US" sz="2400" dirty="0"/>
              <a:t>Ensure your child understands the next steps/takeaways from each meeting</a:t>
            </a:r>
          </a:p>
          <a:p>
            <a:pPr lvl="1"/>
            <a:r>
              <a:rPr lang="en-US" sz="2400" dirty="0"/>
              <a:t>Your child’s research should make sense to you as well</a:t>
            </a:r>
          </a:p>
          <a:p>
            <a:r>
              <a:rPr lang="en-US" sz="2400" dirty="0"/>
              <a:t>Coding will likely be a mandatory component</a:t>
            </a:r>
          </a:p>
          <a:p>
            <a:pPr lvl="1"/>
            <a:r>
              <a:rPr lang="en-US" sz="2400" dirty="0"/>
              <a:t>It is becoming the Microsoft office in a </a:t>
            </a:r>
            <a:r>
              <a:rPr lang="en-US" sz="2400"/>
              <a:t>person’s resume</a:t>
            </a:r>
            <a:endParaRPr lang="en-US" sz="2400" dirty="0"/>
          </a:p>
          <a:p>
            <a:endParaRPr lang="en-US" sz="2400" dirty="0"/>
          </a:p>
          <a:p>
            <a:pPr marL="284162" lvl="1" indent="0">
              <a:buNone/>
            </a:pPr>
            <a:endParaRPr lang="en-US" sz="24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213951" y="1509132"/>
            <a:ext cx="4876800" cy="1965051"/>
          </a:xfrm>
          <a:prstGeom prst="rect">
            <a:avLst/>
          </a:prstGeom>
        </p:spPr>
        <p:txBody>
          <a:bodyPr vert="horz" lIns="0" tIns="0" rIns="0" bIns="6096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endParaRPr lang="en-US" sz="2133" dirty="0"/>
          </a:p>
          <a:p>
            <a:pPr marL="0" indent="0">
              <a:buNone/>
            </a:pPr>
            <a:br>
              <a:rPr lang="en-US" sz="2133" dirty="0"/>
            </a:br>
            <a:endParaRPr lang="en-US" sz="2133" dirty="0"/>
          </a:p>
        </p:txBody>
      </p:sp>
      <p:sp>
        <p:nvSpPr>
          <p:cNvPr id="10" name="Rectangle 9"/>
          <p:cNvSpPr/>
          <p:nvPr/>
        </p:nvSpPr>
        <p:spPr>
          <a:xfrm>
            <a:off x="609601" y="1063741"/>
            <a:ext cx="10863713" cy="4876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/>
              <a:t>ACTSO@anl.gov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0873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0" y="0"/>
            <a:ext cx="12192000" cy="5987143"/>
          </a:xfrm>
          <a:prstGeom prst="rect">
            <a:avLst/>
          </a:prstGeom>
          <a:solidFill>
            <a:schemeClr val="accent2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/>
          <p:cNvGrpSpPr>
            <a:grpSpLocks noChangeAspect="1"/>
          </p:cNvGrpSpPr>
          <p:nvPr/>
        </p:nvGrpSpPr>
        <p:grpSpPr bwMode="auto">
          <a:xfrm>
            <a:off x="2596279" y="1697229"/>
            <a:ext cx="6999442" cy="2738912"/>
            <a:chOff x="4398" y="-378"/>
            <a:chExt cx="1104" cy="432"/>
          </a:xfrm>
        </p:grpSpPr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>
              <a:off x="4398" y="-378"/>
              <a:ext cx="1104" cy="432"/>
            </a:xfrm>
            <a:prstGeom prst="rect">
              <a:avLst/>
            </a:prstGeom>
            <a:noFill/>
            <a:ln w="0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3" name="Freeform 32"/>
            <p:cNvSpPr>
              <a:spLocks noEditPoints="1"/>
            </p:cNvSpPr>
            <p:nvPr/>
          </p:nvSpPr>
          <p:spPr bwMode="auto">
            <a:xfrm>
              <a:off x="5198" y="-264"/>
              <a:ext cx="194" cy="168"/>
            </a:xfrm>
            <a:custGeom>
              <a:avLst/>
              <a:gdLst>
                <a:gd name="T0" fmla="*/ 405 w 580"/>
                <a:gd name="T1" fmla="*/ 360 h 502"/>
                <a:gd name="T2" fmla="*/ 441 w 580"/>
                <a:gd name="T3" fmla="*/ 422 h 502"/>
                <a:gd name="T4" fmla="*/ 473 w 580"/>
                <a:gd name="T5" fmla="*/ 478 h 502"/>
                <a:gd name="T6" fmla="*/ 485 w 580"/>
                <a:gd name="T7" fmla="*/ 478 h 502"/>
                <a:gd name="T8" fmla="*/ 518 w 580"/>
                <a:gd name="T9" fmla="*/ 422 h 502"/>
                <a:gd name="T10" fmla="*/ 554 w 580"/>
                <a:gd name="T11" fmla="*/ 360 h 502"/>
                <a:gd name="T12" fmla="*/ 392 w 580"/>
                <a:gd name="T13" fmla="*/ 338 h 502"/>
                <a:gd name="T14" fmla="*/ 186 w 580"/>
                <a:gd name="T15" fmla="*/ 357 h 502"/>
                <a:gd name="T16" fmla="*/ 153 w 580"/>
                <a:gd name="T17" fmla="*/ 415 h 502"/>
                <a:gd name="T18" fmla="*/ 119 w 580"/>
                <a:gd name="T19" fmla="*/ 473 h 502"/>
                <a:gd name="T20" fmla="*/ 471 w 580"/>
                <a:gd name="T21" fmla="*/ 493 h 502"/>
                <a:gd name="T22" fmla="*/ 452 w 580"/>
                <a:gd name="T23" fmla="*/ 461 h 502"/>
                <a:gd name="T24" fmla="*/ 416 w 580"/>
                <a:gd name="T25" fmla="*/ 399 h 502"/>
                <a:gd name="T26" fmla="*/ 387 w 580"/>
                <a:gd name="T27" fmla="*/ 347 h 502"/>
                <a:gd name="T28" fmla="*/ 13 w 580"/>
                <a:gd name="T29" fmla="*/ 338 h 502"/>
                <a:gd name="T30" fmla="*/ 33 w 580"/>
                <a:gd name="T31" fmla="*/ 373 h 502"/>
                <a:gd name="T32" fmla="*/ 71 w 580"/>
                <a:gd name="T33" fmla="*/ 438 h 502"/>
                <a:gd name="T34" fmla="*/ 98 w 580"/>
                <a:gd name="T35" fmla="*/ 485 h 502"/>
                <a:gd name="T36" fmla="*/ 112 w 580"/>
                <a:gd name="T37" fmla="*/ 467 h 502"/>
                <a:gd name="T38" fmla="*/ 148 w 580"/>
                <a:gd name="T39" fmla="*/ 405 h 502"/>
                <a:gd name="T40" fmla="*/ 180 w 580"/>
                <a:gd name="T41" fmla="*/ 349 h 502"/>
                <a:gd name="T42" fmla="*/ 290 w 580"/>
                <a:gd name="T43" fmla="*/ 178 h 502"/>
                <a:gd name="T44" fmla="*/ 270 w 580"/>
                <a:gd name="T45" fmla="*/ 213 h 502"/>
                <a:gd name="T46" fmla="*/ 232 w 580"/>
                <a:gd name="T47" fmla="*/ 278 h 502"/>
                <a:gd name="T48" fmla="*/ 204 w 580"/>
                <a:gd name="T49" fmla="*/ 326 h 502"/>
                <a:gd name="T50" fmla="*/ 370 w 580"/>
                <a:gd name="T51" fmla="*/ 319 h 502"/>
                <a:gd name="T52" fmla="*/ 338 w 580"/>
                <a:gd name="T53" fmla="*/ 262 h 502"/>
                <a:gd name="T54" fmla="*/ 302 w 580"/>
                <a:gd name="T55" fmla="*/ 200 h 502"/>
                <a:gd name="T56" fmla="*/ 384 w 580"/>
                <a:gd name="T57" fmla="*/ 14 h 502"/>
                <a:gd name="T58" fmla="*/ 366 w 580"/>
                <a:gd name="T59" fmla="*/ 47 h 502"/>
                <a:gd name="T60" fmla="*/ 330 w 580"/>
                <a:gd name="T61" fmla="*/ 109 h 502"/>
                <a:gd name="T62" fmla="*/ 300 w 580"/>
                <a:gd name="T63" fmla="*/ 160 h 502"/>
                <a:gd name="T64" fmla="*/ 301 w 580"/>
                <a:gd name="T65" fmla="*/ 178 h 502"/>
                <a:gd name="T66" fmla="*/ 331 w 580"/>
                <a:gd name="T67" fmla="*/ 232 h 502"/>
                <a:gd name="T68" fmla="*/ 369 w 580"/>
                <a:gd name="T69" fmla="*/ 296 h 502"/>
                <a:gd name="T70" fmla="*/ 387 w 580"/>
                <a:gd name="T71" fmla="*/ 329 h 502"/>
                <a:gd name="T72" fmla="*/ 554 w 580"/>
                <a:gd name="T73" fmla="*/ 307 h 502"/>
                <a:gd name="T74" fmla="*/ 510 w 580"/>
                <a:gd name="T75" fmla="*/ 231 h 502"/>
                <a:gd name="T76" fmla="*/ 454 w 580"/>
                <a:gd name="T77" fmla="*/ 135 h 502"/>
                <a:gd name="T78" fmla="*/ 406 w 580"/>
                <a:gd name="T79" fmla="*/ 52 h 502"/>
                <a:gd name="T80" fmla="*/ 384 w 580"/>
                <a:gd name="T81" fmla="*/ 14 h 502"/>
                <a:gd name="T82" fmla="*/ 182 w 580"/>
                <a:gd name="T83" fmla="*/ 36 h 502"/>
                <a:gd name="T84" fmla="*/ 138 w 580"/>
                <a:gd name="T85" fmla="*/ 112 h 502"/>
                <a:gd name="T86" fmla="*/ 83 w 580"/>
                <a:gd name="T87" fmla="*/ 208 h 502"/>
                <a:gd name="T88" fmla="*/ 35 w 580"/>
                <a:gd name="T89" fmla="*/ 291 h 502"/>
                <a:gd name="T90" fmla="*/ 13 w 580"/>
                <a:gd name="T91" fmla="*/ 329 h 502"/>
                <a:gd name="T92" fmla="*/ 203 w 580"/>
                <a:gd name="T93" fmla="*/ 310 h 502"/>
                <a:gd name="T94" fmla="*/ 239 w 580"/>
                <a:gd name="T95" fmla="*/ 249 h 502"/>
                <a:gd name="T96" fmla="*/ 273 w 580"/>
                <a:gd name="T97" fmla="*/ 188 h 502"/>
                <a:gd name="T98" fmla="*/ 283 w 580"/>
                <a:gd name="T99" fmla="*/ 167 h 502"/>
                <a:gd name="T100" fmla="*/ 259 w 580"/>
                <a:gd name="T101" fmla="*/ 124 h 502"/>
                <a:gd name="T102" fmla="*/ 222 w 580"/>
                <a:gd name="T103" fmla="*/ 61 h 502"/>
                <a:gd name="T104" fmla="*/ 196 w 580"/>
                <a:gd name="T105" fmla="*/ 17 h 502"/>
                <a:gd name="T106" fmla="*/ 209 w 580"/>
                <a:gd name="T107" fmla="*/ 20 h 502"/>
                <a:gd name="T108" fmla="*/ 242 w 580"/>
                <a:gd name="T109" fmla="*/ 77 h 502"/>
                <a:gd name="T110" fmla="*/ 277 w 580"/>
                <a:gd name="T111" fmla="*/ 138 h 502"/>
                <a:gd name="T112" fmla="*/ 292 w 580"/>
                <a:gd name="T113" fmla="*/ 157 h 502"/>
                <a:gd name="T114" fmla="*/ 319 w 580"/>
                <a:gd name="T115" fmla="*/ 110 h 502"/>
                <a:gd name="T116" fmla="*/ 356 w 580"/>
                <a:gd name="T117" fmla="*/ 44 h 502"/>
                <a:gd name="T118" fmla="*/ 376 w 580"/>
                <a:gd name="T119" fmla="*/ 9 h 502"/>
                <a:gd name="T120" fmla="*/ 580 w 580"/>
                <a:gd name="T121" fmla="*/ 334 h 502"/>
                <a:gd name="T122" fmla="*/ 192 w 580"/>
                <a:gd name="T123" fmla="*/ 0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80" h="502">
                  <a:moveTo>
                    <a:pt x="392" y="338"/>
                  </a:moveTo>
                  <a:lnTo>
                    <a:pt x="394" y="342"/>
                  </a:lnTo>
                  <a:lnTo>
                    <a:pt x="399" y="349"/>
                  </a:lnTo>
                  <a:lnTo>
                    <a:pt x="405" y="360"/>
                  </a:lnTo>
                  <a:lnTo>
                    <a:pt x="413" y="373"/>
                  </a:lnTo>
                  <a:lnTo>
                    <a:pt x="421" y="389"/>
                  </a:lnTo>
                  <a:lnTo>
                    <a:pt x="431" y="405"/>
                  </a:lnTo>
                  <a:lnTo>
                    <a:pt x="441" y="422"/>
                  </a:lnTo>
                  <a:lnTo>
                    <a:pt x="450" y="438"/>
                  </a:lnTo>
                  <a:lnTo>
                    <a:pt x="459" y="453"/>
                  </a:lnTo>
                  <a:lnTo>
                    <a:pt x="467" y="467"/>
                  </a:lnTo>
                  <a:lnTo>
                    <a:pt x="473" y="478"/>
                  </a:lnTo>
                  <a:lnTo>
                    <a:pt x="477" y="485"/>
                  </a:lnTo>
                  <a:lnTo>
                    <a:pt x="479" y="488"/>
                  </a:lnTo>
                  <a:lnTo>
                    <a:pt x="481" y="485"/>
                  </a:lnTo>
                  <a:lnTo>
                    <a:pt x="485" y="478"/>
                  </a:lnTo>
                  <a:lnTo>
                    <a:pt x="491" y="467"/>
                  </a:lnTo>
                  <a:lnTo>
                    <a:pt x="500" y="453"/>
                  </a:lnTo>
                  <a:lnTo>
                    <a:pt x="509" y="438"/>
                  </a:lnTo>
                  <a:lnTo>
                    <a:pt x="518" y="422"/>
                  </a:lnTo>
                  <a:lnTo>
                    <a:pt x="528" y="405"/>
                  </a:lnTo>
                  <a:lnTo>
                    <a:pt x="538" y="389"/>
                  </a:lnTo>
                  <a:lnTo>
                    <a:pt x="546" y="373"/>
                  </a:lnTo>
                  <a:lnTo>
                    <a:pt x="554" y="360"/>
                  </a:lnTo>
                  <a:lnTo>
                    <a:pt x="560" y="349"/>
                  </a:lnTo>
                  <a:lnTo>
                    <a:pt x="565" y="342"/>
                  </a:lnTo>
                  <a:lnTo>
                    <a:pt x="567" y="338"/>
                  </a:lnTo>
                  <a:lnTo>
                    <a:pt x="392" y="338"/>
                  </a:lnTo>
                  <a:close/>
                  <a:moveTo>
                    <a:pt x="197" y="338"/>
                  </a:moveTo>
                  <a:lnTo>
                    <a:pt x="196" y="341"/>
                  </a:lnTo>
                  <a:lnTo>
                    <a:pt x="192" y="347"/>
                  </a:lnTo>
                  <a:lnTo>
                    <a:pt x="186" y="357"/>
                  </a:lnTo>
                  <a:lnTo>
                    <a:pt x="179" y="369"/>
                  </a:lnTo>
                  <a:lnTo>
                    <a:pt x="171" y="383"/>
                  </a:lnTo>
                  <a:lnTo>
                    <a:pt x="162" y="399"/>
                  </a:lnTo>
                  <a:lnTo>
                    <a:pt x="153" y="415"/>
                  </a:lnTo>
                  <a:lnTo>
                    <a:pt x="144" y="431"/>
                  </a:lnTo>
                  <a:lnTo>
                    <a:pt x="135" y="446"/>
                  </a:lnTo>
                  <a:lnTo>
                    <a:pt x="126" y="461"/>
                  </a:lnTo>
                  <a:lnTo>
                    <a:pt x="119" y="473"/>
                  </a:lnTo>
                  <a:lnTo>
                    <a:pt x="114" y="483"/>
                  </a:lnTo>
                  <a:lnTo>
                    <a:pt x="110" y="490"/>
                  </a:lnTo>
                  <a:lnTo>
                    <a:pt x="108" y="493"/>
                  </a:lnTo>
                  <a:lnTo>
                    <a:pt x="471" y="493"/>
                  </a:lnTo>
                  <a:lnTo>
                    <a:pt x="469" y="490"/>
                  </a:lnTo>
                  <a:lnTo>
                    <a:pt x="465" y="483"/>
                  </a:lnTo>
                  <a:lnTo>
                    <a:pt x="460" y="473"/>
                  </a:lnTo>
                  <a:lnTo>
                    <a:pt x="452" y="461"/>
                  </a:lnTo>
                  <a:lnTo>
                    <a:pt x="444" y="446"/>
                  </a:lnTo>
                  <a:lnTo>
                    <a:pt x="435" y="431"/>
                  </a:lnTo>
                  <a:lnTo>
                    <a:pt x="426" y="415"/>
                  </a:lnTo>
                  <a:lnTo>
                    <a:pt x="416" y="399"/>
                  </a:lnTo>
                  <a:lnTo>
                    <a:pt x="408" y="383"/>
                  </a:lnTo>
                  <a:lnTo>
                    <a:pt x="399" y="369"/>
                  </a:lnTo>
                  <a:lnTo>
                    <a:pt x="392" y="357"/>
                  </a:lnTo>
                  <a:lnTo>
                    <a:pt x="387" y="347"/>
                  </a:lnTo>
                  <a:lnTo>
                    <a:pt x="383" y="341"/>
                  </a:lnTo>
                  <a:lnTo>
                    <a:pt x="382" y="338"/>
                  </a:lnTo>
                  <a:lnTo>
                    <a:pt x="197" y="338"/>
                  </a:lnTo>
                  <a:close/>
                  <a:moveTo>
                    <a:pt x="13" y="338"/>
                  </a:moveTo>
                  <a:lnTo>
                    <a:pt x="15" y="342"/>
                  </a:lnTo>
                  <a:lnTo>
                    <a:pt x="19" y="349"/>
                  </a:lnTo>
                  <a:lnTo>
                    <a:pt x="25" y="359"/>
                  </a:lnTo>
                  <a:lnTo>
                    <a:pt x="33" y="373"/>
                  </a:lnTo>
                  <a:lnTo>
                    <a:pt x="42" y="388"/>
                  </a:lnTo>
                  <a:lnTo>
                    <a:pt x="51" y="405"/>
                  </a:lnTo>
                  <a:lnTo>
                    <a:pt x="61" y="421"/>
                  </a:lnTo>
                  <a:lnTo>
                    <a:pt x="71" y="438"/>
                  </a:lnTo>
                  <a:lnTo>
                    <a:pt x="80" y="453"/>
                  </a:lnTo>
                  <a:lnTo>
                    <a:pt x="87" y="467"/>
                  </a:lnTo>
                  <a:lnTo>
                    <a:pt x="94" y="478"/>
                  </a:lnTo>
                  <a:lnTo>
                    <a:pt x="98" y="485"/>
                  </a:lnTo>
                  <a:lnTo>
                    <a:pt x="100" y="488"/>
                  </a:lnTo>
                  <a:lnTo>
                    <a:pt x="102" y="485"/>
                  </a:lnTo>
                  <a:lnTo>
                    <a:pt x="106" y="478"/>
                  </a:lnTo>
                  <a:lnTo>
                    <a:pt x="112" y="467"/>
                  </a:lnTo>
                  <a:lnTo>
                    <a:pt x="120" y="453"/>
                  </a:lnTo>
                  <a:lnTo>
                    <a:pt x="129" y="438"/>
                  </a:lnTo>
                  <a:lnTo>
                    <a:pt x="138" y="422"/>
                  </a:lnTo>
                  <a:lnTo>
                    <a:pt x="148" y="405"/>
                  </a:lnTo>
                  <a:lnTo>
                    <a:pt x="157" y="389"/>
                  </a:lnTo>
                  <a:lnTo>
                    <a:pt x="166" y="373"/>
                  </a:lnTo>
                  <a:lnTo>
                    <a:pt x="174" y="360"/>
                  </a:lnTo>
                  <a:lnTo>
                    <a:pt x="180" y="349"/>
                  </a:lnTo>
                  <a:lnTo>
                    <a:pt x="184" y="342"/>
                  </a:lnTo>
                  <a:lnTo>
                    <a:pt x="186" y="338"/>
                  </a:lnTo>
                  <a:lnTo>
                    <a:pt x="13" y="338"/>
                  </a:lnTo>
                  <a:close/>
                  <a:moveTo>
                    <a:pt x="290" y="178"/>
                  </a:moveTo>
                  <a:lnTo>
                    <a:pt x="288" y="182"/>
                  </a:lnTo>
                  <a:lnTo>
                    <a:pt x="284" y="189"/>
                  </a:lnTo>
                  <a:lnTo>
                    <a:pt x="277" y="200"/>
                  </a:lnTo>
                  <a:lnTo>
                    <a:pt x="270" y="213"/>
                  </a:lnTo>
                  <a:lnTo>
                    <a:pt x="261" y="229"/>
                  </a:lnTo>
                  <a:lnTo>
                    <a:pt x="251" y="245"/>
                  </a:lnTo>
                  <a:lnTo>
                    <a:pt x="242" y="262"/>
                  </a:lnTo>
                  <a:lnTo>
                    <a:pt x="232" y="278"/>
                  </a:lnTo>
                  <a:lnTo>
                    <a:pt x="224" y="293"/>
                  </a:lnTo>
                  <a:lnTo>
                    <a:pt x="215" y="308"/>
                  </a:lnTo>
                  <a:lnTo>
                    <a:pt x="209" y="319"/>
                  </a:lnTo>
                  <a:lnTo>
                    <a:pt x="204" y="326"/>
                  </a:lnTo>
                  <a:lnTo>
                    <a:pt x="202" y="329"/>
                  </a:lnTo>
                  <a:lnTo>
                    <a:pt x="376" y="329"/>
                  </a:lnTo>
                  <a:lnTo>
                    <a:pt x="375" y="326"/>
                  </a:lnTo>
                  <a:lnTo>
                    <a:pt x="370" y="319"/>
                  </a:lnTo>
                  <a:lnTo>
                    <a:pt x="364" y="308"/>
                  </a:lnTo>
                  <a:lnTo>
                    <a:pt x="356" y="293"/>
                  </a:lnTo>
                  <a:lnTo>
                    <a:pt x="347" y="278"/>
                  </a:lnTo>
                  <a:lnTo>
                    <a:pt x="338" y="262"/>
                  </a:lnTo>
                  <a:lnTo>
                    <a:pt x="328" y="245"/>
                  </a:lnTo>
                  <a:lnTo>
                    <a:pt x="319" y="229"/>
                  </a:lnTo>
                  <a:lnTo>
                    <a:pt x="310" y="213"/>
                  </a:lnTo>
                  <a:lnTo>
                    <a:pt x="302" y="200"/>
                  </a:lnTo>
                  <a:lnTo>
                    <a:pt x="296" y="189"/>
                  </a:lnTo>
                  <a:lnTo>
                    <a:pt x="292" y="182"/>
                  </a:lnTo>
                  <a:lnTo>
                    <a:pt x="290" y="178"/>
                  </a:lnTo>
                  <a:close/>
                  <a:moveTo>
                    <a:pt x="384" y="14"/>
                  </a:moveTo>
                  <a:lnTo>
                    <a:pt x="383" y="17"/>
                  </a:lnTo>
                  <a:lnTo>
                    <a:pt x="379" y="23"/>
                  </a:lnTo>
                  <a:lnTo>
                    <a:pt x="373" y="33"/>
                  </a:lnTo>
                  <a:lnTo>
                    <a:pt x="366" y="47"/>
                  </a:lnTo>
                  <a:lnTo>
                    <a:pt x="358" y="61"/>
                  </a:lnTo>
                  <a:lnTo>
                    <a:pt x="349" y="77"/>
                  </a:lnTo>
                  <a:lnTo>
                    <a:pt x="339" y="93"/>
                  </a:lnTo>
                  <a:lnTo>
                    <a:pt x="330" y="109"/>
                  </a:lnTo>
                  <a:lnTo>
                    <a:pt x="321" y="124"/>
                  </a:lnTo>
                  <a:lnTo>
                    <a:pt x="313" y="139"/>
                  </a:lnTo>
                  <a:lnTo>
                    <a:pt x="306" y="151"/>
                  </a:lnTo>
                  <a:lnTo>
                    <a:pt x="300" y="160"/>
                  </a:lnTo>
                  <a:lnTo>
                    <a:pt x="297" y="167"/>
                  </a:lnTo>
                  <a:lnTo>
                    <a:pt x="295" y="169"/>
                  </a:lnTo>
                  <a:lnTo>
                    <a:pt x="297" y="172"/>
                  </a:lnTo>
                  <a:lnTo>
                    <a:pt x="301" y="178"/>
                  </a:lnTo>
                  <a:lnTo>
                    <a:pt x="306" y="188"/>
                  </a:lnTo>
                  <a:lnTo>
                    <a:pt x="314" y="201"/>
                  </a:lnTo>
                  <a:lnTo>
                    <a:pt x="322" y="216"/>
                  </a:lnTo>
                  <a:lnTo>
                    <a:pt x="331" y="232"/>
                  </a:lnTo>
                  <a:lnTo>
                    <a:pt x="341" y="249"/>
                  </a:lnTo>
                  <a:lnTo>
                    <a:pt x="351" y="265"/>
                  </a:lnTo>
                  <a:lnTo>
                    <a:pt x="360" y="282"/>
                  </a:lnTo>
                  <a:lnTo>
                    <a:pt x="369" y="296"/>
                  </a:lnTo>
                  <a:lnTo>
                    <a:pt x="376" y="310"/>
                  </a:lnTo>
                  <a:lnTo>
                    <a:pt x="382" y="320"/>
                  </a:lnTo>
                  <a:lnTo>
                    <a:pt x="386" y="327"/>
                  </a:lnTo>
                  <a:lnTo>
                    <a:pt x="387" y="329"/>
                  </a:lnTo>
                  <a:lnTo>
                    <a:pt x="567" y="329"/>
                  </a:lnTo>
                  <a:lnTo>
                    <a:pt x="565" y="326"/>
                  </a:lnTo>
                  <a:lnTo>
                    <a:pt x="560" y="319"/>
                  </a:lnTo>
                  <a:lnTo>
                    <a:pt x="554" y="307"/>
                  </a:lnTo>
                  <a:lnTo>
                    <a:pt x="545" y="291"/>
                  </a:lnTo>
                  <a:lnTo>
                    <a:pt x="535" y="273"/>
                  </a:lnTo>
                  <a:lnTo>
                    <a:pt x="523" y="253"/>
                  </a:lnTo>
                  <a:lnTo>
                    <a:pt x="510" y="231"/>
                  </a:lnTo>
                  <a:lnTo>
                    <a:pt x="496" y="208"/>
                  </a:lnTo>
                  <a:lnTo>
                    <a:pt x="482" y="184"/>
                  </a:lnTo>
                  <a:lnTo>
                    <a:pt x="468" y="159"/>
                  </a:lnTo>
                  <a:lnTo>
                    <a:pt x="454" y="135"/>
                  </a:lnTo>
                  <a:lnTo>
                    <a:pt x="441" y="112"/>
                  </a:lnTo>
                  <a:lnTo>
                    <a:pt x="428" y="90"/>
                  </a:lnTo>
                  <a:lnTo>
                    <a:pt x="416" y="70"/>
                  </a:lnTo>
                  <a:lnTo>
                    <a:pt x="406" y="52"/>
                  </a:lnTo>
                  <a:lnTo>
                    <a:pt x="397" y="36"/>
                  </a:lnTo>
                  <a:lnTo>
                    <a:pt x="391" y="24"/>
                  </a:lnTo>
                  <a:lnTo>
                    <a:pt x="386" y="17"/>
                  </a:lnTo>
                  <a:lnTo>
                    <a:pt x="384" y="14"/>
                  </a:lnTo>
                  <a:close/>
                  <a:moveTo>
                    <a:pt x="194" y="14"/>
                  </a:moveTo>
                  <a:lnTo>
                    <a:pt x="193" y="17"/>
                  </a:lnTo>
                  <a:lnTo>
                    <a:pt x="188" y="24"/>
                  </a:lnTo>
                  <a:lnTo>
                    <a:pt x="182" y="36"/>
                  </a:lnTo>
                  <a:lnTo>
                    <a:pt x="173" y="52"/>
                  </a:lnTo>
                  <a:lnTo>
                    <a:pt x="163" y="70"/>
                  </a:lnTo>
                  <a:lnTo>
                    <a:pt x="151" y="90"/>
                  </a:lnTo>
                  <a:lnTo>
                    <a:pt x="138" y="112"/>
                  </a:lnTo>
                  <a:lnTo>
                    <a:pt x="125" y="135"/>
                  </a:lnTo>
                  <a:lnTo>
                    <a:pt x="111" y="159"/>
                  </a:lnTo>
                  <a:lnTo>
                    <a:pt x="97" y="184"/>
                  </a:lnTo>
                  <a:lnTo>
                    <a:pt x="83" y="208"/>
                  </a:lnTo>
                  <a:lnTo>
                    <a:pt x="69" y="231"/>
                  </a:lnTo>
                  <a:lnTo>
                    <a:pt x="57" y="253"/>
                  </a:lnTo>
                  <a:lnTo>
                    <a:pt x="45" y="273"/>
                  </a:lnTo>
                  <a:lnTo>
                    <a:pt x="35" y="291"/>
                  </a:lnTo>
                  <a:lnTo>
                    <a:pt x="26" y="307"/>
                  </a:lnTo>
                  <a:lnTo>
                    <a:pt x="19" y="319"/>
                  </a:lnTo>
                  <a:lnTo>
                    <a:pt x="15" y="326"/>
                  </a:lnTo>
                  <a:lnTo>
                    <a:pt x="13" y="329"/>
                  </a:lnTo>
                  <a:lnTo>
                    <a:pt x="192" y="329"/>
                  </a:lnTo>
                  <a:lnTo>
                    <a:pt x="193" y="327"/>
                  </a:lnTo>
                  <a:lnTo>
                    <a:pt x="197" y="320"/>
                  </a:lnTo>
                  <a:lnTo>
                    <a:pt x="203" y="310"/>
                  </a:lnTo>
                  <a:lnTo>
                    <a:pt x="210" y="296"/>
                  </a:lnTo>
                  <a:lnTo>
                    <a:pt x="219" y="282"/>
                  </a:lnTo>
                  <a:lnTo>
                    <a:pt x="229" y="265"/>
                  </a:lnTo>
                  <a:lnTo>
                    <a:pt x="239" y="249"/>
                  </a:lnTo>
                  <a:lnTo>
                    <a:pt x="248" y="232"/>
                  </a:lnTo>
                  <a:lnTo>
                    <a:pt x="258" y="216"/>
                  </a:lnTo>
                  <a:lnTo>
                    <a:pt x="266" y="201"/>
                  </a:lnTo>
                  <a:lnTo>
                    <a:pt x="273" y="188"/>
                  </a:lnTo>
                  <a:lnTo>
                    <a:pt x="279" y="178"/>
                  </a:lnTo>
                  <a:lnTo>
                    <a:pt x="283" y="172"/>
                  </a:lnTo>
                  <a:lnTo>
                    <a:pt x="285" y="169"/>
                  </a:lnTo>
                  <a:lnTo>
                    <a:pt x="283" y="167"/>
                  </a:lnTo>
                  <a:lnTo>
                    <a:pt x="280" y="160"/>
                  </a:lnTo>
                  <a:lnTo>
                    <a:pt x="274" y="151"/>
                  </a:lnTo>
                  <a:lnTo>
                    <a:pt x="267" y="139"/>
                  </a:lnTo>
                  <a:lnTo>
                    <a:pt x="259" y="124"/>
                  </a:lnTo>
                  <a:lnTo>
                    <a:pt x="250" y="109"/>
                  </a:lnTo>
                  <a:lnTo>
                    <a:pt x="241" y="93"/>
                  </a:lnTo>
                  <a:lnTo>
                    <a:pt x="231" y="77"/>
                  </a:lnTo>
                  <a:lnTo>
                    <a:pt x="222" y="61"/>
                  </a:lnTo>
                  <a:lnTo>
                    <a:pt x="213" y="47"/>
                  </a:lnTo>
                  <a:lnTo>
                    <a:pt x="206" y="33"/>
                  </a:lnTo>
                  <a:lnTo>
                    <a:pt x="200" y="23"/>
                  </a:lnTo>
                  <a:lnTo>
                    <a:pt x="196" y="17"/>
                  </a:lnTo>
                  <a:lnTo>
                    <a:pt x="194" y="14"/>
                  </a:lnTo>
                  <a:close/>
                  <a:moveTo>
                    <a:pt x="202" y="9"/>
                  </a:moveTo>
                  <a:lnTo>
                    <a:pt x="204" y="12"/>
                  </a:lnTo>
                  <a:lnTo>
                    <a:pt x="209" y="20"/>
                  </a:lnTo>
                  <a:lnTo>
                    <a:pt x="215" y="30"/>
                  </a:lnTo>
                  <a:lnTo>
                    <a:pt x="224" y="44"/>
                  </a:lnTo>
                  <a:lnTo>
                    <a:pt x="232" y="60"/>
                  </a:lnTo>
                  <a:lnTo>
                    <a:pt x="242" y="77"/>
                  </a:lnTo>
                  <a:lnTo>
                    <a:pt x="251" y="93"/>
                  </a:lnTo>
                  <a:lnTo>
                    <a:pt x="261" y="110"/>
                  </a:lnTo>
                  <a:lnTo>
                    <a:pt x="270" y="125"/>
                  </a:lnTo>
                  <a:lnTo>
                    <a:pt x="277" y="138"/>
                  </a:lnTo>
                  <a:lnTo>
                    <a:pt x="284" y="149"/>
                  </a:lnTo>
                  <a:lnTo>
                    <a:pt x="288" y="157"/>
                  </a:lnTo>
                  <a:lnTo>
                    <a:pt x="290" y="160"/>
                  </a:lnTo>
                  <a:lnTo>
                    <a:pt x="292" y="157"/>
                  </a:lnTo>
                  <a:lnTo>
                    <a:pt x="296" y="149"/>
                  </a:lnTo>
                  <a:lnTo>
                    <a:pt x="302" y="138"/>
                  </a:lnTo>
                  <a:lnTo>
                    <a:pt x="310" y="125"/>
                  </a:lnTo>
                  <a:lnTo>
                    <a:pt x="319" y="110"/>
                  </a:lnTo>
                  <a:lnTo>
                    <a:pt x="328" y="93"/>
                  </a:lnTo>
                  <a:lnTo>
                    <a:pt x="338" y="77"/>
                  </a:lnTo>
                  <a:lnTo>
                    <a:pt x="347" y="60"/>
                  </a:lnTo>
                  <a:lnTo>
                    <a:pt x="356" y="44"/>
                  </a:lnTo>
                  <a:lnTo>
                    <a:pt x="364" y="30"/>
                  </a:lnTo>
                  <a:lnTo>
                    <a:pt x="370" y="20"/>
                  </a:lnTo>
                  <a:lnTo>
                    <a:pt x="375" y="12"/>
                  </a:lnTo>
                  <a:lnTo>
                    <a:pt x="376" y="9"/>
                  </a:lnTo>
                  <a:lnTo>
                    <a:pt x="202" y="9"/>
                  </a:lnTo>
                  <a:close/>
                  <a:moveTo>
                    <a:pt x="192" y="0"/>
                  </a:moveTo>
                  <a:lnTo>
                    <a:pt x="387" y="0"/>
                  </a:lnTo>
                  <a:lnTo>
                    <a:pt x="580" y="334"/>
                  </a:lnTo>
                  <a:lnTo>
                    <a:pt x="482" y="502"/>
                  </a:lnTo>
                  <a:lnTo>
                    <a:pt x="97" y="502"/>
                  </a:lnTo>
                  <a:lnTo>
                    <a:pt x="0" y="334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auto">
            <a:xfrm>
              <a:off x="4791" y="-60"/>
              <a:ext cx="28" cy="34"/>
            </a:xfrm>
            <a:custGeom>
              <a:avLst/>
              <a:gdLst>
                <a:gd name="T0" fmla="*/ 0 w 84"/>
                <a:gd name="T1" fmla="*/ 0 h 101"/>
                <a:gd name="T2" fmla="*/ 25 w 84"/>
                <a:gd name="T3" fmla="*/ 0 h 101"/>
                <a:gd name="T4" fmla="*/ 53 w 84"/>
                <a:gd name="T5" fmla="*/ 48 h 101"/>
                <a:gd name="T6" fmla="*/ 66 w 84"/>
                <a:gd name="T7" fmla="*/ 72 h 101"/>
                <a:gd name="T8" fmla="*/ 66 w 84"/>
                <a:gd name="T9" fmla="*/ 60 h 101"/>
                <a:gd name="T10" fmla="*/ 65 w 84"/>
                <a:gd name="T11" fmla="*/ 45 h 101"/>
                <a:gd name="T12" fmla="*/ 65 w 84"/>
                <a:gd name="T13" fmla="*/ 32 h 101"/>
                <a:gd name="T14" fmla="*/ 65 w 84"/>
                <a:gd name="T15" fmla="*/ 0 h 101"/>
                <a:gd name="T16" fmla="*/ 84 w 84"/>
                <a:gd name="T17" fmla="*/ 0 h 101"/>
                <a:gd name="T18" fmla="*/ 84 w 84"/>
                <a:gd name="T19" fmla="*/ 101 h 101"/>
                <a:gd name="T20" fmla="*/ 58 w 84"/>
                <a:gd name="T21" fmla="*/ 101 h 101"/>
                <a:gd name="T22" fmla="*/ 29 w 84"/>
                <a:gd name="T23" fmla="*/ 50 h 101"/>
                <a:gd name="T24" fmla="*/ 23 w 84"/>
                <a:gd name="T25" fmla="*/ 39 h 101"/>
                <a:gd name="T26" fmla="*/ 18 w 84"/>
                <a:gd name="T27" fmla="*/ 28 h 101"/>
                <a:gd name="T28" fmla="*/ 18 w 84"/>
                <a:gd name="T29" fmla="*/ 39 h 101"/>
                <a:gd name="T30" fmla="*/ 19 w 84"/>
                <a:gd name="T31" fmla="*/ 52 h 101"/>
                <a:gd name="T32" fmla="*/ 19 w 84"/>
                <a:gd name="T33" fmla="*/ 65 h 101"/>
                <a:gd name="T34" fmla="*/ 19 w 84"/>
                <a:gd name="T35" fmla="*/ 101 h 101"/>
                <a:gd name="T36" fmla="*/ 0 w 84"/>
                <a:gd name="T37" fmla="*/ 101 h 101"/>
                <a:gd name="T38" fmla="*/ 0 w 84"/>
                <a:gd name="T3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6" y="72"/>
                  </a:lnTo>
                  <a:lnTo>
                    <a:pt x="66" y="60"/>
                  </a:lnTo>
                  <a:lnTo>
                    <a:pt x="65" y="45"/>
                  </a:lnTo>
                  <a:lnTo>
                    <a:pt x="65" y="32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84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23" y="39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4826" y="-60"/>
              <a:ext cx="31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49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6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6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859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6 w 71"/>
                <a:gd name="T7" fmla="*/ 17 h 101"/>
                <a:gd name="T8" fmla="*/ 46 w 71"/>
                <a:gd name="T9" fmla="*/ 101 h 101"/>
                <a:gd name="T10" fmla="*/ 26 w 71"/>
                <a:gd name="T11" fmla="*/ 101 h 101"/>
                <a:gd name="T12" fmla="*/ 26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6" y="17"/>
                  </a:lnTo>
                  <a:lnTo>
                    <a:pt x="46" y="101"/>
                  </a:lnTo>
                  <a:lnTo>
                    <a:pt x="26" y="101"/>
                  </a:lnTo>
                  <a:lnTo>
                    <a:pt x="26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4890" y="-60"/>
              <a:ext cx="7" cy="34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37"/>
            <p:cNvSpPr>
              <a:spLocks noEditPoints="1"/>
            </p:cNvSpPr>
            <p:nvPr/>
          </p:nvSpPr>
          <p:spPr bwMode="auto">
            <a:xfrm>
              <a:off x="4905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1 w 94"/>
                <a:gd name="T11" fmla="*/ 51 h 104"/>
                <a:gd name="T12" fmla="*/ 22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5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9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2 w 94"/>
                <a:gd name="T43" fmla="*/ 1 h 104"/>
                <a:gd name="T44" fmla="*/ 73 w 94"/>
                <a:gd name="T45" fmla="*/ 5 h 104"/>
                <a:gd name="T46" fmla="*/ 82 w 94"/>
                <a:gd name="T47" fmla="*/ 12 h 104"/>
                <a:gd name="T48" fmla="*/ 89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3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9 w 94"/>
                <a:gd name="T63" fmla="*/ 102 h 104"/>
                <a:gd name="T64" fmla="*/ 46 w 94"/>
                <a:gd name="T65" fmla="*/ 104 h 104"/>
                <a:gd name="T66" fmla="*/ 32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5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4943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5 w 83"/>
                <a:gd name="T3" fmla="*/ 0 h 101"/>
                <a:gd name="T4" fmla="*/ 53 w 83"/>
                <a:gd name="T5" fmla="*/ 48 h 101"/>
                <a:gd name="T6" fmla="*/ 65 w 83"/>
                <a:gd name="T7" fmla="*/ 72 h 101"/>
                <a:gd name="T8" fmla="*/ 65 w 83"/>
                <a:gd name="T9" fmla="*/ 60 h 101"/>
                <a:gd name="T10" fmla="*/ 64 w 83"/>
                <a:gd name="T11" fmla="*/ 45 h 101"/>
                <a:gd name="T12" fmla="*/ 64 w 83"/>
                <a:gd name="T13" fmla="*/ 32 h 101"/>
                <a:gd name="T14" fmla="*/ 64 w 83"/>
                <a:gd name="T15" fmla="*/ 0 h 101"/>
                <a:gd name="T16" fmla="*/ 83 w 83"/>
                <a:gd name="T17" fmla="*/ 0 h 101"/>
                <a:gd name="T18" fmla="*/ 83 w 83"/>
                <a:gd name="T19" fmla="*/ 101 h 101"/>
                <a:gd name="T20" fmla="*/ 58 w 83"/>
                <a:gd name="T21" fmla="*/ 101 h 101"/>
                <a:gd name="T22" fmla="*/ 29 w 83"/>
                <a:gd name="T23" fmla="*/ 50 h 101"/>
                <a:gd name="T24" fmla="*/ 18 w 83"/>
                <a:gd name="T25" fmla="*/ 28 h 101"/>
                <a:gd name="T26" fmla="*/ 18 w 83"/>
                <a:gd name="T27" fmla="*/ 39 h 101"/>
                <a:gd name="T28" fmla="*/ 19 w 83"/>
                <a:gd name="T29" fmla="*/ 52 h 101"/>
                <a:gd name="T30" fmla="*/ 19 w 83"/>
                <a:gd name="T31" fmla="*/ 65 h 101"/>
                <a:gd name="T32" fmla="*/ 19 w 83"/>
                <a:gd name="T33" fmla="*/ 101 h 101"/>
                <a:gd name="T34" fmla="*/ 0 w 83"/>
                <a:gd name="T35" fmla="*/ 101 h 101"/>
                <a:gd name="T36" fmla="*/ 0 w 83"/>
                <a:gd name="T3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5" y="0"/>
                  </a:lnTo>
                  <a:lnTo>
                    <a:pt x="53" y="48"/>
                  </a:lnTo>
                  <a:lnTo>
                    <a:pt x="65" y="72"/>
                  </a:lnTo>
                  <a:lnTo>
                    <a:pt x="65" y="60"/>
                  </a:lnTo>
                  <a:lnTo>
                    <a:pt x="64" y="45"/>
                  </a:lnTo>
                  <a:lnTo>
                    <a:pt x="64" y="32"/>
                  </a:lnTo>
                  <a:lnTo>
                    <a:pt x="64" y="0"/>
                  </a:lnTo>
                  <a:lnTo>
                    <a:pt x="83" y="0"/>
                  </a:lnTo>
                  <a:lnTo>
                    <a:pt x="83" y="101"/>
                  </a:lnTo>
                  <a:lnTo>
                    <a:pt x="58" y="101"/>
                  </a:lnTo>
                  <a:lnTo>
                    <a:pt x="29" y="50"/>
                  </a:lnTo>
                  <a:lnTo>
                    <a:pt x="18" y="28"/>
                  </a:lnTo>
                  <a:lnTo>
                    <a:pt x="18" y="39"/>
                  </a:lnTo>
                  <a:lnTo>
                    <a:pt x="19" y="52"/>
                  </a:lnTo>
                  <a:lnTo>
                    <a:pt x="19" y="65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0" name="Freeform 39"/>
            <p:cNvSpPr>
              <a:spLocks noEditPoints="1"/>
            </p:cNvSpPr>
            <p:nvPr/>
          </p:nvSpPr>
          <p:spPr bwMode="auto">
            <a:xfrm>
              <a:off x="4978" y="-60"/>
              <a:ext cx="31" cy="34"/>
            </a:xfrm>
            <a:custGeom>
              <a:avLst/>
              <a:gdLst>
                <a:gd name="T0" fmla="*/ 45 w 93"/>
                <a:gd name="T1" fmla="*/ 22 h 101"/>
                <a:gd name="T2" fmla="*/ 40 w 93"/>
                <a:gd name="T3" fmla="*/ 39 h 101"/>
                <a:gd name="T4" fmla="*/ 31 w 93"/>
                <a:gd name="T5" fmla="*/ 65 h 101"/>
                <a:gd name="T6" fmla="*/ 60 w 93"/>
                <a:gd name="T7" fmla="*/ 65 h 101"/>
                <a:gd name="T8" fmla="*/ 49 w 93"/>
                <a:gd name="T9" fmla="*/ 39 h 101"/>
                <a:gd name="T10" fmla="*/ 45 w 93"/>
                <a:gd name="T11" fmla="*/ 22 h 101"/>
                <a:gd name="T12" fmla="*/ 45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60" y="65"/>
                  </a:lnTo>
                  <a:lnTo>
                    <a:pt x="49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5016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5054" y="-60"/>
              <a:ext cx="18" cy="34"/>
            </a:xfrm>
            <a:custGeom>
              <a:avLst/>
              <a:gdLst>
                <a:gd name="T0" fmla="*/ 0 w 52"/>
                <a:gd name="T1" fmla="*/ 0 h 101"/>
                <a:gd name="T2" fmla="*/ 19 w 52"/>
                <a:gd name="T3" fmla="*/ 0 h 101"/>
                <a:gd name="T4" fmla="*/ 19 w 52"/>
                <a:gd name="T5" fmla="*/ 84 h 101"/>
                <a:gd name="T6" fmla="*/ 52 w 52"/>
                <a:gd name="T7" fmla="*/ 84 h 101"/>
                <a:gd name="T8" fmla="*/ 52 w 52"/>
                <a:gd name="T9" fmla="*/ 101 h 101"/>
                <a:gd name="T10" fmla="*/ 0 w 52"/>
                <a:gd name="T11" fmla="*/ 101 h 101"/>
                <a:gd name="T12" fmla="*/ 0 w 52"/>
                <a:gd name="T13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01">
                  <a:moveTo>
                    <a:pt x="0" y="0"/>
                  </a:moveTo>
                  <a:lnTo>
                    <a:pt x="19" y="0"/>
                  </a:lnTo>
                  <a:lnTo>
                    <a:pt x="19" y="84"/>
                  </a:lnTo>
                  <a:lnTo>
                    <a:pt x="52" y="84"/>
                  </a:lnTo>
                  <a:lnTo>
                    <a:pt x="52" y="101"/>
                  </a:lnTo>
                  <a:lnTo>
                    <a:pt x="0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42"/>
            <p:cNvSpPr>
              <a:spLocks noEditPoints="1"/>
            </p:cNvSpPr>
            <p:nvPr/>
          </p:nvSpPr>
          <p:spPr bwMode="auto">
            <a:xfrm>
              <a:off x="5079" y="-60"/>
              <a:ext cx="31" cy="34"/>
            </a:xfrm>
            <a:custGeom>
              <a:avLst/>
              <a:gdLst>
                <a:gd name="T0" fmla="*/ 46 w 93"/>
                <a:gd name="T1" fmla="*/ 22 h 101"/>
                <a:gd name="T2" fmla="*/ 41 w 93"/>
                <a:gd name="T3" fmla="*/ 39 h 101"/>
                <a:gd name="T4" fmla="*/ 32 w 93"/>
                <a:gd name="T5" fmla="*/ 65 h 101"/>
                <a:gd name="T6" fmla="*/ 60 w 93"/>
                <a:gd name="T7" fmla="*/ 65 h 101"/>
                <a:gd name="T8" fmla="*/ 50 w 93"/>
                <a:gd name="T9" fmla="*/ 39 h 101"/>
                <a:gd name="T10" fmla="*/ 46 w 93"/>
                <a:gd name="T11" fmla="*/ 22 h 101"/>
                <a:gd name="T12" fmla="*/ 46 w 93"/>
                <a:gd name="T13" fmla="*/ 22 h 101"/>
                <a:gd name="T14" fmla="*/ 35 w 93"/>
                <a:gd name="T15" fmla="*/ 0 h 101"/>
                <a:gd name="T16" fmla="*/ 57 w 93"/>
                <a:gd name="T17" fmla="*/ 0 h 101"/>
                <a:gd name="T18" fmla="*/ 93 w 93"/>
                <a:gd name="T19" fmla="*/ 101 h 101"/>
                <a:gd name="T20" fmla="*/ 72 w 93"/>
                <a:gd name="T21" fmla="*/ 101 h 101"/>
                <a:gd name="T22" fmla="*/ 65 w 93"/>
                <a:gd name="T23" fmla="*/ 80 h 101"/>
                <a:gd name="T24" fmla="*/ 26 w 93"/>
                <a:gd name="T25" fmla="*/ 80 h 101"/>
                <a:gd name="T26" fmla="*/ 19 w 93"/>
                <a:gd name="T27" fmla="*/ 101 h 101"/>
                <a:gd name="T28" fmla="*/ 0 w 93"/>
                <a:gd name="T29" fmla="*/ 101 h 101"/>
                <a:gd name="T30" fmla="*/ 35 w 93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3" h="101">
                  <a:moveTo>
                    <a:pt x="46" y="22"/>
                  </a:moveTo>
                  <a:lnTo>
                    <a:pt x="41" y="39"/>
                  </a:lnTo>
                  <a:lnTo>
                    <a:pt x="32" y="65"/>
                  </a:lnTo>
                  <a:lnTo>
                    <a:pt x="60" y="65"/>
                  </a:lnTo>
                  <a:lnTo>
                    <a:pt x="50" y="39"/>
                  </a:lnTo>
                  <a:lnTo>
                    <a:pt x="46" y="22"/>
                  </a:lnTo>
                  <a:lnTo>
                    <a:pt x="46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3" y="101"/>
                  </a:lnTo>
                  <a:lnTo>
                    <a:pt x="72" y="101"/>
                  </a:lnTo>
                  <a:lnTo>
                    <a:pt x="65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43"/>
            <p:cNvSpPr>
              <a:spLocks noEditPoints="1"/>
            </p:cNvSpPr>
            <p:nvPr/>
          </p:nvSpPr>
          <p:spPr bwMode="auto">
            <a:xfrm>
              <a:off x="5117" y="-60"/>
              <a:ext cx="23" cy="34"/>
            </a:xfrm>
            <a:custGeom>
              <a:avLst/>
              <a:gdLst>
                <a:gd name="T0" fmla="*/ 28 w 70"/>
                <a:gd name="T1" fmla="*/ 56 h 101"/>
                <a:gd name="T2" fmla="*/ 26 w 70"/>
                <a:gd name="T3" fmla="*/ 56 h 101"/>
                <a:gd name="T4" fmla="*/ 24 w 70"/>
                <a:gd name="T5" fmla="*/ 56 h 101"/>
                <a:gd name="T6" fmla="*/ 22 w 70"/>
                <a:gd name="T7" fmla="*/ 57 h 101"/>
                <a:gd name="T8" fmla="*/ 20 w 70"/>
                <a:gd name="T9" fmla="*/ 57 h 101"/>
                <a:gd name="T10" fmla="*/ 20 w 70"/>
                <a:gd name="T11" fmla="*/ 85 h 101"/>
                <a:gd name="T12" fmla="*/ 22 w 70"/>
                <a:gd name="T13" fmla="*/ 85 h 101"/>
                <a:gd name="T14" fmla="*/ 26 w 70"/>
                <a:gd name="T15" fmla="*/ 85 h 101"/>
                <a:gd name="T16" fmla="*/ 30 w 70"/>
                <a:gd name="T17" fmla="*/ 85 h 101"/>
                <a:gd name="T18" fmla="*/ 38 w 70"/>
                <a:gd name="T19" fmla="*/ 84 h 101"/>
                <a:gd name="T20" fmla="*/ 44 w 70"/>
                <a:gd name="T21" fmla="*/ 81 h 101"/>
                <a:gd name="T22" fmla="*/ 48 w 70"/>
                <a:gd name="T23" fmla="*/ 77 h 101"/>
                <a:gd name="T24" fmla="*/ 49 w 70"/>
                <a:gd name="T25" fmla="*/ 70 h 101"/>
                <a:gd name="T26" fmla="*/ 47 w 70"/>
                <a:gd name="T27" fmla="*/ 64 h 101"/>
                <a:gd name="T28" fmla="*/ 43 w 70"/>
                <a:gd name="T29" fmla="*/ 60 h 101"/>
                <a:gd name="T30" fmla="*/ 37 w 70"/>
                <a:gd name="T31" fmla="*/ 57 h 101"/>
                <a:gd name="T32" fmla="*/ 28 w 70"/>
                <a:gd name="T33" fmla="*/ 56 h 101"/>
                <a:gd name="T34" fmla="*/ 31 w 70"/>
                <a:gd name="T35" fmla="*/ 15 h 101"/>
                <a:gd name="T36" fmla="*/ 25 w 70"/>
                <a:gd name="T37" fmla="*/ 15 h 101"/>
                <a:gd name="T38" fmla="*/ 20 w 70"/>
                <a:gd name="T39" fmla="*/ 16 h 101"/>
                <a:gd name="T40" fmla="*/ 20 w 70"/>
                <a:gd name="T41" fmla="*/ 42 h 101"/>
                <a:gd name="T42" fmla="*/ 23 w 70"/>
                <a:gd name="T43" fmla="*/ 42 h 101"/>
                <a:gd name="T44" fmla="*/ 27 w 70"/>
                <a:gd name="T45" fmla="*/ 42 h 101"/>
                <a:gd name="T46" fmla="*/ 38 w 70"/>
                <a:gd name="T47" fmla="*/ 40 h 101"/>
                <a:gd name="T48" fmla="*/ 45 w 70"/>
                <a:gd name="T49" fmla="*/ 35 h 101"/>
                <a:gd name="T50" fmla="*/ 47 w 70"/>
                <a:gd name="T51" fmla="*/ 28 h 101"/>
                <a:gd name="T52" fmla="*/ 46 w 70"/>
                <a:gd name="T53" fmla="*/ 23 h 101"/>
                <a:gd name="T54" fmla="*/ 44 w 70"/>
                <a:gd name="T55" fmla="*/ 19 h 101"/>
                <a:gd name="T56" fmla="*/ 39 w 70"/>
                <a:gd name="T57" fmla="*/ 16 h 101"/>
                <a:gd name="T58" fmla="*/ 31 w 70"/>
                <a:gd name="T59" fmla="*/ 15 h 101"/>
                <a:gd name="T60" fmla="*/ 34 w 70"/>
                <a:gd name="T61" fmla="*/ 0 h 101"/>
                <a:gd name="T62" fmla="*/ 48 w 70"/>
                <a:gd name="T63" fmla="*/ 1 h 101"/>
                <a:gd name="T64" fmla="*/ 59 w 70"/>
                <a:gd name="T65" fmla="*/ 6 h 101"/>
                <a:gd name="T66" fmla="*/ 65 w 70"/>
                <a:gd name="T67" fmla="*/ 14 h 101"/>
                <a:gd name="T68" fmla="*/ 68 w 70"/>
                <a:gd name="T69" fmla="*/ 25 h 101"/>
                <a:gd name="T70" fmla="*/ 66 w 70"/>
                <a:gd name="T71" fmla="*/ 34 h 101"/>
                <a:gd name="T72" fmla="*/ 60 w 70"/>
                <a:gd name="T73" fmla="*/ 42 h 101"/>
                <a:gd name="T74" fmla="*/ 52 w 70"/>
                <a:gd name="T75" fmla="*/ 47 h 101"/>
                <a:gd name="T76" fmla="*/ 52 w 70"/>
                <a:gd name="T77" fmla="*/ 47 h 101"/>
                <a:gd name="T78" fmla="*/ 60 w 70"/>
                <a:gd name="T79" fmla="*/ 51 h 101"/>
                <a:gd name="T80" fmla="*/ 65 w 70"/>
                <a:gd name="T81" fmla="*/ 56 h 101"/>
                <a:gd name="T82" fmla="*/ 68 w 70"/>
                <a:gd name="T83" fmla="*/ 62 h 101"/>
                <a:gd name="T84" fmla="*/ 70 w 70"/>
                <a:gd name="T85" fmla="*/ 70 h 101"/>
                <a:gd name="T86" fmla="*/ 69 w 70"/>
                <a:gd name="T87" fmla="*/ 77 h 101"/>
                <a:gd name="T88" fmla="*/ 66 w 70"/>
                <a:gd name="T89" fmla="*/ 85 h 101"/>
                <a:gd name="T90" fmla="*/ 61 w 70"/>
                <a:gd name="T91" fmla="*/ 91 h 101"/>
                <a:gd name="T92" fmla="*/ 53 w 70"/>
                <a:gd name="T93" fmla="*/ 96 h 101"/>
                <a:gd name="T94" fmla="*/ 43 w 70"/>
                <a:gd name="T95" fmla="*/ 100 h 101"/>
                <a:gd name="T96" fmla="*/ 29 w 70"/>
                <a:gd name="T97" fmla="*/ 101 h 101"/>
                <a:gd name="T98" fmla="*/ 17 w 70"/>
                <a:gd name="T99" fmla="*/ 101 h 101"/>
                <a:gd name="T100" fmla="*/ 0 w 70"/>
                <a:gd name="T101" fmla="*/ 101 h 101"/>
                <a:gd name="T102" fmla="*/ 0 w 70"/>
                <a:gd name="T103" fmla="*/ 0 h 101"/>
                <a:gd name="T104" fmla="*/ 16 w 70"/>
                <a:gd name="T105" fmla="*/ 0 h 101"/>
                <a:gd name="T106" fmla="*/ 34 w 70"/>
                <a:gd name="T10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0" h="101">
                  <a:moveTo>
                    <a:pt x="28" y="56"/>
                  </a:moveTo>
                  <a:lnTo>
                    <a:pt x="26" y="56"/>
                  </a:lnTo>
                  <a:lnTo>
                    <a:pt x="24" y="56"/>
                  </a:lnTo>
                  <a:lnTo>
                    <a:pt x="22" y="57"/>
                  </a:lnTo>
                  <a:lnTo>
                    <a:pt x="20" y="57"/>
                  </a:lnTo>
                  <a:lnTo>
                    <a:pt x="20" y="85"/>
                  </a:lnTo>
                  <a:lnTo>
                    <a:pt x="22" y="85"/>
                  </a:lnTo>
                  <a:lnTo>
                    <a:pt x="26" y="85"/>
                  </a:lnTo>
                  <a:lnTo>
                    <a:pt x="30" y="85"/>
                  </a:lnTo>
                  <a:lnTo>
                    <a:pt x="38" y="84"/>
                  </a:lnTo>
                  <a:lnTo>
                    <a:pt x="44" y="81"/>
                  </a:lnTo>
                  <a:lnTo>
                    <a:pt x="48" y="77"/>
                  </a:lnTo>
                  <a:lnTo>
                    <a:pt x="49" y="70"/>
                  </a:lnTo>
                  <a:lnTo>
                    <a:pt x="47" y="64"/>
                  </a:lnTo>
                  <a:lnTo>
                    <a:pt x="43" y="60"/>
                  </a:lnTo>
                  <a:lnTo>
                    <a:pt x="37" y="57"/>
                  </a:lnTo>
                  <a:lnTo>
                    <a:pt x="28" y="56"/>
                  </a:lnTo>
                  <a:close/>
                  <a:moveTo>
                    <a:pt x="31" y="15"/>
                  </a:moveTo>
                  <a:lnTo>
                    <a:pt x="25" y="15"/>
                  </a:lnTo>
                  <a:lnTo>
                    <a:pt x="20" y="16"/>
                  </a:lnTo>
                  <a:lnTo>
                    <a:pt x="20" y="42"/>
                  </a:lnTo>
                  <a:lnTo>
                    <a:pt x="23" y="42"/>
                  </a:lnTo>
                  <a:lnTo>
                    <a:pt x="27" y="42"/>
                  </a:lnTo>
                  <a:lnTo>
                    <a:pt x="38" y="40"/>
                  </a:lnTo>
                  <a:lnTo>
                    <a:pt x="45" y="35"/>
                  </a:lnTo>
                  <a:lnTo>
                    <a:pt x="47" y="28"/>
                  </a:lnTo>
                  <a:lnTo>
                    <a:pt x="46" y="23"/>
                  </a:lnTo>
                  <a:lnTo>
                    <a:pt x="44" y="19"/>
                  </a:lnTo>
                  <a:lnTo>
                    <a:pt x="39" y="16"/>
                  </a:lnTo>
                  <a:lnTo>
                    <a:pt x="31" y="15"/>
                  </a:lnTo>
                  <a:close/>
                  <a:moveTo>
                    <a:pt x="34" y="0"/>
                  </a:moveTo>
                  <a:lnTo>
                    <a:pt x="48" y="1"/>
                  </a:lnTo>
                  <a:lnTo>
                    <a:pt x="59" y="6"/>
                  </a:lnTo>
                  <a:lnTo>
                    <a:pt x="65" y="14"/>
                  </a:lnTo>
                  <a:lnTo>
                    <a:pt x="68" y="25"/>
                  </a:lnTo>
                  <a:lnTo>
                    <a:pt x="66" y="34"/>
                  </a:lnTo>
                  <a:lnTo>
                    <a:pt x="60" y="42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60" y="51"/>
                  </a:lnTo>
                  <a:lnTo>
                    <a:pt x="65" y="56"/>
                  </a:lnTo>
                  <a:lnTo>
                    <a:pt x="68" y="62"/>
                  </a:lnTo>
                  <a:lnTo>
                    <a:pt x="70" y="70"/>
                  </a:lnTo>
                  <a:lnTo>
                    <a:pt x="69" y="77"/>
                  </a:lnTo>
                  <a:lnTo>
                    <a:pt x="66" y="85"/>
                  </a:lnTo>
                  <a:lnTo>
                    <a:pt x="61" y="91"/>
                  </a:lnTo>
                  <a:lnTo>
                    <a:pt x="53" y="96"/>
                  </a:lnTo>
                  <a:lnTo>
                    <a:pt x="43" y="100"/>
                  </a:lnTo>
                  <a:lnTo>
                    <a:pt x="29" y="101"/>
                  </a:lnTo>
                  <a:lnTo>
                    <a:pt x="17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6" y="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44"/>
            <p:cNvSpPr>
              <a:spLocks noEditPoints="1"/>
            </p:cNvSpPr>
            <p:nvPr/>
          </p:nvSpPr>
          <p:spPr bwMode="auto">
            <a:xfrm>
              <a:off x="5147" y="-60"/>
              <a:ext cx="31" cy="34"/>
            </a:xfrm>
            <a:custGeom>
              <a:avLst/>
              <a:gdLst>
                <a:gd name="T0" fmla="*/ 47 w 94"/>
                <a:gd name="T1" fmla="*/ 17 h 104"/>
                <a:gd name="T2" fmla="*/ 39 w 94"/>
                <a:gd name="T3" fmla="*/ 18 h 104"/>
                <a:gd name="T4" fmla="*/ 32 w 94"/>
                <a:gd name="T5" fmla="*/ 22 h 104"/>
                <a:gd name="T6" fmla="*/ 26 w 94"/>
                <a:gd name="T7" fmla="*/ 29 h 104"/>
                <a:gd name="T8" fmla="*/ 22 w 94"/>
                <a:gd name="T9" fmla="*/ 39 h 104"/>
                <a:gd name="T10" fmla="*/ 20 w 94"/>
                <a:gd name="T11" fmla="*/ 51 h 104"/>
                <a:gd name="T12" fmla="*/ 21 w 94"/>
                <a:gd name="T13" fmla="*/ 63 h 104"/>
                <a:gd name="T14" fmla="*/ 25 w 94"/>
                <a:gd name="T15" fmla="*/ 72 h 104"/>
                <a:gd name="T16" fmla="*/ 30 w 94"/>
                <a:gd name="T17" fmla="*/ 80 h 104"/>
                <a:gd name="T18" fmla="*/ 37 w 94"/>
                <a:gd name="T19" fmla="*/ 84 h 104"/>
                <a:gd name="T20" fmla="*/ 47 w 94"/>
                <a:gd name="T21" fmla="*/ 86 h 104"/>
                <a:gd name="T22" fmla="*/ 54 w 94"/>
                <a:gd name="T23" fmla="*/ 85 h 104"/>
                <a:gd name="T24" fmla="*/ 62 w 94"/>
                <a:gd name="T25" fmla="*/ 81 h 104"/>
                <a:gd name="T26" fmla="*/ 68 w 94"/>
                <a:gd name="T27" fmla="*/ 74 h 104"/>
                <a:gd name="T28" fmla="*/ 72 w 94"/>
                <a:gd name="T29" fmla="*/ 65 h 104"/>
                <a:gd name="T30" fmla="*/ 74 w 94"/>
                <a:gd name="T31" fmla="*/ 52 h 104"/>
                <a:gd name="T32" fmla="*/ 72 w 94"/>
                <a:gd name="T33" fmla="*/ 37 h 104"/>
                <a:gd name="T34" fmla="*/ 67 w 94"/>
                <a:gd name="T35" fmla="*/ 26 h 104"/>
                <a:gd name="T36" fmla="*/ 58 w 94"/>
                <a:gd name="T37" fmla="*/ 19 h 104"/>
                <a:gd name="T38" fmla="*/ 47 w 94"/>
                <a:gd name="T39" fmla="*/ 17 h 104"/>
                <a:gd name="T40" fmla="*/ 49 w 94"/>
                <a:gd name="T41" fmla="*/ 0 h 104"/>
                <a:gd name="T42" fmla="*/ 61 w 94"/>
                <a:gd name="T43" fmla="*/ 1 h 104"/>
                <a:gd name="T44" fmla="*/ 72 w 94"/>
                <a:gd name="T45" fmla="*/ 5 h 104"/>
                <a:gd name="T46" fmla="*/ 81 w 94"/>
                <a:gd name="T47" fmla="*/ 12 h 104"/>
                <a:gd name="T48" fmla="*/ 88 w 94"/>
                <a:gd name="T49" fmla="*/ 22 h 104"/>
                <a:gd name="T50" fmla="*/ 93 w 94"/>
                <a:gd name="T51" fmla="*/ 34 h 104"/>
                <a:gd name="T52" fmla="*/ 94 w 94"/>
                <a:gd name="T53" fmla="*/ 50 h 104"/>
                <a:gd name="T54" fmla="*/ 92 w 94"/>
                <a:gd name="T55" fmla="*/ 66 h 104"/>
                <a:gd name="T56" fmla="*/ 88 w 94"/>
                <a:gd name="T57" fmla="*/ 79 h 104"/>
                <a:gd name="T58" fmla="*/ 80 w 94"/>
                <a:gd name="T59" fmla="*/ 89 h 104"/>
                <a:gd name="T60" fmla="*/ 70 w 94"/>
                <a:gd name="T61" fmla="*/ 97 h 104"/>
                <a:gd name="T62" fmla="*/ 58 w 94"/>
                <a:gd name="T63" fmla="*/ 102 h 104"/>
                <a:gd name="T64" fmla="*/ 45 w 94"/>
                <a:gd name="T65" fmla="*/ 104 h 104"/>
                <a:gd name="T66" fmla="*/ 31 w 94"/>
                <a:gd name="T67" fmla="*/ 102 h 104"/>
                <a:gd name="T68" fmla="*/ 20 w 94"/>
                <a:gd name="T69" fmla="*/ 97 h 104"/>
                <a:gd name="T70" fmla="*/ 11 w 94"/>
                <a:gd name="T71" fmla="*/ 90 h 104"/>
                <a:gd name="T72" fmla="*/ 5 w 94"/>
                <a:gd name="T73" fmla="*/ 80 h 104"/>
                <a:gd name="T74" fmla="*/ 1 w 94"/>
                <a:gd name="T75" fmla="*/ 67 h 104"/>
                <a:gd name="T76" fmla="*/ 0 w 94"/>
                <a:gd name="T77" fmla="*/ 53 h 104"/>
                <a:gd name="T78" fmla="*/ 2 w 94"/>
                <a:gd name="T79" fmla="*/ 37 h 104"/>
                <a:gd name="T80" fmla="*/ 7 w 94"/>
                <a:gd name="T81" fmla="*/ 24 h 104"/>
                <a:gd name="T82" fmla="*/ 14 w 94"/>
                <a:gd name="T83" fmla="*/ 14 h 104"/>
                <a:gd name="T84" fmla="*/ 24 w 94"/>
                <a:gd name="T85" fmla="*/ 6 h 104"/>
                <a:gd name="T86" fmla="*/ 36 w 94"/>
                <a:gd name="T87" fmla="*/ 1 h 104"/>
                <a:gd name="T88" fmla="*/ 49 w 94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0" y="51"/>
                  </a:lnTo>
                  <a:lnTo>
                    <a:pt x="21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7" y="84"/>
                  </a:lnTo>
                  <a:lnTo>
                    <a:pt x="47" y="86"/>
                  </a:lnTo>
                  <a:lnTo>
                    <a:pt x="54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2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8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1" y="1"/>
                  </a:lnTo>
                  <a:lnTo>
                    <a:pt x="72" y="5"/>
                  </a:lnTo>
                  <a:lnTo>
                    <a:pt x="81" y="12"/>
                  </a:lnTo>
                  <a:lnTo>
                    <a:pt x="88" y="22"/>
                  </a:lnTo>
                  <a:lnTo>
                    <a:pt x="93" y="34"/>
                  </a:lnTo>
                  <a:lnTo>
                    <a:pt x="94" y="50"/>
                  </a:lnTo>
                  <a:lnTo>
                    <a:pt x="92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8" y="102"/>
                  </a:lnTo>
                  <a:lnTo>
                    <a:pt x="45" y="104"/>
                  </a:lnTo>
                  <a:lnTo>
                    <a:pt x="31" y="102"/>
                  </a:lnTo>
                  <a:lnTo>
                    <a:pt x="20" y="97"/>
                  </a:lnTo>
                  <a:lnTo>
                    <a:pt x="11" y="90"/>
                  </a:lnTo>
                  <a:lnTo>
                    <a:pt x="5" y="80"/>
                  </a:lnTo>
                  <a:lnTo>
                    <a:pt x="1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4" y="14"/>
                  </a:lnTo>
                  <a:lnTo>
                    <a:pt x="24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45"/>
            <p:cNvSpPr>
              <a:spLocks noEditPoints="1"/>
            </p:cNvSpPr>
            <p:nvPr/>
          </p:nvSpPr>
          <p:spPr bwMode="auto">
            <a:xfrm>
              <a:off x="5186" y="-60"/>
              <a:ext cx="24" cy="34"/>
            </a:xfrm>
            <a:custGeom>
              <a:avLst/>
              <a:gdLst>
                <a:gd name="T0" fmla="*/ 26 w 71"/>
                <a:gd name="T1" fmla="*/ 15 h 101"/>
                <a:gd name="T2" fmla="*/ 22 w 71"/>
                <a:gd name="T3" fmla="*/ 16 h 101"/>
                <a:gd name="T4" fmla="*/ 19 w 71"/>
                <a:gd name="T5" fmla="*/ 16 h 101"/>
                <a:gd name="T6" fmla="*/ 19 w 71"/>
                <a:gd name="T7" fmla="*/ 45 h 101"/>
                <a:gd name="T8" fmla="*/ 20 w 71"/>
                <a:gd name="T9" fmla="*/ 45 h 101"/>
                <a:gd name="T10" fmla="*/ 23 w 71"/>
                <a:gd name="T11" fmla="*/ 45 h 101"/>
                <a:gd name="T12" fmla="*/ 26 w 71"/>
                <a:gd name="T13" fmla="*/ 45 h 101"/>
                <a:gd name="T14" fmla="*/ 36 w 71"/>
                <a:gd name="T15" fmla="*/ 43 h 101"/>
                <a:gd name="T16" fmla="*/ 42 w 71"/>
                <a:gd name="T17" fmla="*/ 38 h 101"/>
                <a:gd name="T18" fmla="*/ 44 w 71"/>
                <a:gd name="T19" fmla="*/ 30 h 101"/>
                <a:gd name="T20" fmla="*/ 42 w 71"/>
                <a:gd name="T21" fmla="*/ 22 h 101"/>
                <a:gd name="T22" fmla="*/ 36 w 71"/>
                <a:gd name="T23" fmla="*/ 17 h 101"/>
                <a:gd name="T24" fmla="*/ 26 w 71"/>
                <a:gd name="T25" fmla="*/ 15 h 101"/>
                <a:gd name="T26" fmla="*/ 28 w 71"/>
                <a:gd name="T27" fmla="*/ 0 h 101"/>
                <a:gd name="T28" fmla="*/ 40 w 71"/>
                <a:gd name="T29" fmla="*/ 1 h 101"/>
                <a:gd name="T30" fmla="*/ 51 w 71"/>
                <a:gd name="T31" fmla="*/ 4 h 101"/>
                <a:gd name="T32" fmla="*/ 58 w 71"/>
                <a:gd name="T33" fmla="*/ 9 h 101"/>
                <a:gd name="T34" fmla="*/ 63 w 71"/>
                <a:gd name="T35" fmla="*/ 17 h 101"/>
                <a:gd name="T36" fmla="*/ 64 w 71"/>
                <a:gd name="T37" fmla="*/ 28 h 101"/>
                <a:gd name="T38" fmla="*/ 63 w 71"/>
                <a:gd name="T39" fmla="*/ 38 h 101"/>
                <a:gd name="T40" fmla="*/ 57 w 71"/>
                <a:gd name="T41" fmla="*/ 47 h 101"/>
                <a:gd name="T42" fmla="*/ 49 w 71"/>
                <a:gd name="T43" fmla="*/ 53 h 101"/>
                <a:gd name="T44" fmla="*/ 39 w 71"/>
                <a:gd name="T45" fmla="*/ 56 h 101"/>
                <a:gd name="T46" fmla="*/ 43 w 71"/>
                <a:gd name="T47" fmla="*/ 62 h 101"/>
                <a:gd name="T48" fmla="*/ 47 w 71"/>
                <a:gd name="T49" fmla="*/ 67 h 101"/>
                <a:gd name="T50" fmla="*/ 71 w 71"/>
                <a:gd name="T51" fmla="*/ 101 h 101"/>
                <a:gd name="T52" fmla="*/ 47 w 71"/>
                <a:gd name="T53" fmla="*/ 101 h 101"/>
                <a:gd name="T54" fmla="*/ 19 w 71"/>
                <a:gd name="T55" fmla="*/ 59 h 101"/>
                <a:gd name="T56" fmla="*/ 19 w 71"/>
                <a:gd name="T57" fmla="*/ 59 h 101"/>
                <a:gd name="T58" fmla="*/ 19 w 71"/>
                <a:gd name="T59" fmla="*/ 101 h 101"/>
                <a:gd name="T60" fmla="*/ 0 w 71"/>
                <a:gd name="T61" fmla="*/ 101 h 101"/>
                <a:gd name="T62" fmla="*/ 0 w 71"/>
                <a:gd name="T63" fmla="*/ 0 h 101"/>
                <a:gd name="T64" fmla="*/ 12 w 71"/>
                <a:gd name="T65" fmla="*/ 0 h 101"/>
                <a:gd name="T66" fmla="*/ 28 w 71"/>
                <a:gd name="T6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1" h="101">
                  <a:moveTo>
                    <a:pt x="26" y="15"/>
                  </a:moveTo>
                  <a:lnTo>
                    <a:pt x="22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0" y="45"/>
                  </a:lnTo>
                  <a:lnTo>
                    <a:pt x="23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36" y="17"/>
                  </a:lnTo>
                  <a:lnTo>
                    <a:pt x="26" y="15"/>
                  </a:lnTo>
                  <a:close/>
                  <a:moveTo>
                    <a:pt x="28" y="0"/>
                  </a:moveTo>
                  <a:lnTo>
                    <a:pt x="40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4" y="28"/>
                  </a:lnTo>
                  <a:lnTo>
                    <a:pt x="63" y="38"/>
                  </a:lnTo>
                  <a:lnTo>
                    <a:pt x="57" y="47"/>
                  </a:lnTo>
                  <a:lnTo>
                    <a:pt x="49" y="53"/>
                  </a:lnTo>
                  <a:lnTo>
                    <a:pt x="39" y="56"/>
                  </a:lnTo>
                  <a:lnTo>
                    <a:pt x="43" y="62"/>
                  </a:lnTo>
                  <a:lnTo>
                    <a:pt x="47" y="67"/>
                  </a:lnTo>
                  <a:lnTo>
                    <a:pt x="71" y="101"/>
                  </a:lnTo>
                  <a:lnTo>
                    <a:pt x="47" y="101"/>
                  </a:lnTo>
                  <a:lnTo>
                    <a:pt x="19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46"/>
            <p:cNvSpPr>
              <a:spLocks noEditPoints="1"/>
            </p:cNvSpPr>
            <p:nvPr/>
          </p:nvSpPr>
          <p:spPr bwMode="auto">
            <a:xfrm>
              <a:off x="5275" y="-60"/>
              <a:ext cx="31" cy="34"/>
            </a:xfrm>
            <a:custGeom>
              <a:avLst/>
              <a:gdLst>
                <a:gd name="T0" fmla="*/ 47 w 95"/>
                <a:gd name="T1" fmla="*/ 17 h 104"/>
                <a:gd name="T2" fmla="*/ 39 w 95"/>
                <a:gd name="T3" fmla="*/ 18 h 104"/>
                <a:gd name="T4" fmla="*/ 32 w 95"/>
                <a:gd name="T5" fmla="*/ 22 h 104"/>
                <a:gd name="T6" fmla="*/ 26 w 95"/>
                <a:gd name="T7" fmla="*/ 29 h 104"/>
                <a:gd name="T8" fmla="*/ 22 w 95"/>
                <a:gd name="T9" fmla="*/ 39 h 104"/>
                <a:gd name="T10" fmla="*/ 21 w 95"/>
                <a:gd name="T11" fmla="*/ 51 h 104"/>
                <a:gd name="T12" fmla="*/ 22 w 95"/>
                <a:gd name="T13" fmla="*/ 63 h 104"/>
                <a:gd name="T14" fmla="*/ 25 w 95"/>
                <a:gd name="T15" fmla="*/ 72 h 104"/>
                <a:gd name="T16" fmla="*/ 30 w 95"/>
                <a:gd name="T17" fmla="*/ 80 h 104"/>
                <a:gd name="T18" fmla="*/ 38 w 95"/>
                <a:gd name="T19" fmla="*/ 84 h 104"/>
                <a:gd name="T20" fmla="*/ 47 w 95"/>
                <a:gd name="T21" fmla="*/ 86 h 104"/>
                <a:gd name="T22" fmla="*/ 55 w 95"/>
                <a:gd name="T23" fmla="*/ 85 h 104"/>
                <a:gd name="T24" fmla="*/ 62 w 95"/>
                <a:gd name="T25" fmla="*/ 81 h 104"/>
                <a:gd name="T26" fmla="*/ 68 w 95"/>
                <a:gd name="T27" fmla="*/ 74 h 104"/>
                <a:gd name="T28" fmla="*/ 73 w 95"/>
                <a:gd name="T29" fmla="*/ 65 h 104"/>
                <a:gd name="T30" fmla="*/ 74 w 95"/>
                <a:gd name="T31" fmla="*/ 52 h 104"/>
                <a:gd name="T32" fmla="*/ 72 w 95"/>
                <a:gd name="T33" fmla="*/ 37 h 104"/>
                <a:gd name="T34" fmla="*/ 67 w 95"/>
                <a:gd name="T35" fmla="*/ 26 h 104"/>
                <a:gd name="T36" fmla="*/ 59 w 95"/>
                <a:gd name="T37" fmla="*/ 19 h 104"/>
                <a:gd name="T38" fmla="*/ 47 w 95"/>
                <a:gd name="T39" fmla="*/ 17 h 104"/>
                <a:gd name="T40" fmla="*/ 49 w 95"/>
                <a:gd name="T41" fmla="*/ 0 h 104"/>
                <a:gd name="T42" fmla="*/ 62 w 95"/>
                <a:gd name="T43" fmla="*/ 1 h 104"/>
                <a:gd name="T44" fmla="*/ 73 w 95"/>
                <a:gd name="T45" fmla="*/ 5 h 104"/>
                <a:gd name="T46" fmla="*/ 82 w 95"/>
                <a:gd name="T47" fmla="*/ 12 h 104"/>
                <a:gd name="T48" fmla="*/ 89 w 95"/>
                <a:gd name="T49" fmla="*/ 22 h 104"/>
                <a:gd name="T50" fmla="*/ 93 w 95"/>
                <a:gd name="T51" fmla="*/ 34 h 104"/>
                <a:gd name="T52" fmla="*/ 95 w 95"/>
                <a:gd name="T53" fmla="*/ 50 h 104"/>
                <a:gd name="T54" fmla="*/ 93 w 95"/>
                <a:gd name="T55" fmla="*/ 66 h 104"/>
                <a:gd name="T56" fmla="*/ 88 w 95"/>
                <a:gd name="T57" fmla="*/ 79 h 104"/>
                <a:gd name="T58" fmla="*/ 80 w 95"/>
                <a:gd name="T59" fmla="*/ 89 h 104"/>
                <a:gd name="T60" fmla="*/ 70 w 95"/>
                <a:gd name="T61" fmla="*/ 97 h 104"/>
                <a:gd name="T62" fmla="*/ 59 w 95"/>
                <a:gd name="T63" fmla="*/ 102 h 104"/>
                <a:gd name="T64" fmla="*/ 46 w 95"/>
                <a:gd name="T65" fmla="*/ 104 h 104"/>
                <a:gd name="T66" fmla="*/ 32 w 95"/>
                <a:gd name="T67" fmla="*/ 102 h 104"/>
                <a:gd name="T68" fmla="*/ 20 w 95"/>
                <a:gd name="T69" fmla="*/ 97 h 104"/>
                <a:gd name="T70" fmla="*/ 12 w 95"/>
                <a:gd name="T71" fmla="*/ 90 h 104"/>
                <a:gd name="T72" fmla="*/ 5 w 95"/>
                <a:gd name="T73" fmla="*/ 80 h 104"/>
                <a:gd name="T74" fmla="*/ 2 w 95"/>
                <a:gd name="T75" fmla="*/ 67 h 104"/>
                <a:gd name="T76" fmla="*/ 0 w 95"/>
                <a:gd name="T77" fmla="*/ 53 h 104"/>
                <a:gd name="T78" fmla="*/ 2 w 95"/>
                <a:gd name="T79" fmla="*/ 37 h 104"/>
                <a:gd name="T80" fmla="*/ 7 w 95"/>
                <a:gd name="T81" fmla="*/ 24 h 104"/>
                <a:gd name="T82" fmla="*/ 15 w 95"/>
                <a:gd name="T83" fmla="*/ 14 h 104"/>
                <a:gd name="T84" fmla="*/ 25 w 95"/>
                <a:gd name="T85" fmla="*/ 6 h 104"/>
                <a:gd name="T86" fmla="*/ 36 w 95"/>
                <a:gd name="T87" fmla="*/ 1 h 104"/>
                <a:gd name="T88" fmla="*/ 49 w 95"/>
                <a:gd name="T8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5" h="104">
                  <a:moveTo>
                    <a:pt x="47" y="17"/>
                  </a:moveTo>
                  <a:lnTo>
                    <a:pt x="39" y="18"/>
                  </a:lnTo>
                  <a:lnTo>
                    <a:pt x="32" y="22"/>
                  </a:lnTo>
                  <a:lnTo>
                    <a:pt x="26" y="29"/>
                  </a:lnTo>
                  <a:lnTo>
                    <a:pt x="22" y="39"/>
                  </a:lnTo>
                  <a:lnTo>
                    <a:pt x="21" y="51"/>
                  </a:lnTo>
                  <a:lnTo>
                    <a:pt x="22" y="63"/>
                  </a:lnTo>
                  <a:lnTo>
                    <a:pt x="25" y="72"/>
                  </a:lnTo>
                  <a:lnTo>
                    <a:pt x="30" y="80"/>
                  </a:lnTo>
                  <a:lnTo>
                    <a:pt x="38" y="84"/>
                  </a:lnTo>
                  <a:lnTo>
                    <a:pt x="47" y="86"/>
                  </a:lnTo>
                  <a:lnTo>
                    <a:pt x="55" y="85"/>
                  </a:lnTo>
                  <a:lnTo>
                    <a:pt x="62" y="81"/>
                  </a:lnTo>
                  <a:lnTo>
                    <a:pt x="68" y="74"/>
                  </a:lnTo>
                  <a:lnTo>
                    <a:pt x="73" y="65"/>
                  </a:lnTo>
                  <a:lnTo>
                    <a:pt x="74" y="52"/>
                  </a:lnTo>
                  <a:lnTo>
                    <a:pt x="72" y="37"/>
                  </a:lnTo>
                  <a:lnTo>
                    <a:pt x="67" y="26"/>
                  </a:lnTo>
                  <a:lnTo>
                    <a:pt x="59" y="19"/>
                  </a:lnTo>
                  <a:lnTo>
                    <a:pt x="47" y="17"/>
                  </a:lnTo>
                  <a:close/>
                  <a:moveTo>
                    <a:pt x="49" y="0"/>
                  </a:moveTo>
                  <a:lnTo>
                    <a:pt x="62" y="1"/>
                  </a:lnTo>
                  <a:lnTo>
                    <a:pt x="73" y="5"/>
                  </a:lnTo>
                  <a:lnTo>
                    <a:pt x="82" y="12"/>
                  </a:lnTo>
                  <a:lnTo>
                    <a:pt x="89" y="22"/>
                  </a:lnTo>
                  <a:lnTo>
                    <a:pt x="93" y="34"/>
                  </a:lnTo>
                  <a:lnTo>
                    <a:pt x="95" y="50"/>
                  </a:lnTo>
                  <a:lnTo>
                    <a:pt x="93" y="66"/>
                  </a:lnTo>
                  <a:lnTo>
                    <a:pt x="88" y="79"/>
                  </a:lnTo>
                  <a:lnTo>
                    <a:pt x="80" y="89"/>
                  </a:lnTo>
                  <a:lnTo>
                    <a:pt x="70" y="97"/>
                  </a:lnTo>
                  <a:lnTo>
                    <a:pt x="59" y="102"/>
                  </a:lnTo>
                  <a:lnTo>
                    <a:pt x="46" y="104"/>
                  </a:lnTo>
                  <a:lnTo>
                    <a:pt x="32" y="102"/>
                  </a:lnTo>
                  <a:lnTo>
                    <a:pt x="20" y="97"/>
                  </a:lnTo>
                  <a:lnTo>
                    <a:pt x="12" y="90"/>
                  </a:lnTo>
                  <a:lnTo>
                    <a:pt x="5" y="80"/>
                  </a:lnTo>
                  <a:lnTo>
                    <a:pt x="2" y="67"/>
                  </a:lnTo>
                  <a:lnTo>
                    <a:pt x="0" y="53"/>
                  </a:lnTo>
                  <a:lnTo>
                    <a:pt x="2" y="37"/>
                  </a:lnTo>
                  <a:lnTo>
                    <a:pt x="7" y="24"/>
                  </a:lnTo>
                  <a:lnTo>
                    <a:pt x="15" y="14"/>
                  </a:lnTo>
                  <a:lnTo>
                    <a:pt x="25" y="6"/>
                  </a:lnTo>
                  <a:lnTo>
                    <a:pt x="36" y="1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47"/>
            <p:cNvSpPr>
              <a:spLocks noEditPoints="1"/>
            </p:cNvSpPr>
            <p:nvPr/>
          </p:nvSpPr>
          <p:spPr bwMode="auto">
            <a:xfrm>
              <a:off x="5313" y="-60"/>
              <a:ext cx="24" cy="34"/>
            </a:xfrm>
            <a:custGeom>
              <a:avLst/>
              <a:gdLst>
                <a:gd name="T0" fmla="*/ 27 w 72"/>
                <a:gd name="T1" fmla="*/ 15 h 101"/>
                <a:gd name="T2" fmla="*/ 23 w 72"/>
                <a:gd name="T3" fmla="*/ 16 h 101"/>
                <a:gd name="T4" fmla="*/ 19 w 72"/>
                <a:gd name="T5" fmla="*/ 16 h 101"/>
                <a:gd name="T6" fmla="*/ 19 w 72"/>
                <a:gd name="T7" fmla="*/ 45 h 101"/>
                <a:gd name="T8" fmla="*/ 22 w 72"/>
                <a:gd name="T9" fmla="*/ 45 h 101"/>
                <a:gd name="T10" fmla="*/ 26 w 72"/>
                <a:gd name="T11" fmla="*/ 45 h 101"/>
                <a:gd name="T12" fmla="*/ 36 w 72"/>
                <a:gd name="T13" fmla="*/ 43 h 101"/>
                <a:gd name="T14" fmla="*/ 42 w 72"/>
                <a:gd name="T15" fmla="*/ 38 h 101"/>
                <a:gd name="T16" fmla="*/ 45 w 72"/>
                <a:gd name="T17" fmla="*/ 30 h 101"/>
                <a:gd name="T18" fmla="*/ 43 w 72"/>
                <a:gd name="T19" fmla="*/ 22 h 101"/>
                <a:gd name="T20" fmla="*/ 37 w 72"/>
                <a:gd name="T21" fmla="*/ 17 h 101"/>
                <a:gd name="T22" fmla="*/ 27 w 72"/>
                <a:gd name="T23" fmla="*/ 15 h 101"/>
                <a:gd name="T24" fmla="*/ 29 w 72"/>
                <a:gd name="T25" fmla="*/ 0 h 101"/>
                <a:gd name="T26" fmla="*/ 41 w 72"/>
                <a:gd name="T27" fmla="*/ 1 h 101"/>
                <a:gd name="T28" fmla="*/ 51 w 72"/>
                <a:gd name="T29" fmla="*/ 4 h 101"/>
                <a:gd name="T30" fmla="*/ 58 w 72"/>
                <a:gd name="T31" fmla="*/ 9 h 101"/>
                <a:gd name="T32" fmla="*/ 63 w 72"/>
                <a:gd name="T33" fmla="*/ 17 h 101"/>
                <a:gd name="T34" fmla="*/ 65 w 72"/>
                <a:gd name="T35" fmla="*/ 28 h 101"/>
                <a:gd name="T36" fmla="*/ 63 w 72"/>
                <a:gd name="T37" fmla="*/ 38 h 101"/>
                <a:gd name="T38" fmla="*/ 58 w 72"/>
                <a:gd name="T39" fmla="*/ 47 h 101"/>
                <a:gd name="T40" fmla="*/ 50 w 72"/>
                <a:gd name="T41" fmla="*/ 53 h 101"/>
                <a:gd name="T42" fmla="*/ 39 w 72"/>
                <a:gd name="T43" fmla="*/ 56 h 101"/>
                <a:gd name="T44" fmla="*/ 44 w 72"/>
                <a:gd name="T45" fmla="*/ 62 h 101"/>
                <a:gd name="T46" fmla="*/ 48 w 72"/>
                <a:gd name="T47" fmla="*/ 67 h 101"/>
                <a:gd name="T48" fmla="*/ 72 w 72"/>
                <a:gd name="T49" fmla="*/ 101 h 101"/>
                <a:gd name="T50" fmla="*/ 48 w 72"/>
                <a:gd name="T51" fmla="*/ 101 h 101"/>
                <a:gd name="T52" fmla="*/ 20 w 72"/>
                <a:gd name="T53" fmla="*/ 59 h 101"/>
                <a:gd name="T54" fmla="*/ 19 w 72"/>
                <a:gd name="T55" fmla="*/ 59 h 101"/>
                <a:gd name="T56" fmla="*/ 19 w 72"/>
                <a:gd name="T57" fmla="*/ 101 h 101"/>
                <a:gd name="T58" fmla="*/ 0 w 72"/>
                <a:gd name="T59" fmla="*/ 101 h 101"/>
                <a:gd name="T60" fmla="*/ 0 w 72"/>
                <a:gd name="T61" fmla="*/ 0 h 101"/>
                <a:gd name="T62" fmla="*/ 13 w 72"/>
                <a:gd name="T63" fmla="*/ 0 h 101"/>
                <a:gd name="T64" fmla="*/ 29 w 72"/>
                <a:gd name="T6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2" h="101">
                  <a:moveTo>
                    <a:pt x="27" y="15"/>
                  </a:moveTo>
                  <a:lnTo>
                    <a:pt x="23" y="16"/>
                  </a:lnTo>
                  <a:lnTo>
                    <a:pt x="19" y="16"/>
                  </a:lnTo>
                  <a:lnTo>
                    <a:pt x="19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6" y="43"/>
                  </a:lnTo>
                  <a:lnTo>
                    <a:pt x="42" y="38"/>
                  </a:lnTo>
                  <a:lnTo>
                    <a:pt x="45" y="30"/>
                  </a:lnTo>
                  <a:lnTo>
                    <a:pt x="43" y="22"/>
                  </a:lnTo>
                  <a:lnTo>
                    <a:pt x="37" y="17"/>
                  </a:lnTo>
                  <a:lnTo>
                    <a:pt x="27" y="15"/>
                  </a:lnTo>
                  <a:close/>
                  <a:moveTo>
                    <a:pt x="29" y="0"/>
                  </a:moveTo>
                  <a:lnTo>
                    <a:pt x="41" y="1"/>
                  </a:lnTo>
                  <a:lnTo>
                    <a:pt x="51" y="4"/>
                  </a:lnTo>
                  <a:lnTo>
                    <a:pt x="58" y="9"/>
                  </a:lnTo>
                  <a:lnTo>
                    <a:pt x="63" y="17"/>
                  </a:lnTo>
                  <a:lnTo>
                    <a:pt x="65" y="28"/>
                  </a:lnTo>
                  <a:lnTo>
                    <a:pt x="63" y="38"/>
                  </a:lnTo>
                  <a:lnTo>
                    <a:pt x="58" y="47"/>
                  </a:lnTo>
                  <a:lnTo>
                    <a:pt x="50" y="53"/>
                  </a:lnTo>
                  <a:lnTo>
                    <a:pt x="39" y="56"/>
                  </a:lnTo>
                  <a:lnTo>
                    <a:pt x="44" y="62"/>
                  </a:lnTo>
                  <a:lnTo>
                    <a:pt x="48" y="67"/>
                  </a:lnTo>
                  <a:lnTo>
                    <a:pt x="72" y="101"/>
                  </a:lnTo>
                  <a:lnTo>
                    <a:pt x="48" y="101"/>
                  </a:lnTo>
                  <a:lnTo>
                    <a:pt x="20" y="59"/>
                  </a:lnTo>
                  <a:lnTo>
                    <a:pt x="19" y="59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0" y="0"/>
                  </a:lnTo>
                  <a:lnTo>
                    <a:pt x="13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48"/>
            <p:cNvSpPr>
              <a:spLocks noEditPoints="1"/>
            </p:cNvSpPr>
            <p:nvPr/>
          </p:nvSpPr>
          <p:spPr bwMode="auto">
            <a:xfrm>
              <a:off x="5215" y="-60"/>
              <a:ext cx="30" cy="34"/>
            </a:xfrm>
            <a:custGeom>
              <a:avLst/>
              <a:gdLst>
                <a:gd name="T0" fmla="*/ 45 w 92"/>
                <a:gd name="T1" fmla="*/ 22 h 101"/>
                <a:gd name="T2" fmla="*/ 40 w 92"/>
                <a:gd name="T3" fmla="*/ 39 h 101"/>
                <a:gd name="T4" fmla="*/ 31 w 92"/>
                <a:gd name="T5" fmla="*/ 65 h 101"/>
                <a:gd name="T6" fmla="*/ 59 w 92"/>
                <a:gd name="T7" fmla="*/ 65 h 101"/>
                <a:gd name="T8" fmla="*/ 50 w 92"/>
                <a:gd name="T9" fmla="*/ 39 h 101"/>
                <a:gd name="T10" fmla="*/ 45 w 92"/>
                <a:gd name="T11" fmla="*/ 22 h 101"/>
                <a:gd name="T12" fmla="*/ 45 w 92"/>
                <a:gd name="T13" fmla="*/ 22 h 101"/>
                <a:gd name="T14" fmla="*/ 35 w 92"/>
                <a:gd name="T15" fmla="*/ 0 h 101"/>
                <a:gd name="T16" fmla="*/ 57 w 92"/>
                <a:gd name="T17" fmla="*/ 0 h 101"/>
                <a:gd name="T18" fmla="*/ 92 w 92"/>
                <a:gd name="T19" fmla="*/ 101 h 101"/>
                <a:gd name="T20" fmla="*/ 71 w 92"/>
                <a:gd name="T21" fmla="*/ 101 h 101"/>
                <a:gd name="T22" fmla="*/ 64 w 92"/>
                <a:gd name="T23" fmla="*/ 80 h 101"/>
                <a:gd name="T24" fmla="*/ 26 w 92"/>
                <a:gd name="T25" fmla="*/ 80 h 101"/>
                <a:gd name="T26" fmla="*/ 19 w 92"/>
                <a:gd name="T27" fmla="*/ 101 h 101"/>
                <a:gd name="T28" fmla="*/ 0 w 92"/>
                <a:gd name="T29" fmla="*/ 101 h 101"/>
                <a:gd name="T30" fmla="*/ 35 w 92"/>
                <a:gd name="T3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" h="101">
                  <a:moveTo>
                    <a:pt x="45" y="22"/>
                  </a:moveTo>
                  <a:lnTo>
                    <a:pt x="40" y="39"/>
                  </a:lnTo>
                  <a:lnTo>
                    <a:pt x="31" y="65"/>
                  </a:lnTo>
                  <a:lnTo>
                    <a:pt x="59" y="65"/>
                  </a:lnTo>
                  <a:lnTo>
                    <a:pt x="50" y="39"/>
                  </a:lnTo>
                  <a:lnTo>
                    <a:pt x="45" y="22"/>
                  </a:lnTo>
                  <a:lnTo>
                    <a:pt x="45" y="22"/>
                  </a:lnTo>
                  <a:close/>
                  <a:moveTo>
                    <a:pt x="35" y="0"/>
                  </a:moveTo>
                  <a:lnTo>
                    <a:pt x="57" y="0"/>
                  </a:lnTo>
                  <a:lnTo>
                    <a:pt x="92" y="101"/>
                  </a:lnTo>
                  <a:lnTo>
                    <a:pt x="71" y="101"/>
                  </a:lnTo>
                  <a:lnTo>
                    <a:pt x="64" y="80"/>
                  </a:lnTo>
                  <a:lnTo>
                    <a:pt x="26" y="80"/>
                  </a:lnTo>
                  <a:lnTo>
                    <a:pt x="19" y="101"/>
                  </a:lnTo>
                  <a:lnTo>
                    <a:pt x="0" y="10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>
              <a:off x="5247" y="-60"/>
              <a:ext cx="24" cy="34"/>
            </a:xfrm>
            <a:custGeom>
              <a:avLst/>
              <a:gdLst>
                <a:gd name="T0" fmla="*/ 0 w 71"/>
                <a:gd name="T1" fmla="*/ 0 h 101"/>
                <a:gd name="T2" fmla="*/ 71 w 71"/>
                <a:gd name="T3" fmla="*/ 0 h 101"/>
                <a:gd name="T4" fmla="*/ 71 w 71"/>
                <a:gd name="T5" fmla="*/ 17 h 101"/>
                <a:gd name="T6" fmla="*/ 45 w 71"/>
                <a:gd name="T7" fmla="*/ 17 h 101"/>
                <a:gd name="T8" fmla="*/ 45 w 71"/>
                <a:gd name="T9" fmla="*/ 101 h 101"/>
                <a:gd name="T10" fmla="*/ 25 w 71"/>
                <a:gd name="T11" fmla="*/ 101 h 101"/>
                <a:gd name="T12" fmla="*/ 25 w 71"/>
                <a:gd name="T13" fmla="*/ 17 h 101"/>
                <a:gd name="T14" fmla="*/ 0 w 71"/>
                <a:gd name="T15" fmla="*/ 17 h 101"/>
                <a:gd name="T16" fmla="*/ 0 w 71"/>
                <a:gd name="T1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101">
                  <a:moveTo>
                    <a:pt x="0" y="0"/>
                  </a:moveTo>
                  <a:lnTo>
                    <a:pt x="71" y="0"/>
                  </a:lnTo>
                  <a:lnTo>
                    <a:pt x="71" y="17"/>
                  </a:lnTo>
                  <a:lnTo>
                    <a:pt x="45" y="17"/>
                  </a:lnTo>
                  <a:lnTo>
                    <a:pt x="45" y="101"/>
                  </a:lnTo>
                  <a:lnTo>
                    <a:pt x="25" y="101"/>
                  </a:lnTo>
                  <a:lnTo>
                    <a:pt x="25" y="17"/>
                  </a:lnTo>
                  <a:lnTo>
                    <a:pt x="0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>
              <a:off x="5341" y="-60"/>
              <a:ext cx="28" cy="34"/>
            </a:xfrm>
            <a:custGeom>
              <a:avLst/>
              <a:gdLst>
                <a:gd name="T0" fmla="*/ 0 w 83"/>
                <a:gd name="T1" fmla="*/ 0 h 101"/>
                <a:gd name="T2" fmla="*/ 21 w 83"/>
                <a:gd name="T3" fmla="*/ 0 h 101"/>
                <a:gd name="T4" fmla="*/ 34 w 83"/>
                <a:gd name="T5" fmla="*/ 29 h 101"/>
                <a:gd name="T6" fmla="*/ 41 w 83"/>
                <a:gd name="T7" fmla="*/ 46 h 101"/>
                <a:gd name="T8" fmla="*/ 41 w 83"/>
                <a:gd name="T9" fmla="*/ 46 h 101"/>
                <a:gd name="T10" fmla="*/ 45 w 83"/>
                <a:gd name="T11" fmla="*/ 37 h 101"/>
                <a:gd name="T12" fmla="*/ 49 w 83"/>
                <a:gd name="T13" fmla="*/ 27 h 101"/>
                <a:gd name="T14" fmla="*/ 62 w 83"/>
                <a:gd name="T15" fmla="*/ 0 h 101"/>
                <a:gd name="T16" fmla="*/ 83 w 83"/>
                <a:gd name="T17" fmla="*/ 0 h 101"/>
                <a:gd name="T18" fmla="*/ 50 w 83"/>
                <a:gd name="T19" fmla="*/ 65 h 101"/>
                <a:gd name="T20" fmla="*/ 50 w 83"/>
                <a:gd name="T21" fmla="*/ 101 h 101"/>
                <a:gd name="T22" fmla="*/ 31 w 83"/>
                <a:gd name="T23" fmla="*/ 101 h 101"/>
                <a:gd name="T24" fmla="*/ 31 w 83"/>
                <a:gd name="T25" fmla="*/ 65 h 101"/>
                <a:gd name="T26" fmla="*/ 0 w 83"/>
                <a:gd name="T2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" h="101">
                  <a:moveTo>
                    <a:pt x="0" y="0"/>
                  </a:moveTo>
                  <a:lnTo>
                    <a:pt x="21" y="0"/>
                  </a:lnTo>
                  <a:lnTo>
                    <a:pt x="34" y="29"/>
                  </a:lnTo>
                  <a:lnTo>
                    <a:pt x="41" y="46"/>
                  </a:lnTo>
                  <a:lnTo>
                    <a:pt x="41" y="46"/>
                  </a:lnTo>
                  <a:lnTo>
                    <a:pt x="45" y="37"/>
                  </a:lnTo>
                  <a:lnTo>
                    <a:pt x="49" y="27"/>
                  </a:lnTo>
                  <a:lnTo>
                    <a:pt x="62" y="0"/>
                  </a:lnTo>
                  <a:lnTo>
                    <a:pt x="83" y="0"/>
                  </a:lnTo>
                  <a:lnTo>
                    <a:pt x="50" y="65"/>
                  </a:lnTo>
                  <a:lnTo>
                    <a:pt x="50" y="101"/>
                  </a:lnTo>
                  <a:lnTo>
                    <a:pt x="31" y="101"/>
                  </a:lnTo>
                  <a:lnTo>
                    <a:pt x="31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51"/>
            <p:cNvSpPr>
              <a:spLocks noEditPoints="1"/>
            </p:cNvSpPr>
            <p:nvPr/>
          </p:nvSpPr>
          <p:spPr bwMode="auto">
            <a:xfrm>
              <a:off x="4505" y="-230"/>
              <a:ext cx="115" cy="132"/>
            </a:xfrm>
            <a:custGeom>
              <a:avLst/>
              <a:gdLst>
                <a:gd name="T0" fmla="*/ 170 w 345"/>
                <a:gd name="T1" fmla="*/ 48 h 398"/>
                <a:gd name="T2" fmla="*/ 162 w 345"/>
                <a:gd name="T3" fmla="*/ 77 h 398"/>
                <a:gd name="T4" fmla="*/ 152 w 345"/>
                <a:gd name="T5" fmla="*/ 106 h 398"/>
                <a:gd name="T6" fmla="*/ 95 w 345"/>
                <a:gd name="T7" fmla="*/ 264 h 398"/>
                <a:gd name="T8" fmla="*/ 246 w 345"/>
                <a:gd name="T9" fmla="*/ 264 h 398"/>
                <a:gd name="T10" fmla="*/ 189 w 345"/>
                <a:gd name="T11" fmla="*/ 107 h 398"/>
                <a:gd name="T12" fmla="*/ 179 w 345"/>
                <a:gd name="T13" fmla="*/ 78 h 398"/>
                <a:gd name="T14" fmla="*/ 171 w 345"/>
                <a:gd name="T15" fmla="*/ 48 h 398"/>
                <a:gd name="T16" fmla="*/ 170 w 345"/>
                <a:gd name="T17" fmla="*/ 48 h 398"/>
                <a:gd name="T18" fmla="*/ 148 w 345"/>
                <a:gd name="T19" fmla="*/ 0 h 398"/>
                <a:gd name="T20" fmla="*/ 197 w 345"/>
                <a:gd name="T21" fmla="*/ 0 h 398"/>
                <a:gd name="T22" fmla="*/ 345 w 345"/>
                <a:gd name="T23" fmla="*/ 398 h 398"/>
                <a:gd name="T24" fmla="*/ 293 w 345"/>
                <a:gd name="T25" fmla="*/ 398 h 398"/>
                <a:gd name="T26" fmla="*/ 259 w 345"/>
                <a:gd name="T27" fmla="*/ 300 h 398"/>
                <a:gd name="T28" fmla="*/ 81 w 345"/>
                <a:gd name="T29" fmla="*/ 300 h 398"/>
                <a:gd name="T30" fmla="*/ 46 w 345"/>
                <a:gd name="T31" fmla="*/ 398 h 398"/>
                <a:gd name="T32" fmla="*/ 0 w 345"/>
                <a:gd name="T33" fmla="*/ 398 h 398"/>
                <a:gd name="T34" fmla="*/ 148 w 345"/>
                <a:gd name="T35" fmla="*/ 0 h 3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45" h="398">
                  <a:moveTo>
                    <a:pt x="170" y="48"/>
                  </a:moveTo>
                  <a:lnTo>
                    <a:pt x="162" y="77"/>
                  </a:lnTo>
                  <a:lnTo>
                    <a:pt x="152" y="106"/>
                  </a:lnTo>
                  <a:lnTo>
                    <a:pt x="95" y="264"/>
                  </a:lnTo>
                  <a:lnTo>
                    <a:pt x="246" y="264"/>
                  </a:lnTo>
                  <a:lnTo>
                    <a:pt x="189" y="107"/>
                  </a:lnTo>
                  <a:lnTo>
                    <a:pt x="179" y="78"/>
                  </a:lnTo>
                  <a:lnTo>
                    <a:pt x="171" y="48"/>
                  </a:lnTo>
                  <a:lnTo>
                    <a:pt x="170" y="48"/>
                  </a:lnTo>
                  <a:close/>
                  <a:moveTo>
                    <a:pt x="148" y="0"/>
                  </a:moveTo>
                  <a:lnTo>
                    <a:pt x="197" y="0"/>
                  </a:lnTo>
                  <a:lnTo>
                    <a:pt x="345" y="398"/>
                  </a:lnTo>
                  <a:lnTo>
                    <a:pt x="293" y="398"/>
                  </a:lnTo>
                  <a:lnTo>
                    <a:pt x="259" y="300"/>
                  </a:lnTo>
                  <a:lnTo>
                    <a:pt x="81" y="300"/>
                  </a:lnTo>
                  <a:lnTo>
                    <a:pt x="46" y="398"/>
                  </a:lnTo>
                  <a:lnTo>
                    <a:pt x="0" y="398"/>
                  </a:ln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52"/>
            <p:cNvSpPr>
              <a:spLocks/>
            </p:cNvSpPr>
            <p:nvPr/>
          </p:nvSpPr>
          <p:spPr bwMode="auto">
            <a:xfrm>
              <a:off x="4633" y="-197"/>
              <a:ext cx="47" cy="99"/>
            </a:xfrm>
            <a:custGeom>
              <a:avLst/>
              <a:gdLst>
                <a:gd name="T0" fmla="*/ 119 w 141"/>
                <a:gd name="T1" fmla="*/ 0 h 299"/>
                <a:gd name="T2" fmla="*/ 141 w 141"/>
                <a:gd name="T3" fmla="*/ 0 h 299"/>
                <a:gd name="T4" fmla="*/ 139 w 141"/>
                <a:gd name="T5" fmla="*/ 44 h 299"/>
                <a:gd name="T6" fmla="*/ 119 w 141"/>
                <a:gd name="T7" fmla="*/ 42 h 299"/>
                <a:gd name="T8" fmla="*/ 101 w 141"/>
                <a:gd name="T9" fmla="*/ 45 h 299"/>
                <a:gd name="T10" fmla="*/ 86 w 141"/>
                <a:gd name="T11" fmla="*/ 53 h 299"/>
                <a:gd name="T12" fmla="*/ 73 w 141"/>
                <a:gd name="T13" fmla="*/ 64 h 299"/>
                <a:gd name="T14" fmla="*/ 62 w 141"/>
                <a:gd name="T15" fmla="*/ 79 h 299"/>
                <a:gd name="T16" fmla="*/ 54 w 141"/>
                <a:gd name="T17" fmla="*/ 99 h 299"/>
                <a:gd name="T18" fmla="*/ 48 w 141"/>
                <a:gd name="T19" fmla="*/ 123 h 299"/>
                <a:gd name="T20" fmla="*/ 45 w 141"/>
                <a:gd name="T21" fmla="*/ 151 h 299"/>
                <a:gd name="T22" fmla="*/ 44 w 141"/>
                <a:gd name="T23" fmla="*/ 182 h 299"/>
                <a:gd name="T24" fmla="*/ 44 w 141"/>
                <a:gd name="T25" fmla="*/ 299 h 299"/>
                <a:gd name="T26" fmla="*/ 0 w 141"/>
                <a:gd name="T27" fmla="*/ 299 h 299"/>
                <a:gd name="T28" fmla="*/ 0 w 141"/>
                <a:gd name="T29" fmla="*/ 5 h 299"/>
                <a:gd name="T30" fmla="*/ 43 w 141"/>
                <a:gd name="T31" fmla="*/ 5 h 299"/>
                <a:gd name="T32" fmla="*/ 43 w 141"/>
                <a:gd name="T33" fmla="*/ 27 h 299"/>
                <a:gd name="T34" fmla="*/ 40 w 141"/>
                <a:gd name="T35" fmla="*/ 53 h 299"/>
                <a:gd name="T36" fmla="*/ 37 w 141"/>
                <a:gd name="T37" fmla="*/ 79 h 299"/>
                <a:gd name="T38" fmla="*/ 37 w 141"/>
                <a:gd name="T39" fmla="*/ 79 h 299"/>
                <a:gd name="T40" fmla="*/ 43 w 141"/>
                <a:gd name="T41" fmla="*/ 63 h 299"/>
                <a:gd name="T42" fmla="*/ 50 w 141"/>
                <a:gd name="T43" fmla="*/ 48 h 299"/>
                <a:gd name="T44" fmla="*/ 59 w 141"/>
                <a:gd name="T45" fmla="*/ 34 h 299"/>
                <a:gd name="T46" fmla="*/ 71 w 141"/>
                <a:gd name="T47" fmla="*/ 21 h 299"/>
                <a:gd name="T48" fmla="*/ 84 w 141"/>
                <a:gd name="T49" fmla="*/ 11 h 299"/>
                <a:gd name="T50" fmla="*/ 101 w 141"/>
                <a:gd name="T51" fmla="*/ 3 h 299"/>
                <a:gd name="T52" fmla="*/ 119 w 141"/>
                <a:gd name="T53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1" h="299">
                  <a:moveTo>
                    <a:pt x="119" y="0"/>
                  </a:moveTo>
                  <a:lnTo>
                    <a:pt x="141" y="0"/>
                  </a:lnTo>
                  <a:lnTo>
                    <a:pt x="139" y="44"/>
                  </a:lnTo>
                  <a:lnTo>
                    <a:pt x="119" y="42"/>
                  </a:lnTo>
                  <a:lnTo>
                    <a:pt x="101" y="45"/>
                  </a:lnTo>
                  <a:lnTo>
                    <a:pt x="86" y="53"/>
                  </a:lnTo>
                  <a:lnTo>
                    <a:pt x="73" y="64"/>
                  </a:lnTo>
                  <a:lnTo>
                    <a:pt x="62" y="79"/>
                  </a:lnTo>
                  <a:lnTo>
                    <a:pt x="54" y="99"/>
                  </a:lnTo>
                  <a:lnTo>
                    <a:pt x="48" y="123"/>
                  </a:lnTo>
                  <a:lnTo>
                    <a:pt x="45" y="151"/>
                  </a:lnTo>
                  <a:lnTo>
                    <a:pt x="44" y="182"/>
                  </a:lnTo>
                  <a:lnTo>
                    <a:pt x="44" y="299"/>
                  </a:lnTo>
                  <a:lnTo>
                    <a:pt x="0" y="299"/>
                  </a:lnTo>
                  <a:lnTo>
                    <a:pt x="0" y="5"/>
                  </a:lnTo>
                  <a:lnTo>
                    <a:pt x="43" y="5"/>
                  </a:lnTo>
                  <a:lnTo>
                    <a:pt x="43" y="27"/>
                  </a:lnTo>
                  <a:lnTo>
                    <a:pt x="40" y="53"/>
                  </a:lnTo>
                  <a:lnTo>
                    <a:pt x="37" y="79"/>
                  </a:lnTo>
                  <a:lnTo>
                    <a:pt x="37" y="79"/>
                  </a:lnTo>
                  <a:lnTo>
                    <a:pt x="43" y="63"/>
                  </a:lnTo>
                  <a:lnTo>
                    <a:pt x="50" y="48"/>
                  </a:lnTo>
                  <a:lnTo>
                    <a:pt x="59" y="34"/>
                  </a:lnTo>
                  <a:lnTo>
                    <a:pt x="71" y="21"/>
                  </a:lnTo>
                  <a:lnTo>
                    <a:pt x="84" y="11"/>
                  </a:lnTo>
                  <a:lnTo>
                    <a:pt x="101" y="3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Freeform 53"/>
            <p:cNvSpPr>
              <a:spLocks noEditPoints="1"/>
            </p:cNvSpPr>
            <p:nvPr/>
          </p:nvSpPr>
          <p:spPr bwMode="auto">
            <a:xfrm>
              <a:off x="4684" y="-197"/>
              <a:ext cx="94" cy="151"/>
            </a:xfrm>
            <a:custGeom>
              <a:avLst/>
              <a:gdLst>
                <a:gd name="T0" fmla="*/ 56 w 282"/>
                <a:gd name="T1" fmla="*/ 325 h 453"/>
                <a:gd name="T2" fmla="*/ 47 w 282"/>
                <a:gd name="T3" fmla="*/ 375 h 453"/>
                <a:gd name="T4" fmla="*/ 76 w 282"/>
                <a:gd name="T5" fmla="*/ 406 h 453"/>
                <a:gd name="T6" fmla="*/ 131 w 282"/>
                <a:gd name="T7" fmla="*/ 417 h 453"/>
                <a:gd name="T8" fmla="*/ 198 w 282"/>
                <a:gd name="T9" fmla="*/ 403 h 453"/>
                <a:gd name="T10" fmla="*/ 230 w 282"/>
                <a:gd name="T11" fmla="*/ 367 h 453"/>
                <a:gd name="T12" fmla="*/ 225 w 282"/>
                <a:gd name="T13" fmla="*/ 323 h 453"/>
                <a:gd name="T14" fmla="*/ 186 w 282"/>
                <a:gd name="T15" fmla="*/ 302 h 453"/>
                <a:gd name="T16" fmla="*/ 95 w 282"/>
                <a:gd name="T17" fmla="*/ 300 h 453"/>
                <a:gd name="T18" fmla="*/ 116 w 282"/>
                <a:gd name="T19" fmla="*/ 36 h 453"/>
                <a:gd name="T20" fmla="*/ 70 w 282"/>
                <a:gd name="T21" fmla="*/ 61 h 453"/>
                <a:gd name="T22" fmla="*/ 54 w 282"/>
                <a:gd name="T23" fmla="*/ 109 h 453"/>
                <a:gd name="T24" fmla="*/ 70 w 282"/>
                <a:gd name="T25" fmla="*/ 158 h 453"/>
                <a:gd name="T26" fmla="*/ 114 w 282"/>
                <a:gd name="T27" fmla="*/ 181 h 453"/>
                <a:gd name="T28" fmla="*/ 170 w 282"/>
                <a:gd name="T29" fmla="*/ 176 h 453"/>
                <a:gd name="T30" fmla="*/ 206 w 282"/>
                <a:gd name="T31" fmla="*/ 144 h 453"/>
                <a:gd name="T32" fmla="*/ 211 w 282"/>
                <a:gd name="T33" fmla="*/ 89 h 453"/>
                <a:gd name="T34" fmla="*/ 186 w 282"/>
                <a:gd name="T35" fmla="*/ 48 h 453"/>
                <a:gd name="T36" fmla="*/ 136 w 282"/>
                <a:gd name="T37" fmla="*/ 34 h 453"/>
                <a:gd name="T38" fmla="*/ 168 w 282"/>
                <a:gd name="T39" fmla="*/ 2 h 453"/>
                <a:gd name="T40" fmla="*/ 192 w 282"/>
                <a:gd name="T41" fmla="*/ 4 h 453"/>
                <a:gd name="T42" fmla="*/ 218 w 282"/>
                <a:gd name="T43" fmla="*/ 5 h 453"/>
                <a:gd name="T44" fmla="*/ 247 w 282"/>
                <a:gd name="T45" fmla="*/ 40 h 453"/>
                <a:gd name="T46" fmla="*/ 230 w 282"/>
                <a:gd name="T47" fmla="*/ 39 h 453"/>
                <a:gd name="T48" fmla="*/ 229 w 282"/>
                <a:gd name="T49" fmla="*/ 40 h 453"/>
                <a:gd name="T50" fmla="*/ 255 w 282"/>
                <a:gd name="T51" fmla="*/ 84 h 453"/>
                <a:gd name="T52" fmla="*/ 251 w 282"/>
                <a:gd name="T53" fmla="*/ 144 h 453"/>
                <a:gd name="T54" fmla="*/ 218 w 282"/>
                <a:gd name="T55" fmla="*/ 190 h 453"/>
                <a:gd name="T56" fmla="*/ 157 w 282"/>
                <a:gd name="T57" fmla="*/ 213 h 453"/>
                <a:gd name="T58" fmla="*/ 101 w 282"/>
                <a:gd name="T59" fmla="*/ 213 h 453"/>
                <a:gd name="T60" fmla="*/ 73 w 282"/>
                <a:gd name="T61" fmla="*/ 222 h 453"/>
                <a:gd name="T62" fmla="*/ 69 w 282"/>
                <a:gd name="T63" fmla="*/ 246 h 453"/>
                <a:gd name="T64" fmla="*/ 101 w 282"/>
                <a:gd name="T65" fmla="*/ 261 h 453"/>
                <a:gd name="T66" fmla="*/ 204 w 282"/>
                <a:gd name="T67" fmla="*/ 264 h 453"/>
                <a:gd name="T68" fmla="*/ 258 w 282"/>
                <a:gd name="T69" fmla="*/ 291 h 453"/>
                <a:gd name="T70" fmla="*/ 276 w 282"/>
                <a:gd name="T71" fmla="*/ 344 h 453"/>
                <a:gd name="T72" fmla="*/ 252 w 282"/>
                <a:gd name="T73" fmla="*/ 407 h 453"/>
                <a:gd name="T74" fmla="*/ 185 w 282"/>
                <a:gd name="T75" fmla="*/ 445 h 453"/>
                <a:gd name="T76" fmla="*/ 95 w 282"/>
                <a:gd name="T77" fmla="*/ 452 h 453"/>
                <a:gd name="T78" fmla="*/ 33 w 282"/>
                <a:gd name="T79" fmla="*/ 431 h 453"/>
                <a:gd name="T80" fmla="*/ 2 w 282"/>
                <a:gd name="T81" fmla="*/ 387 h 453"/>
                <a:gd name="T82" fmla="*/ 10 w 282"/>
                <a:gd name="T83" fmla="*/ 327 h 453"/>
                <a:gd name="T84" fmla="*/ 51 w 282"/>
                <a:gd name="T85" fmla="*/ 289 h 453"/>
                <a:gd name="T86" fmla="*/ 23 w 282"/>
                <a:gd name="T87" fmla="*/ 260 h 453"/>
                <a:gd name="T88" fmla="*/ 30 w 282"/>
                <a:gd name="T89" fmla="*/ 218 h 453"/>
                <a:gd name="T90" fmla="*/ 38 w 282"/>
                <a:gd name="T91" fmla="*/ 187 h 453"/>
                <a:gd name="T92" fmla="*/ 12 w 282"/>
                <a:gd name="T93" fmla="*/ 136 h 453"/>
                <a:gd name="T94" fmla="*/ 19 w 282"/>
                <a:gd name="T95" fmla="*/ 69 h 453"/>
                <a:gd name="T96" fmla="*/ 62 w 282"/>
                <a:gd name="T97" fmla="*/ 20 h 453"/>
                <a:gd name="T98" fmla="*/ 138 w 282"/>
                <a:gd name="T99" fmla="*/ 0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82" h="453">
                  <a:moveTo>
                    <a:pt x="86" y="300"/>
                  </a:moveTo>
                  <a:lnTo>
                    <a:pt x="69" y="311"/>
                  </a:lnTo>
                  <a:lnTo>
                    <a:pt x="56" y="325"/>
                  </a:lnTo>
                  <a:lnTo>
                    <a:pt x="47" y="341"/>
                  </a:lnTo>
                  <a:lnTo>
                    <a:pt x="44" y="358"/>
                  </a:lnTo>
                  <a:lnTo>
                    <a:pt x="47" y="375"/>
                  </a:lnTo>
                  <a:lnTo>
                    <a:pt x="53" y="387"/>
                  </a:lnTo>
                  <a:lnTo>
                    <a:pt x="63" y="398"/>
                  </a:lnTo>
                  <a:lnTo>
                    <a:pt x="76" y="406"/>
                  </a:lnTo>
                  <a:lnTo>
                    <a:pt x="91" y="412"/>
                  </a:lnTo>
                  <a:lnTo>
                    <a:pt x="111" y="416"/>
                  </a:lnTo>
                  <a:lnTo>
                    <a:pt x="131" y="417"/>
                  </a:lnTo>
                  <a:lnTo>
                    <a:pt x="156" y="415"/>
                  </a:lnTo>
                  <a:lnTo>
                    <a:pt x="179" y="411"/>
                  </a:lnTo>
                  <a:lnTo>
                    <a:pt x="198" y="403"/>
                  </a:lnTo>
                  <a:lnTo>
                    <a:pt x="212" y="393"/>
                  </a:lnTo>
                  <a:lnTo>
                    <a:pt x="223" y="381"/>
                  </a:lnTo>
                  <a:lnTo>
                    <a:pt x="230" y="367"/>
                  </a:lnTo>
                  <a:lnTo>
                    <a:pt x="232" y="350"/>
                  </a:lnTo>
                  <a:lnTo>
                    <a:pt x="231" y="336"/>
                  </a:lnTo>
                  <a:lnTo>
                    <a:pt x="225" y="323"/>
                  </a:lnTo>
                  <a:lnTo>
                    <a:pt x="216" y="314"/>
                  </a:lnTo>
                  <a:lnTo>
                    <a:pt x="203" y="306"/>
                  </a:lnTo>
                  <a:lnTo>
                    <a:pt x="186" y="302"/>
                  </a:lnTo>
                  <a:lnTo>
                    <a:pt x="166" y="300"/>
                  </a:lnTo>
                  <a:lnTo>
                    <a:pt x="105" y="300"/>
                  </a:lnTo>
                  <a:lnTo>
                    <a:pt x="95" y="300"/>
                  </a:lnTo>
                  <a:lnTo>
                    <a:pt x="86" y="300"/>
                  </a:lnTo>
                  <a:close/>
                  <a:moveTo>
                    <a:pt x="136" y="34"/>
                  </a:moveTo>
                  <a:lnTo>
                    <a:pt x="116" y="36"/>
                  </a:lnTo>
                  <a:lnTo>
                    <a:pt x="97" y="41"/>
                  </a:lnTo>
                  <a:lnTo>
                    <a:pt x="82" y="50"/>
                  </a:lnTo>
                  <a:lnTo>
                    <a:pt x="70" y="61"/>
                  </a:lnTo>
                  <a:lnTo>
                    <a:pt x="61" y="75"/>
                  </a:lnTo>
                  <a:lnTo>
                    <a:pt x="56" y="91"/>
                  </a:lnTo>
                  <a:lnTo>
                    <a:pt x="54" y="109"/>
                  </a:lnTo>
                  <a:lnTo>
                    <a:pt x="56" y="128"/>
                  </a:lnTo>
                  <a:lnTo>
                    <a:pt x="61" y="144"/>
                  </a:lnTo>
                  <a:lnTo>
                    <a:pt x="70" y="158"/>
                  </a:lnTo>
                  <a:lnTo>
                    <a:pt x="81" y="168"/>
                  </a:lnTo>
                  <a:lnTo>
                    <a:pt x="95" y="176"/>
                  </a:lnTo>
                  <a:lnTo>
                    <a:pt x="114" y="181"/>
                  </a:lnTo>
                  <a:lnTo>
                    <a:pt x="134" y="182"/>
                  </a:lnTo>
                  <a:lnTo>
                    <a:pt x="153" y="181"/>
                  </a:lnTo>
                  <a:lnTo>
                    <a:pt x="170" y="176"/>
                  </a:lnTo>
                  <a:lnTo>
                    <a:pt x="185" y="168"/>
                  </a:lnTo>
                  <a:lnTo>
                    <a:pt x="197" y="158"/>
                  </a:lnTo>
                  <a:lnTo>
                    <a:pt x="206" y="144"/>
                  </a:lnTo>
                  <a:lnTo>
                    <a:pt x="211" y="128"/>
                  </a:lnTo>
                  <a:lnTo>
                    <a:pt x="213" y="109"/>
                  </a:lnTo>
                  <a:lnTo>
                    <a:pt x="211" y="89"/>
                  </a:lnTo>
                  <a:lnTo>
                    <a:pt x="206" y="73"/>
                  </a:lnTo>
                  <a:lnTo>
                    <a:pt x="198" y="59"/>
                  </a:lnTo>
                  <a:lnTo>
                    <a:pt x="186" y="48"/>
                  </a:lnTo>
                  <a:lnTo>
                    <a:pt x="172" y="41"/>
                  </a:lnTo>
                  <a:lnTo>
                    <a:pt x="155" y="36"/>
                  </a:lnTo>
                  <a:lnTo>
                    <a:pt x="136" y="34"/>
                  </a:lnTo>
                  <a:close/>
                  <a:moveTo>
                    <a:pt x="138" y="0"/>
                  </a:moveTo>
                  <a:lnTo>
                    <a:pt x="154" y="1"/>
                  </a:lnTo>
                  <a:lnTo>
                    <a:pt x="168" y="2"/>
                  </a:lnTo>
                  <a:lnTo>
                    <a:pt x="173" y="3"/>
                  </a:lnTo>
                  <a:lnTo>
                    <a:pt x="181" y="3"/>
                  </a:lnTo>
                  <a:lnTo>
                    <a:pt x="192" y="4"/>
                  </a:lnTo>
                  <a:lnTo>
                    <a:pt x="203" y="5"/>
                  </a:lnTo>
                  <a:lnTo>
                    <a:pt x="212" y="5"/>
                  </a:lnTo>
                  <a:lnTo>
                    <a:pt x="218" y="5"/>
                  </a:lnTo>
                  <a:lnTo>
                    <a:pt x="282" y="5"/>
                  </a:lnTo>
                  <a:lnTo>
                    <a:pt x="282" y="40"/>
                  </a:lnTo>
                  <a:lnTo>
                    <a:pt x="247" y="40"/>
                  </a:lnTo>
                  <a:lnTo>
                    <a:pt x="243" y="40"/>
                  </a:lnTo>
                  <a:lnTo>
                    <a:pt x="236" y="39"/>
                  </a:lnTo>
                  <a:lnTo>
                    <a:pt x="230" y="39"/>
                  </a:lnTo>
                  <a:lnTo>
                    <a:pt x="227" y="39"/>
                  </a:lnTo>
                  <a:lnTo>
                    <a:pt x="228" y="39"/>
                  </a:lnTo>
                  <a:lnTo>
                    <a:pt x="229" y="40"/>
                  </a:lnTo>
                  <a:lnTo>
                    <a:pt x="240" y="52"/>
                  </a:lnTo>
                  <a:lnTo>
                    <a:pt x="249" y="67"/>
                  </a:lnTo>
                  <a:lnTo>
                    <a:pt x="255" y="84"/>
                  </a:lnTo>
                  <a:lnTo>
                    <a:pt x="257" y="104"/>
                  </a:lnTo>
                  <a:lnTo>
                    <a:pt x="255" y="125"/>
                  </a:lnTo>
                  <a:lnTo>
                    <a:pt x="251" y="144"/>
                  </a:lnTo>
                  <a:lnTo>
                    <a:pt x="243" y="161"/>
                  </a:lnTo>
                  <a:lnTo>
                    <a:pt x="232" y="177"/>
                  </a:lnTo>
                  <a:lnTo>
                    <a:pt x="218" y="190"/>
                  </a:lnTo>
                  <a:lnTo>
                    <a:pt x="200" y="200"/>
                  </a:lnTo>
                  <a:lnTo>
                    <a:pt x="180" y="208"/>
                  </a:lnTo>
                  <a:lnTo>
                    <a:pt x="157" y="213"/>
                  </a:lnTo>
                  <a:lnTo>
                    <a:pt x="130" y="215"/>
                  </a:lnTo>
                  <a:lnTo>
                    <a:pt x="116" y="214"/>
                  </a:lnTo>
                  <a:lnTo>
                    <a:pt x="101" y="213"/>
                  </a:lnTo>
                  <a:lnTo>
                    <a:pt x="89" y="211"/>
                  </a:lnTo>
                  <a:lnTo>
                    <a:pt x="79" y="216"/>
                  </a:lnTo>
                  <a:lnTo>
                    <a:pt x="73" y="222"/>
                  </a:lnTo>
                  <a:lnTo>
                    <a:pt x="69" y="230"/>
                  </a:lnTo>
                  <a:lnTo>
                    <a:pt x="67" y="237"/>
                  </a:lnTo>
                  <a:lnTo>
                    <a:pt x="69" y="246"/>
                  </a:lnTo>
                  <a:lnTo>
                    <a:pt x="75" y="253"/>
                  </a:lnTo>
                  <a:lnTo>
                    <a:pt x="86" y="258"/>
                  </a:lnTo>
                  <a:lnTo>
                    <a:pt x="101" y="261"/>
                  </a:lnTo>
                  <a:lnTo>
                    <a:pt x="121" y="262"/>
                  </a:lnTo>
                  <a:lnTo>
                    <a:pt x="178" y="262"/>
                  </a:lnTo>
                  <a:lnTo>
                    <a:pt x="204" y="264"/>
                  </a:lnTo>
                  <a:lnTo>
                    <a:pt x="225" y="269"/>
                  </a:lnTo>
                  <a:lnTo>
                    <a:pt x="244" y="278"/>
                  </a:lnTo>
                  <a:lnTo>
                    <a:pt x="258" y="291"/>
                  </a:lnTo>
                  <a:lnTo>
                    <a:pt x="268" y="306"/>
                  </a:lnTo>
                  <a:lnTo>
                    <a:pt x="274" y="324"/>
                  </a:lnTo>
                  <a:lnTo>
                    <a:pt x="276" y="344"/>
                  </a:lnTo>
                  <a:lnTo>
                    <a:pt x="274" y="368"/>
                  </a:lnTo>
                  <a:lnTo>
                    <a:pt x="265" y="388"/>
                  </a:lnTo>
                  <a:lnTo>
                    <a:pt x="252" y="407"/>
                  </a:lnTo>
                  <a:lnTo>
                    <a:pt x="233" y="422"/>
                  </a:lnTo>
                  <a:lnTo>
                    <a:pt x="211" y="435"/>
                  </a:lnTo>
                  <a:lnTo>
                    <a:pt x="185" y="445"/>
                  </a:lnTo>
                  <a:lnTo>
                    <a:pt x="155" y="451"/>
                  </a:lnTo>
                  <a:lnTo>
                    <a:pt x="123" y="453"/>
                  </a:lnTo>
                  <a:lnTo>
                    <a:pt x="95" y="452"/>
                  </a:lnTo>
                  <a:lnTo>
                    <a:pt x="72" y="447"/>
                  </a:lnTo>
                  <a:lnTo>
                    <a:pt x="51" y="441"/>
                  </a:lnTo>
                  <a:lnTo>
                    <a:pt x="33" y="431"/>
                  </a:lnTo>
                  <a:lnTo>
                    <a:pt x="19" y="419"/>
                  </a:lnTo>
                  <a:lnTo>
                    <a:pt x="9" y="404"/>
                  </a:lnTo>
                  <a:lnTo>
                    <a:pt x="2" y="387"/>
                  </a:lnTo>
                  <a:lnTo>
                    <a:pt x="0" y="367"/>
                  </a:lnTo>
                  <a:lnTo>
                    <a:pt x="3" y="345"/>
                  </a:lnTo>
                  <a:lnTo>
                    <a:pt x="10" y="327"/>
                  </a:lnTo>
                  <a:lnTo>
                    <a:pt x="21" y="311"/>
                  </a:lnTo>
                  <a:lnTo>
                    <a:pt x="35" y="299"/>
                  </a:lnTo>
                  <a:lnTo>
                    <a:pt x="51" y="289"/>
                  </a:lnTo>
                  <a:lnTo>
                    <a:pt x="39" y="281"/>
                  </a:lnTo>
                  <a:lnTo>
                    <a:pt x="29" y="271"/>
                  </a:lnTo>
                  <a:lnTo>
                    <a:pt x="23" y="260"/>
                  </a:lnTo>
                  <a:lnTo>
                    <a:pt x="21" y="246"/>
                  </a:lnTo>
                  <a:lnTo>
                    <a:pt x="24" y="232"/>
                  </a:lnTo>
                  <a:lnTo>
                    <a:pt x="30" y="218"/>
                  </a:lnTo>
                  <a:lnTo>
                    <a:pt x="40" y="207"/>
                  </a:lnTo>
                  <a:lnTo>
                    <a:pt x="54" y="199"/>
                  </a:lnTo>
                  <a:lnTo>
                    <a:pt x="38" y="187"/>
                  </a:lnTo>
                  <a:lnTo>
                    <a:pt x="26" y="172"/>
                  </a:lnTo>
                  <a:lnTo>
                    <a:pt x="17" y="155"/>
                  </a:lnTo>
                  <a:lnTo>
                    <a:pt x="12" y="136"/>
                  </a:lnTo>
                  <a:lnTo>
                    <a:pt x="10" y="114"/>
                  </a:lnTo>
                  <a:lnTo>
                    <a:pt x="12" y="90"/>
                  </a:lnTo>
                  <a:lnTo>
                    <a:pt x="19" y="69"/>
                  </a:lnTo>
                  <a:lnTo>
                    <a:pt x="30" y="50"/>
                  </a:lnTo>
                  <a:lnTo>
                    <a:pt x="44" y="34"/>
                  </a:lnTo>
                  <a:lnTo>
                    <a:pt x="62" y="20"/>
                  </a:lnTo>
                  <a:lnTo>
                    <a:pt x="84" y="9"/>
                  </a:lnTo>
                  <a:lnTo>
                    <a:pt x="110" y="2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4782" y="-197"/>
              <a:ext cx="90" cy="101"/>
            </a:xfrm>
            <a:custGeom>
              <a:avLst/>
              <a:gdLst>
                <a:gd name="T0" fmla="*/ 121 w 270"/>
                <a:gd name="T1" fmla="*/ 38 h 304"/>
                <a:gd name="T2" fmla="*/ 93 w 270"/>
                <a:gd name="T3" fmla="*/ 48 h 304"/>
                <a:gd name="T4" fmla="*/ 68 w 270"/>
                <a:gd name="T5" fmla="*/ 70 h 304"/>
                <a:gd name="T6" fmla="*/ 52 w 270"/>
                <a:gd name="T7" fmla="*/ 104 h 304"/>
                <a:gd name="T8" fmla="*/ 46 w 270"/>
                <a:gd name="T9" fmla="*/ 150 h 304"/>
                <a:gd name="T10" fmla="*/ 52 w 270"/>
                <a:gd name="T11" fmla="*/ 200 h 304"/>
                <a:gd name="T12" fmla="*/ 69 w 270"/>
                <a:gd name="T13" fmla="*/ 236 h 304"/>
                <a:gd name="T14" fmla="*/ 98 w 270"/>
                <a:gd name="T15" fmla="*/ 259 h 304"/>
                <a:gd name="T16" fmla="*/ 136 w 270"/>
                <a:gd name="T17" fmla="*/ 266 h 304"/>
                <a:gd name="T18" fmla="*/ 166 w 270"/>
                <a:gd name="T19" fmla="*/ 261 h 304"/>
                <a:gd name="T20" fmla="*/ 192 w 270"/>
                <a:gd name="T21" fmla="*/ 244 h 304"/>
                <a:gd name="T22" fmla="*/ 211 w 270"/>
                <a:gd name="T23" fmla="*/ 216 h 304"/>
                <a:gd name="T24" fmla="*/ 222 w 270"/>
                <a:gd name="T25" fmla="*/ 176 h 304"/>
                <a:gd name="T26" fmla="*/ 223 w 270"/>
                <a:gd name="T27" fmla="*/ 125 h 304"/>
                <a:gd name="T28" fmla="*/ 212 w 270"/>
                <a:gd name="T29" fmla="*/ 83 h 304"/>
                <a:gd name="T30" fmla="*/ 190 w 270"/>
                <a:gd name="T31" fmla="*/ 54 h 304"/>
                <a:gd name="T32" fmla="*/ 157 w 270"/>
                <a:gd name="T33" fmla="*/ 38 h 304"/>
                <a:gd name="T34" fmla="*/ 140 w 270"/>
                <a:gd name="T35" fmla="*/ 0 h 304"/>
                <a:gd name="T36" fmla="*/ 181 w 270"/>
                <a:gd name="T37" fmla="*/ 5 h 304"/>
                <a:gd name="T38" fmla="*/ 217 w 270"/>
                <a:gd name="T39" fmla="*/ 21 h 304"/>
                <a:gd name="T40" fmla="*/ 245 w 270"/>
                <a:gd name="T41" fmla="*/ 49 h 304"/>
                <a:gd name="T42" fmla="*/ 263 w 270"/>
                <a:gd name="T43" fmla="*/ 90 h 304"/>
                <a:gd name="T44" fmla="*/ 270 w 270"/>
                <a:gd name="T45" fmla="*/ 147 h 304"/>
                <a:gd name="T46" fmla="*/ 262 w 270"/>
                <a:gd name="T47" fmla="*/ 202 h 304"/>
                <a:gd name="T48" fmla="*/ 240 w 270"/>
                <a:gd name="T49" fmla="*/ 248 h 304"/>
                <a:gd name="T50" fmla="*/ 205 w 270"/>
                <a:gd name="T51" fmla="*/ 283 h 304"/>
                <a:gd name="T52" fmla="*/ 157 w 270"/>
                <a:gd name="T53" fmla="*/ 301 h 304"/>
                <a:gd name="T54" fmla="*/ 105 w 270"/>
                <a:gd name="T55" fmla="*/ 302 h 304"/>
                <a:gd name="T56" fmla="*/ 61 w 270"/>
                <a:gd name="T57" fmla="*/ 288 h 304"/>
                <a:gd name="T58" fmla="*/ 28 w 270"/>
                <a:gd name="T59" fmla="*/ 259 h 304"/>
                <a:gd name="T60" fmla="*/ 7 w 270"/>
                <a:gd name="T61" fmla="*/ 214 h 304"/>
                <a:gd name="T62" fmla="*/ 0 w 270"/>
                <a:gd name="T63" fmla="*/ 154 h 304"/>
                <a:gd name="T64" fmla="*/ 8 w 270"/>
                <a:gd name="T65" fmla="*/ 100 h 304"/>
                <a:gd name="T66" fmla="*/ 29 w 270"/>
                <a:gd name="T67" fmla="*/ 55 h 304"/>
                <a:gd name="T68" fmla="*/ 64 w 270"/>
                <a:gd name="T69" fmla="*/ 21 h 304"/>
                <a:gd name="T70" fmla="*/ 113 w 270"/>
                <a:gd name="T71" fmla="*/ 3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0" h="304">
                  <a:moveTo>
                    <a:pt x="136" y="36"/>
                  </a:moveTo>
                  <a:lnTo>
                    <a:pt x="121" y="38"/>
                  </a:lnTo>
                  <a:lnTo>
                    <a:pt x="107" y="42"/>
                  </a:lnTo>
                  <a:lnTo>
                    <a:pt x="93" y="48"/>
                  </a:lnTo>
                  <a:lnTo>
                    <a:pt x="79" y="58"/>
                  </a:lnTo>
                  <a:lnTo>
                    <a:pt x="68" y="70"/>
                  </a:lnTo>
                  <a:lnTo>
                    <a:pt x="59" y="85"/>
                  </a:lnTo>
                  <a:lnTo>
                    <a:pt x="52" y="104"/>
                  </a:lnTo>
                  <a:lnTo>
                    <a:pt x="48" y="126"/>
                  </a:lnTo>
                  <a:lnTo>
                    <a:pt x="46" y="150"/>
                  </a:lnTo>
                  <a:lnTo>
                    <a:pt x="47" y="177"/>
                  </a:lnTo>
                  <a:lnTo>
                    <a:pt x="52" y="200"/>
                  </a:lnTo>
                  <a:lnTo>
                    <a:pt x="59" y="220"/>
                  </a:lnTo>
                  <a:lnTo>
                    <a:pt x="69" y="236"/>
                  </a:lnTo>
                  <a:lnTo>
                    <a:pt x="82" y="249"/>
                  </a:lnTo>
                  <a:lnTo>
                    <a:pt x="98" y="259"/>
                  </a:lnTo>
                  <a:lnTo>
                    <a:pt x="116" y="264"/>
                  </a:lnTo>
                  <a:lnTo>
                    <a:pt x="136" y="266"/>
                  </a:lnTo>
                  <a:lnTo>
                    <a:pt x="151" y="265"/>
                  </a:lnTo>
                  <a:lnTo>
                    <a:pt x="166" y="261"/>
                  </a:lnTo>
                  <a:lnTo>
                    <a:pt x="179" y="254"/>
                  </a:lnTo>
                  <a:lnTo>
                    <a:pt x="192" y="244"/>
                  </a:lnTo>
                  <a:lnTo>
                    <a:pt x="203" y="232"/>
                  </a:lnTo>
                  <a:lnTo>
                    <a:pt x="211" y="216"/>
                  </a:lnTo>
                  <a:lnTo>
                    <a:pt x="218" y="197"/>
                  </a:lnTo>
                  <a:lnTo>
                    <a:pt x="222" y="176"/>
                  </a:lnTo>
                  <a:lnTo>
                    <a:pt x="224" y="150"/>
                  </a:lnTo>
                  <a:lnTo>
                    <a:pt x="223" y="125"/>
                  </a:lnTo>
                  <a:lnTo>
                    <a:pt x="218" y="102"/>
                  </a:lnTo>
                  <a:lnTo>
                    <a:pt x="212" y="83"/>
                  </a:lnTo>
                  <a:lnTo>
                    <a:pt x="202" y="66"/>
                  </a:lnTo>
                  <a:lnTo>
                    <a:pt x="190" y="54"/>
                  </a:lnTo>
                  <a:lnTo>
                    <a:pt x="175" y="44"/>
                  </a:lnTo>
                  <a:lnTo>
                    <a:pt x="157" y="38"/>
                  </a:lnTo>
                  <a:lnTo>
                    <a:pt x="136" y="36"/>
                  </a:lnTo>
                  <a:close/>
                  <a:moveTo>
                    <a:pt x="140" y="0"/>
                  </a:moveTo>
                  <a:lnTo>
                    <a:pt x="161" y="1"/>
                  </a:lnTo>
                  <a:lnTo>
                    <a:pt x="181" y="5"/>
                  </a:lnTo>
                  <a:lnTo>
                    <a:pt x="200" y="11"/>
                  </a:lnTo>
                  <a:lnTo>
                    <a:pt x="217" y="21"/>
                  </a:lnTo>
                  <a:lnTo>
                    <a:pt x="232" y="33"/>
                  </a:lnTo>
                  <a:lnTo>
                    <a:pt x="245" y="49"/>
                  </a:lnTo>
                  <a:lnTo>
                    <a:pt x="255" y="68"/>
                  </a:lnTo>
                  <a:lnTo>
                    <a:pt x="263" y="90"/>
                  </a:lnTo>
                  <a:lnTo>
                    <a:pt x="268" y="117"/>
                  </a:lnTo>
                  <a:lnTo>
                    <a:pt x="270" y="147"/>
                  </a:lnTo>
                  <a:lnTo>
                    <a:pt x="268" y="176"/>
                  </a:lnTo>
                  <a:lnTo>
                    <a:pt x="262" y="202"/>
                  </a:lnTo>
                  <a:lnTo>
                    <a:pt x="253" y="227"/>
                  </a:lnTo>
                  <a:lnTo>
                    <a:pt x="240" y="248"/>
                  </a:lnTo>
                  <a:lnTo>
                    <a:pt x="224" y="267"/>
                  </a:lnTo>
                  <a:lnTo>
                    <a:pt x="205" y="283"/>
                  </a:lnTo>
                  <a:lnTo>
                    <a:pt x="182" y="294"/>
                  </a:lnTo>
                  <a:lnTo>
                    <a:pt x="157" y="301"/>
                  </a:lnTo>
                  <a:lnTo>
                    <a:pt x="130" y="304"/>
                  </a:lnTo>
                  <a:lnTo>
                    <a:pt x="105" y="302"/>
                  </a:lnTo>
                  <a:lnTo>
                    <a:pt x="81" y="297"/>
                  </a:lnTo>
                  <a:lnTo>
                    <a:pt x="61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6" y="238"/>
                  </a:lnTo>
                  <a:lnTo>
                    <a:pt x="7" y="214"/>
                  </a:lnTo>
                  <a:lnTo>
                    <a:pt x="2" y="186"/>
                  </a:lnTo>
                  <a:lnTo>
                    <a:pt x="0" y="154"/>
                  </a:lnTo>
                  <a:lnTo>
                    <a:pt x="2" y="127"/>
                  </a:lnTo>
                  <a:lnTo>
                    <a:pt x="8" y="100"/>
                  </a:lnTo>
                  <a:lnTo>
                    <a:pt x="17" y="76"/>
                  </a:lnTo>
                  <a:lnTo>
                    <a:pt x="29" y="55"/>
                  </a:lnTo>
                  <a:lnTo>
                    <a:pt x="45" y="36"/>
                  </a:lnTo>
                  <a:lnTo>
                    <a:pt x="64" y="21"/>
                  </a:lnTo>
                  <a:lnTo>
                    <a:pt x="87" y="10"/>
                  </a:lnTo>
                  <a:lnTo>
                    <a:pt x="113" y="3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55"/>
            <p:cNvSpPr>
              <a:spLocks/>
            </p:cNvSpPr>
            <p:nvPr/>
          </p:nvSpPr>
          <p:spPr bwMode="auto">
            <a:xfrm>
              <a:off x="4885" y="-198"/>
              <a:ext cx="78" cy="100"/>
            </a:xfrm>
            <a:custGeom>
              <a:avLst/>
              <a:gdLst>
                <a:gd name="T0" fmla="*/ 146 w 233"/>
                <a:gd name="T1" fmla="*/ 0 h 300"/>
                <a:gd name="T2" fmla="*/ 166 w 233"/>
                <a:gd name="T3" fmla="*/ 2 h 300"/>
                <a:gd name="T4" fmla="*/ 184 w 233"/>
                <a:gd name="T5" fmla="*/ 6 h 300"/>
                <a:gd name="T6" fmla="*/ 198 w 233"/>
                <a:gd name="T7" fmla="*/ 13 h 300"/>
                <a:gd name="T8" fmla="*/ 210 w 233"/>
                <a:gd name="T9" fmla="*/ 23 h 300"/>
                <a:gd name="T10" fmla="*/ 219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3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6 w 233"/>
                <a:gd name="T29" fmla="*/ 75 h 300"/>
                <a:gd name="T30" fmla="*/ 181 w 233"/>
                <a:gd name="T31" fmla="*/ 61 h 300"/>
                <a:gd name="T32" fmla="*/ 174 w 233"/>
                <a:gd name="T33" fmla="*/ 51 h 300"/>
                <a:gd name="T34" fmla="*/ 164 w 233"/>
                <a:gd name="T35" fmla="*/ 43 h 300"/>
                <a:gd name="T36" fmla="*/ 151 w 233"/>
                <a:gd name="T37" fmla="*/ 38 h 300"/>
                <a:gd name="T38" fmla="*/ 135 w 233"/>
                <a:gd name="T39" fmla="*/ 37 h 300"/>
                <a:gd name="T40" fmla="*/ 116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60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4 w 233"/>
                <a:gd name="T55" fmla="*/ 159 h 300"/>
                <a:gd name="T56" fmla="*/ 44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3 w 233"/>
                <a:gd name="T65" fmla="*/ 28 h 300"/>
                <a:gd name="T66" fmla="*/ 41 w 233"/>
                <a:gd name="T67" fmla="*/ 51 h 300"/>
                <a:gd name="T68" fmla="*/ 39 w 233"/>
                <a:gd name="T69" fmla="*/ 71 h 300"/>
                <a:gd name="T70" fmla="*/ 40 w 233"/>
                <a:gd name="T71" fmla="*/ 72 h 300"/>
                <a:gd name="T72" fmla="*/ 50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6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6" y="0"/>
                  </a:moveTo>
                  <a:lnTo>
                    <a:pt x="166" y="2"/>
                  </a:lnTo>
                  <a:lnTo>
                    <a:pt x="184" y="6"/>
                  </a:lnTo>
                  <a:lnTo>
                    <a:pt x="198" y="13"/>
                  </a:lnTo>
                  <a:lnTo>
                    <a:pt x="210" y="23"/>
                  </a:lnTo>
                  <a:lnTo>
                    <a:pt x="219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3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6" y="75"/>
                  </a:lnTo>
                  <a:lnTo>
                    <a:pt x="181" y="61"/>
                  </a:lnTo>
                  <a:lnTo>
                    <a:pt x="174" y="51"/>
                  </a:lnTo>
                  <a:lnTo>
                    <a:pt x="164" y="43"/>
                  </a:lnTo>
                  <a:lnTo>
                    <a:pt x="151" y="38"/>
                  </a:lnTo>
                  <a:lnTo>
                    <a:pt x="135" y="37"/>
                  </a:lnTo>
                  <a:lnTo>
                    <a:pt x="116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60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4" y="159"/>
                  </a:lnTo>
                  <a:lnTo>
                    <a:pt x="44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3" y="28"/>
                  </a:lnTo>
                  <a:lnTo>
                    <a:pt x="41" y="51"/>
                  </a:lnTo>
                  <a:lnTo>
                    <a:pt x="39" y="71"/>
                  </a:lnTo>
                  <a:lnTo>
                    <a:pt x="40" y="72"/>
                  </a:lnTo>
                  <a:lnTo>
                    <a:pt x="50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56"/>
            <p:cNvSpPr>
              <a:spLocks/>
            </p:cNvSpPr>
            <p:nvPr/>
          </p:nvSpPr>
          <p:spPr bwMode="auto">
            <a:xfrm>
              <a:off x="4988" y="-198"/>
              <a:ext cx="77" cy="100"/>
            </a:xfrm>
            <a:custGeom>
              <a:avLst/>
              <a:gdLst>
                <a:gd name="T0" fmla="*/ 145 w 233"/>
                <a:gd name="T1" fmla="*/ 0 h 300"/>
                <a:gd name="T2" fmla="*/ 166 w 233"/>
                <a:gd name="T3" fmla="*/ 2 h 300"/>
                <a:gd name="T4" fmla="*/ 183 w 233"/>
                <a:gd name="T5" fmla="*/ 6 h 300"/>
                <a:gd name="T6" fmla="*/ 198 w 233"/>
                <a:gd name="T7" fmla="*/ 13 h 300"/>
                <a:gd name="T8" fmla="*/ 209 w 233"/>
                <a:gd name="T9" fmla="*/ 23 h 300"/>
                <a:gd name="T10" fmla="*/ 218 w 233"/>
                <a:gd name="T11" fmla="*/ 34 h 300"/>
                <a:gd name="T12" fmla="*/ 225 w 233"/>
                <a:gd name="T13" fmla="*/ 47 h 300"/>
                <a:gd name="T14" fmla="*/ 230 w 233"/>
                <a:gd name="T15" fmla="*/ 62 h 300"/>
                <a:gd name="T16" fmla="*/ 232 w 233"/>
                <a:gd name="T17" fmla="*/ 78 h 300"/>
                <a:gd name="T18" fmla="*/ 233 w 233"/>
                <a:gd name="T19" fmla="*/ 95 h 300"/>
                <a:gd name="T20" fmla="*/ 233 w 233"/>
                <a:gd name="T21" fmla="*/ 300 h 300"/>
                <a:gd name="T22" fmla="*/ 189 w 233"/>
                <a:gd name="T23" fmla="*/ 300 h 300"/>
                <a:gd name="T24" fmla="*/ 189 w 233"/>
                <a:gd name="T25" fmla="*/ 110 h 300"/>
                <a:gd name="T26" fmla="*/ 188 w 233"/>
                <a:gd name="T27" fmla="*/ 91 h 300"/>
                <a:gd name="T28" fmla="*/ 185 w 233"/>
                <a:gd name="T29" fmla="*/ 75 h 300"/>
                <a:gd name="T30" fmla="*/ 181 w 233"/>
                <a:gd name="T31" fmla="*/ 61 h 300"/>
                <a:gd name="T32" fmla="*/ 173 w 233"/>
                <a:gd name="T33" fmla="*/ 51 h 300"/>
                <a:gd name="T34" fmla="*/ 163 w 233"/>
                <a:gd name="T35" fmla="*/ 43 h 300"/>
                <a:gd name="T36" fmla="*/ 150 w 233"/>
                <a:gd name="T37" fmla="*/ 38 h 300"/>
                <a:gd name="T38" fmla="*/ 134 w 233"/>
                <a:gd name="T39" fmla="*/ 37 h 300"/>
                <a:gd name="T40" fmla="*/ 115 w 233"/>
                <a:gd name="T41" fmla="*/ 39 h 300"/>
                <a:gd name="T42" fmla="*/ 98 w 233"/>
                <a:gd name="T43" fmla="*/ 46 h 300"/>
                <a:gd name="T44" fmla="*/ 83 w 233"/>
                <a:gd name="T45" fmla="*/ 57 h 300"/>
                <a:gd name="T46" fmla="*/ 70 w 233"/>
                <a:gd name="T47" fmla="*/ 71 h 300"/>
                <a:gd name="T48" fmla="*/ 59 w 233"/>
                <a:gd name="T49" fmla="*/ 89 h 300"/>
                <a:gd name="T50" fmla="*/ 51 w 233"/>
                <a:gd name="T51" fmla="*/ 111 h 300"/>
                <a:gd name="T52" fmla="*/ 46 w 233"/>
                <a:gd name="T53" fmla="*/ 134 h 300"/>
                <a:gd name="T54" fmla="*/ 45 w 233"/>
                <a:gd name="T55" fmla="*/ 159 h 300"/>
                <a:gd name="T56" fmla="*/ 45 w 233"/>
                <a:gd name="T57" fmla="*/ 300 h 300"/>
                <a:gd name="T58" fmla="*/ 0 w 233"/>
                <a:gd name="T59" fmla="*/ 300 h 300"/>
                <a:gd name="T60" fmla="*/ 0 w 233"/>
                <a:gd name="T61" fmla="*/ 6 h 300"/>
                <a:gd name="T62" fmla="*/ 44 w 233"/>
                <a:gd name="T63" fmla="*/ 6 h 300"/>
                <a:gd name="T64" fmla="*/ 44 w 233"/>
                <a:gd name="T65" fmla="*/ 28 h 300"/>
                <a:gd name="T66" fmla="*/ 42 w 233"/>
                <a:gd name="T67" fmla="*/ 51 h 300"/>
                <a:gd name="T68" fmla="*/ 39 w 233"/>
                <a:gd name="T69" fmla="*/ 71 h 300"/>
                <a:gd name="T70" fmla="*/ 41 w 233"/>
                <a:gd name="T71" fmla="*/ 72 h 300"/>
                <a:gd name="T72" fmla="*/ 51 w 233"/>
                <a:gd name="T73" fmla="*/ 52 h 300"/>
                <a:gd name="T74" fmla="*/ 64 w 233"/>
                <a:gd name="T75" fmla="*/ 34 h 300"/>
                <a:gd name="T76" fmla="*/ 80 w 233"/>
                <a:gd name="T77" fmla="*/ 20 h 300"/>
                <a:gd name="T78" fmla="*/ 99 w 233"/>
                <a:gd name="T79" fmla="*/ 9 h 300"/>
                <a:gd name="T80" fmla="*/ 121 w 233"/>
                <a:gd name="T81" fmla="*/ 3 h 300"/>
                <a:gd name="T82" fmla="*/ 145 w 233"/>
                <a:gd name="T83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3" h="300">
                  <a:moveTo>
                    <a:pt x="145" y="0"/>
                  </a:moveTo>
                  <a:lnTo>
                    <a:pt x="166" y="2"/>
                  </a:lnTo>
                  <a:lnTo>
                    <a:pt x="183" y="6"/>
                  </a:lnTo>
                  <a:lnTo>
                    <a:pt x="198" y="13"/>
                  </a:lnTo>
                  <a:lnTo>
                    <a:pt x="209" y="23"/>
                  </a:lnTo>
                  <a:lnTo>
                    <a:pt x="218" y="34"/>
                  </a:lnTo>
                  <a:lnTo>
                    <a:pt x="225" y="47"/>
                  </a:lnTo>
                  <a:lnTo>
                    <a:pt x="230" y="62"/>
                  </a:lnTo>
                  <a:lnTo>
                    <a:pt x="232" y="78"/>
                  </a:lnTo>
                  <a:lnTo>
                    <a:pt x="233" y="95"/>
                  </a:lnTo>
                  <a:lnTo>
                    <a:pt x="233" y="300"/>
                  </a:lnTo>
                  <a:lnTo>
                    <a:pt x="189" y="300"/>
                  </a:lnTo>
                  <a:lnTo>
                    <a:pt x="189" y="110"/>
                  </a:lnTo>
                  <a:lnTo>
                    <a:pt x="188" y="91"/>
                  </a:lnTo>
                  <a:lnTo>
                    <a:pt x="185" y="75"/>
                  </a:lnTo>
                  <a:lnTo>
                    <a:pt x="181" y="61"/>
                  </a:lnTo>
                  <a:lnTo>
                    <a:pt x="173" y="51"/>
                  </a:lnTo>
                  <a:lnTo>
                    <a:pt x="163" y="43"/>
                  </a:lnTo>
                  <a:lnTo>
                    <a:pt x="150" y="38"/>
                  </a:lnTo>
                  <a:lnTo>
                    <a:pt x="134" y="37"/>
                  </a:lnTo>
                  <a:lnTo>
                    <a:pt x="115" y="39"/>
                  </a:lnTo>
                  <a:lnTo>
                    <a:pt x="98" y="46"/>
                  </a:lnTo>
                  <a:lnTo>
                    <a:pt x="83" y="57"/>
                  </a:lnTo>
                  <a:lnTo>
                    <a:pt x="70" y="71"/>
                  </a:lnTo>
                  <a:lnTo>
                    <a:pt x="59" y="89"/>
                  </a:lnTo>
                  <a:lnTo>
                    <a:pt x="51" y="111"/>
                  </a:lnTo>
                  <a:lnTo>
                    <a:pt x="46" y="134"/>
                  </a:lnTo>
                  <a:lnTo>
                    <a:pt x="45" y="159"/>
                  </a:lnTo>
                  <a:lnTo>
                    <a:pt x="45" y="300"/>
                  </a:lnTo>
                  <a:lnTo>
                    <a:pt x="0" y="300"/>
                  </a:lnTo>
                  <a:lnTo>
                    <a:pt x="0" y="6"/>
                  </a:lnTo>
                  <a:lnTo>
                    <a:pt x="44" y="6"/>
                  </a:lnTo>
                  <a:lnTo>
                    <a:pt x="44" y="28"/>
                  </a:lnTo>
                  <a:lnTo>
                    <a:pt x="42" y="51"/>
                  </a:lnTo>
                  <a:lnTo>
                    <a:pt x="39" y="71"/>
                  </a:lnTo>
                  <a:lnTo>
                    <a:pt x="41" y="72"/>
                  </a:lnTo>
                  <a:lnTo>
                    <a:pt x="51" y="52"/>
                  </a:lnTo>
                  <a:lnTo>
                    <a:pt x="64" y="34"/>
                  </a:lnTo>
                  <a:lnTo>
                    <a:pt x="80" y="20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57"/>
            <p:cNvSpPr>
              <a:spLocks noEditPoints="1"/>
            </p:cNvSpPr>
            <p:nvPr/>
          </p:nvSpPr>
          <p:spPr bwMode="auto">
            <a:xfrm>
              <a:off x="5079" y="-197"/>
              <a:ext cx="81" cy="101"/>
            </a:xfrm>
            <a:custGeom>
              <a:avLst/>
              <a:gdLst>
                <a:gd name="T0" fmla="*/ 127 w 243"/>
                <a:gd name="T1" fmla="*/ 34 h 304"/>
                <a:gd name="T2" fmla="*/ 107 w 243"/>
                <a:gd name="T3" fmla="*/ 36 h 304"/>
                <a:gd name="T4" fmla="*/ 90 w 243"/>
                <a:gd name="T5" fmla="*/ 43 h 304"/>
                <a:gd name="T6" fmla="*/ 75 w 243"/>
                <a:gd name="T7" fmla="*/ 54 h 304"/>
                <a:gd name="T8" fmla="*/ 63 w 243"/>
                <a:gd name="T9" fmla="*/ 69 h 304"/>
                <a:gd name="T10" fmla="*/ 54 w 243"/>
                <a:gd name="T11" fmla="*/ 88 h 304"/>
                <a:gd name="T12" fmla="*/ 49 w 243"/>
                <a:gd name="T13" fmla="*/ 110 h 304"/>
                <a:gd name="T14" fmla="*/ 197 w 243"/>
                <a:gd name="T15" fmla="*/ 110 h 304"/>
                <a:gd name="T16" fmla="*/ 196 w 243"/>
                <a:gd name="T17" fmla="*/ 91 h 304"/>
                <a:gd name="T18" fmla="*/ 191 w 243"/>
                <a:gd name="T19" fmla="*/ 75 h 304"/>
                <a:gd name="T20" fmla="*/ 184 w 243"/>
                <a:gd name="T21" fmla="*/ 61 h 304"/>
                <a:gd name="T22" fmla="*/ 173 w 243"/>
                <a:gd name="T23" fmla="*/ 49 h 304"/>
                <a:gd name="T24" fmla="*/ 160 w 243"/>
                <a:gd name="T25" fmla="*/ 41 h 304"/>
                <a:gd name="T26" fmla="*/ 145 w 243"/>
                <a:gd name="T27" fmla="*/ 35 h 304"/>
                <a:gd name="T28" fmla="*/ 127 w 243"/>
                <a:gd name="T29" fmla="*/ 34 h 304"/>
                <a:gd name="T30" fmla="*/ 129 w 243"/>
                <a:gd name="T31" fmla="*/ 0 h 304"/>
                <a:gd name="T32" fmla="*/ 154 w 243"/>
                <a:gd name="T33" fmla="*/ 2 h 304"/>
                <a:gd name="T34" fmla="*/ 176 w 243"/>
                <a:gd name="T35" fmla="*/ 8 h 304"/>
                <a:gd name="T36" fmla="*/ 194 w 243"/>
                <a:gd name="T37" fmla="*/ 17 h 304"/>
                <a:gd name="T38" fmla="*/ 210 w 243"/>
                <a:gd name="T39" fmla="*/ 29 h 304"/>
                <a:gd name="T40" fmla="*/ 222 w 243"/>
                <a:gd name="T41" fmla="*/ 44 h 304"/>
                <a:gd name="T42" fmla="*/ 231 w 243"/>
                <a:gd name="T43" fmla="*/ 61 h 304"/>
                <a:gd name="T44" fmla="*/ 238 w 243"/>
                <a:gd name="T45" fmla="*/ 79 h 304"/>
                <a:gd name="T46" fmla="*/ 242 w 243"/>
                <a:gd name="T47" fmla="*/ 99 h 304"/>
                <a:gd name="T48" fmla="*/ 243 w 243"/>
                <a:gd name="T49" fmla="*/ 122 h 304"/>
                <a:gd name="T50" fmla="*/ 243 w 243"/>
                <a:gd name="T51" fmla="*/ 131 h 304"/>
                <a:gd name="T52" fmla="*/ 242 w 243"/>
                <a:gd name="T53" fmla="*/ 143 h 304"/>
                <a:gd name="T54" fmla="*/ 47 w 243"/>
                <a:gd name="T55" fmla="*/ 143 h 304"/>
                <a:gd name="T56" fmla="*/ 47 w 243"/>
                <a:gd name="T57" fmla="*/ 171 h 304"/>
                <a:gd name="T58" fmla="*/ 50 w 243"/>
                <a:gd name="T59" fmla="*/ 194 h 304"/>
                <a:gd name="T60" fmla="*/ 56 w 243"/>
                <a:gd name="T61" fmla="*/ 214 h 304"/>
                <a:gd name="T62" fmla="*/ 64 w 243"/>
                <a:gd name="T63" fmla="*/ 231 h 304"/>
                <a:gd name="T64" fmla="*/ 75 w 243"/>
                <a:gd name="T65" fmla="*/ 244 h 304"/>
                <a:gd name="T66" fmla="*/ 89 w 243"/>
                <a:gd name="T67" fmla="*/ 255 h 304"/>
                <a:gd name="T68" fmla="*/ 105 w 243"/>
                <a:gd name="T69" fmla="*/ 262 h 304"/>
                <a:gd name="T70" fmla="*/ 123 w 243"/>
                <a:gd name="T71" fmla="*/ 266 h 304"/>
                <a:gd name="T72" fmla="*/ 144 w 243"/>
                <a:gd name="T73" fmla="*/ 267 h 304"/>
                <a:gd name="T74" fmla="*/ 167 w 243"/>
                <a:gd name="T75" fmla="*/ 266 h 304"/>
                <a:gd name="T76" fmla="*/ 189 w 243"/>
                <a:gd name="T77" fmla="*/ 262 h 304"/>
                <a:gd name="T78" fmla="*/ 210 w 243"/>
                <a:gd name="T79" fmla="*/ 256 h 304"/>
                <a:gd name="T80" fmla="*/ 228 w 243"/>
                <a:gd name="T81" fmla="*/ 249 h 304"/>
                <a:gd name="T82" fmla="*/ 232 w 243"/>
                <a:gd name="T83" fmla="*/ 286 h 304"/>
                <a:gd name="T84" fmla="*/ 203 w 243"/>
                <a:gd name="T85" fmla="*/ 296 h 304"/>
                <a:gd name="T86" fmla="*/ 171 w 243"/>
                <a:gd name="T87" fmla="*/ 302 h 304"/>
                <a:gd name="T88" fmla="*/ 136 w 243"/>
                <a:gd name="T89" fmla="*/ 304 h 304"/>
                <a:gd name="T90" fmla="*/ 108 w 243"/>
                <a:gd name="T91" fmla="*/ 302 h 304"/>
                <a:gd name="T92" fmla="*/ 83 w 243"/>
                <a:gd name="T93" fmla="*/ 297 h 304"/>
                <a:gd name="T94" fmla="*/ 62 w 243"/>
                <a:gd name="T95" fmla="*/ 288 h 304"/>
                <a:gd name="T96" fmla="*/ 43 w 243"/>
                <a:gd name="T97" fmla="*/ 275 h 304"/>
                <a:gd name="T98" fmla="*/ 28 w 243"/>
                <a:gd name="T99" fmla="*/ 259 h 304"/>
                <a:gd name="T100" fmla="*/ 15 w 243"/>
                <a:gd name="T101" fmla="*/ 238 h 304"/>
                <a:gd name="T102" fmla="*/ 7 w 243"/>
                <a:gd name="T103" fmla="*/ 214 h 304"/>
                <a:gd name="T104" fmla="*/ 1 w 243"/>
                <a:gd name="T105" fmla="*/ 186 h 304"/>
                <a:gd name="T106" fmla="*/ 0 w 243"/>
                <a:gd name="T107" fmla="*/ 154 h 304"/>
                <a:gd name="T108" fmla="*/ 1 w 243"/>
                <a:gd name="T109" fmla="*/ 126 h 304"/>
                <a:gd name="T110" fmla="*/ 7 w 243"/>
                <a:gd name="T111" fmla="*/ 98 h 304"/>
                <a:gd name="T112" fmla="*/ 15 w 243"/>
                <a:gd name="T113" fmla="*/ 74 h 304"/>
                <a:gd name="T114" fmla="*/ 27 w 243"/>
                <a:gd name="T115" fmla="*/ 53 h 304"/>
                <a:gd name="T116" fmla="*/ 42 w 243"/>
                <a:gd name="T117" fmla="*/ 35 h 304"/>
                <a:gd name="T118" fmla="*/ 60 w 243"/>
                <a:gd name="T119" fmla="*/ 20 h 304"/>
                <a:gd name="T120" fmla="*/ 80 w 243"/>
                <a:gd name="T121" fmla="*/ 9 h 304"/>
                <a:gd name="T122" fmla="*/ 103 w 243"/>
                <a:gd name="T123" fmla="*/ 2 h 304"/>
                <a:gd name="T124" fmla="*/ 129 w 243"/>
                <a:gd name="T125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" h="304">
                  <a:moveTo>
                    <a:pt x="127" y="34"/>
                  </a:moveTo>
                  <a:lnTo>
                    <a:pt x="107" y="36"/>
                  </a:lnTo>
                  <a:lnTo>
                    <a:pt x="90" y="43"/>
                  </a:lnTo>
                  <a:lnTo>
                    <a:pt x="75" y="54"/>
                  </a:lnTo>
                  <a:lnTo>
                    <a:pt x="63" y="69"/>
                  </a:lnTo>
                  <a:lnTo>
                    <a:pt x="54" y="88"/>
                  </a:lnTo>
                  <a:lnTo>
                    <a:pt x="49" y="110"/>
                  </a:lnTo>
                  <a:lnTo>
                    <a:pt x="197" y="110"/>
                  </a:lnTo>
                  <a:lnTo>
                    <a:pt x="196" y="91"/>
                  </a:lnTo>
                  <a:lnTo>
                    <a:pt x="191" y="75"/>
                  </a:lnTo>
                  <a:lnTo>
                    <a:pt x="184" y="61"/>
                  </a:lnTo>
                  <a:lnTo>
                    <a:pt x="173" y="49"/>
                  </a:lnTo>
                  <a:lnTo>
                    <a:pt x="160" y="41"/>
                  </a:lnTo>
                  <a:lnTo>
                    <a:pt x="145" y="35"/>
                  </a:lnTo>
                  <a:lnTo>
                    <a:pt x="127" y="34"/>
                  </a:lnTo>
                  <a:close/>
                  <a:moveTo>
                    <a:pt x="129" y="0"/>
                  </a:moveTo>
                  <a:lnTo>
                    <a:pt x="154" y="2"/>
                  </a:lnTo>
                  <a:lnTo>
                    <a:pt x="176" y="8"/>
                  </a:lnTo>
                  <a:lnTo>
                    <a:pt x="194" y="17"/>
                  </a:lnTo>
                  <a:lnTo>
                    <a:pt x="210" y="29"/>
                  </a:lnTo>
                  <a:lnTo>
                    <a:pt x="222" y="44"/>
                  </a:lnTo>
                  <a:lnTo>
                    <a:pt x="231" y="61"/>
                  </a:lnTo>
                  <a:lnTo>
                    <a:pt x="238" y="79"/>
                  </a:lnTo>
                  <a:lnTo>
                    <a:pt x="242" y="99"/>
                  </a:lnTo>
                  <a:lnTo>
                    <a:pt x="243" y="122"/>
                  </a:lnTo>
                  <a:lnTo>
                    <a:pt x="243" y="131"/>
                  </a:lnTo>
                  <a:lnTo>
                    <a:pt x="242" y="143"/>
                  </a:lnTo>
                  <a:lnTo>
                    <a:pt x="47" y="143"/>
                  </a:lnTo>
                  <a:lnTo>
                    <a:pt x="47" y="171"/>
                  </a:lnTo>
                  <a:lnTo>
                    <a:pt x="50" y="194"/>
                  </a:lnTo>
                  <a:lnTo>
                    <a:pt x="56" y="214"/>
                  </a:lnTo>
                  <a:lnTo>
                    <a:pt x="64" y="231"/>
                  </a:lnTo>
                  <a:lnTo>
                    <a:pt x="75" y="244"/>
                  </a:lnTo>
                  <a:lnTo>
                    <a:pt x="89" y="255"/>
                  </a:lnTo>
                  <a:lnTo>
                    <a:pt x="105" y="262"/>
                  </a:lnTo>
                  <a:lnTo>
                    <a:pt x="123" y="266"/>
                  </a:lnTo>
                  <a:lnTo>
                    <a:pt x="144" y="267"/>
                  </a:lnTo>
                  <a:lnTo>
                    <a:pt x="167" y="266"/>
                  </a:lnTo>
                  <a:lnTo>
                    <a:pt x="189" y="262"/>
                  </a:lnTo>
                  <a:lnTo>
                    <a:pt x="210" y="256"/>
                  </a:lnTo>
                  <a:lnTo>
                    <a:pt x="228" y="249"/>
                  </a:lnTo>
                  <a:lnTo>
                    <a:pt x="232" y="286"/>
                  </a:lnTo>
                  <a:lnTo>
                    <a:pt x="203" y="296"/>
                  </a:lnTo>
                  <a:lnTo>
                    <a:pt x="171" y="302"/>
                  </a:lnTo>
                  <a:lnTo>
                    <a:pt x="136" y="304"/>
                  </a:lnTo>
                  <a:lnTo>
                    <a:pt x="108" y="302"/>
                  </a:lnTo>
                  <a:lnTo>
                    <a:pt x="83" y="297"/>
                  </a:lnTo>
                  <a:lnTo>
                    <a:pt x="62" y="288"/>
                  </a:lnTo>
                  <a:lnTo>
                    <a:pt x="43" y="275"/>
                  </a:lnTo>
                  <a:lnTo>
                    <a:pt x="28" y="259"/>
                  </a:lnTo>
                  <a:lnTo>
                    <a:pt x="15" y="238"/>
                  </a:lnTo>
                  <a:lnTo>
                    <a:pt x="7" y="214"/>
                  </a:lnTo>
                  <a:lnTo>
                    <a:pt x="1" y="186"/>
                  </a:lnTo>
                  <a:lnTo>
                    <a:pt x="0" y="154"/>
                  </a:lnTo>
                  <a:lnTo>
                    <a:pt x="1" y="126"/>
                  </a:lnTo>
                  <a:lnTo>
                    <a:pt x="7" y="98"/>
                  </a:lnTo>
                  <a:lnTo>
                    <a:pt x="15" y="74"/>
                  </a:lnTo>
                  <a:lnTo>
                    <a:pt x="27" y="53"/>
                  </a:lnTo>
                  <a:lnTo>
                    <a:pt x="42" y="35"/>
                  </a:lnTo>
                  <a:lnTo>
                    <a:pt x="60" y="20"/>
                  </a:lnTo>
                  <a:lnTo>
                    <a:pt x="80" y="9"/>
                  </a:lnTo>
                  <a:lnTo>
                    <a:pt x="103" y="2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9488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Argonne: a nexus for science and engineering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95846"/>
              </p:ext>
            </p:extLst>
          </p:nvPr>
        </p:nvGraphicFramePr>
        <p:xfrm>
          <a:off x="1169227" y="1639588"/>
          <a:ext cx="4754880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3148">
                  <a:extLst>
                    <a:ext uri="{9D8B030D-6E8A-4147-A177-3AD203B41FA5}">
                      <a16:colId xmlns:a16="http://schemas.microsoft.com/office/drawing/2014/main" val="2059842087"/>
                    </a:ext>
                  </a:extLst>
                </a:gridCol>
              </a:tblGrid>
              <a:tr h="609600">
                <a:tc gridSpan="2">
                  <a:txBody>
                    <a:bodyPr/>
                    <a:lstStyle/>
                    <a:p>
                      <a:pPr algn="l"/>
                      <a:r>
                        <a:rPr lang="en-US" sz="19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Workforce</a:t>
                      </a: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pPr algn="r"/>
                      <a:r>
                        <a:rPr lang="en-US" sz="190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&gt;1590</a:t>
                      </a:r>
                    </a:p>
                  </a:txBody>
                  <a:tcPr marL="121920" marR="121920" marT="60960" marB="6096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scientists and</a:t>
                      </a:r>
                      <a:r>
                        <a:rPr lang="en-US" sz="19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engineers, including 274 joint faculty</a:t>
                      </a:r>
                      <a:br>
                        <a:rPr lang="en-US" sz="19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</a:br>
                      <a:r>
                        <a:rPr lang="en-US" sz="1900" b="0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and 273 post-docs</a:t>
                      </a:r>
                      <a:endParaRPr lang="en-US" sz="1900" b="0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043980"/>
                  </a:ext>
                </a:extLst>
              </a:tr>
              <a:tr h="894080">
                <a:tc>
                  <a:txBody>
                    <a:bodyPr/>
                    <a:lstStyle/>
                    <a:p>
                      <a:pPr algn="r"/>
                      <a:r>
                        <a:rPr lang="en-US" sz="190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569</a:t>
                      </a:r>
                    </a:p>
                  </a:txBody>
                  <a:tcPr marL="121920" marR="121920" marT="60960" marB="6096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students:160 grad and </a:t>
                      </a:r>
                      <a:br>
                        <a:rPr lang="en-US" sz="190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</a:br>
                      <a:r>
                        <a:rPr lang="en-US" sz="190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409 undergrad</a:t>
                      </a:r>
                      <a:br>
                        <a:rPr lang="en-US" sz="130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</a:br>
                      <a:r>
                        <a:rPr lang="en-US" sz="1300" b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</a:txBody>
                  <a:tcPr marL="0" marR="121920" marT="60960" marB="6096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 gridSpan="2">
                  <a:txBody>
                    <a:bodyPr/>
                    <a:lstStyle/>
                    <a:p>
                      <a:pPr algn="l"/>
                      <a:r>
                        <a:rPr lang="en-US" sz="19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&gt;1100</a:t>
                      </a:r>
                      <a:r>
                        <a:rPr lang="en-US" sz="19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visiting scientists</a:t>
                      </a:r>
                      <a:endParaRPr lang="en-US" sz="19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6839911"/>
                  </a:ext>
                </a:extLst>
              </a:tr>
              <a:tr h="731520">
                <a:tc gridSpan="2">
                  <a:txBody>
                    <a:bodyPr/>
                    <a:lstStyle/>
                    <a:p>
                      <a:pPr algn="l"/>
                      <a:r>
                        <a:rPr lang="en-US" sz="1900" b="1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&gt; 8300 users of our major</a:t>
                      </a:r>
                      <a:r>
                        <a:rPr lang="en-US" sz="1900" b="1" baseline="0" dirty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facilities</a:t>
                      </a:r>
                      <a:endParaRPr lang="en-US" sz="19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121920" marR="121920" marT="60960" marB="6096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512979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69227" y="1185365"/>
            <a:ext cx="4754880" cy="42056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>
                <a:solidFill>
                  <a:schemeClr val="bg1"/>
                </a:solidFill>
              </a:rPr>
              <a:t>PEOPLE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55095" y="1185365"/>
            <a:ext cx="4754880" cy="42056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33" b="1" dirty="0">
                <a:solidFill>
                  <a:schemeClr val="bg1"/>
                </a:solidFill>
              </a:rPr>
              <a:t>MAJOR USER FACILITIES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981359" y="1650137"/>
            <a:ext cx="3291840" cy="7315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67" dirty="0">
                <a:solidFill>
                  <a:schemeClr val="tx1">
                    <a:lumMod val="50000"/>
                  </a:schemeClr>
                </a:solidFill>
              </a:rPr>
              <a:t>Advanced Photon Source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948509" y="4886152"/>
            <a:ext cx="3291840" cy="7315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r>
              <a:rPr lang="en-US" sz="1867" dirty="0">
                <a:solidFill>
                  <a:schemeClr val="tx1">
                    <a:lumMod val="50000"/>
                  </a:schemeClr>
                </a:solidFill>
              </a:rPr>
              <a:t>Atmospheric Radiation Measurement Southern Great Plains Site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981359" y="2441868"/>
            <a:ext cx="3291840" cy="7315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r>
              <a:rPr lang="en-US" sz="1867" dirty="0">
                <a:solidFill>
                  <a:schemeClr val="tx1">
                    <a:lumMod val="50000"/>
                  </a:schemeClr>
                </a:solidFill>
              </a:rPr>
              <a:t>Argonne Leadership Computing Facility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948509" y="3274628"/>
            <a:ext cx="3291840" cy="7315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r>
              <a:rPr lang="en-US" sz="1867" dirty="0">
                <a:solidFill>
                  <a:schemeClr val="tx1">
                    <a:lumMod val="50000"/>
                  </a:schemeClr>
                </a:solidFill>
              </a:rPr>
              <a:t>Center for Nanoscale Materials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5095" y="4870050"/>
            <a:ext cx="1828800" cy="74762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5" name="Picture Placeholder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5095" y="2487633"/>
            <a:ext cx="1828800" cy="748091"/>
          </a:xfrm>
          <a:prstGeom prst="rect">
            <a:avLst/>
          </a:prstGeom>
          <a:ln w="317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"/>
          <a:stretch/>
        </p:blipFill>
        <p:spPr>
          <a:xfrm>
            <a:off x="6152559" y="3283388"/>
            <a:ext cx="1828800" cy="7437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5095" y="4074765"/>
            <a:ext cx="1828800" cy="74762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948509" y="4068940"/>
            <a:ext cx="3291840" cy="73152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r>
              <a:rPr lang="en-US" sz="1867" dirty="0">
                <a:solidFill>
                  <a:schemeClr val="tx1">
                    <a:lumMod val="50000"/>
                  </a:schemeClr>
                </a:solidFill>
              </a:rPr>
              <a:t>Argonne Tandem Linear Accelerator System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2559" y="1696257"/>
            <a:ext cx="1828800" cy="74371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09964-4A99-1E4F-B16A-856A54A1745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2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40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15282" y="427125"/>
            <a:ext cx="10620226" cy="487277"/>
          </a:xfrm>
        </p:spPr>
        <p:txBody>
          <a:bodyPr anchor="t"/>
          <a:lstStyle/>
          <a:p>
            <a:r>
              <a:rPr lang="en-US" sz="2800" dirty="0"/>
              <a:t>Argonne’s science and technology Strategy</a:t>
            </a:r>
          </a:p>
        </p:txBody>
      </p:sp>
      <p:sp>
        <p:nvSpPr>
          <p:cNvPr id="10" name="Rectangle 9"/>
          <p:cNvSpPr/>
          <p:nvPr/>
        </p:nvSpPr>
        <p:spPr>
          <a:xfrm>
            <a:off x="817259" y="4158627"/>
            <a:ext cx="1920240" cy="18843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defRPr/>
            </a:pPr>
            <a:r>
              <a:rPr lang="en-US" sz="1275" b="1" dirty="0">
                <a:solidFill>
                  <a:schemeClr val="bg1"/>
                </a:solidFill>
                <a:latin typeface="Arial"/>
              </a:rPr>
              <a:t>An upgraded APS </a:t>
            </a:r>
            <a:br>
              <a:rPr lang="en-US" sz="1275" b="1" dirty="0">
                <a:solidFill>
                  <a:schemeClr val="bg1"/>
                </a:solidFill>
                <a:latin typeface="Arial"/>
              </a:rPr>
            </a:br>
            <a:r>
              <a:rPr lang="en-US" sz="1275" b="1" dirty="0">
                <a:solidFill>
                  <a:schemeClr val="bg1"/>
                </a:solidFill>
                <a:latin typeface="Arial"/>
              </a:rPr>
              <a:t>to revolutionize knowledge of materials’ structures and propel progress in science, medicine and technology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7259" y="1272611"/>
            <a:ext cx="1920240" cy="864222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/>
        </p:spPr>
        <p:txBody>
          <a:bodyPr wrap="square" bIns="68580" rtlCol="0" anchor="ctr" anchorCtr="0">
            <a:noAutofit/>
          </a:bodyPr>
          <a:lstStyle/>
          <a:p>
            <a:pPr algn="ctr" defTabSz="685800">
              <a:lnSpc>
                <a:spcPts val="1575"/>
              </a:lnSpc>
              <a:defRPr/>
            </a:pPr>
            <a:r>
              <a:rPr lang="en-US" sz="1600" b="1" dirty="0">
                <a:solidFill>
                  <a:prstClr val="white"/>
                </a:solidFill>
                <a:latin typeface="Arial"/>
              </a:rPr>
              <a:t>Hard x-ray sciences</a:t>
            </a:r>
          </a:p>
        </p:txBody>
      </p:sp>
      <p:pic>
        <p:nvPicPr>
          <p:cNvPr id="36" name="Picture 5" descr="AP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26" t="36067" r="27220" b="8716"/>
          <a:stretch/>
        </p:blipFill>
        <p:spPr bwMode="auto">
          <a:xfrm>
            <a:off x="819237" y="2229062"/>
            <a:ext cx="191628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3010369" y="4162721"/>
            <a:ext cx="1920240" cy="188020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defRPr/>
            </a:pPr>
            <a:r>
              <a:rPr lang="en-US" sz="1275" b="1" dirty="0">
                <a:solidFill>
                  <a:schemeClr val="bg1"/>
                </a:solidFill>
                <a:latin typeface="Arial"/>
              </a:rPr>
              <a:t>The most powerful supercomputers, </a:t>
            </a:r>
            <a:br>
              <a:rPr lang="en-US" sz="1275" b="1" dirty="0">
                <a:solidFill>
                  <a:schemeClr val="bg1"/>
                </a:solidFill>
                <a:latin typeface="Arial"/>
              </a:rPr>
            </a:br>
            <a:r>
              <a:rPr lang="en-US" sz="1275" b="1" dirty="0">
                <a:solidFill>
                  <a:schemeClr val="bg1"/>
                </a:solidFill>
                <a:latin typeface="Arial"/>
              </a:rPr>
              <a:t>to overcome the biggest challenges in energy, materials, climate, cancer </a:t>
            </a:r>
            <a:br>
              <a:rPr lang="en-US" sz="1275" b="1" dirty="0">
                <a:solidFill>
                  <a:schemeClr val="bg1"/>
                </a:solidFill>
                <a:latin typeface="Arial"/>
              </a:rPr>
            </a:br>
            <a:r>
              <a:rPr lang="en-US" sz="1275" b="1" dirty="0">
                <a:solidFill>
                  <a:schemeClr val="bg1"/>
                </a:solidFill>
                <a:latin typeface="Arial"/>
              </a:rPr>
              <a:t>and more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10369" y="1272611"/>
            <a:ext cx="1920240" cy="864222"/>
          </a:xfrm>
          <a:prstGeom prst="rect">
            <a:avLst/>
          </a:prstGeom>
          <a:solidFill>
            <a:schemeClr val="tx1"/>
          </a:solidFill>
          <a:effectLst/>
        </p:spPr>
        <p:txBody>
          <a:bodyPr wrap="square" bIns="68580" rtlCol="0" anchor="ctr" anchorCtr="0">
            <a:noAutofit/>
          </a:bodyPr>
          <a:lstStyle/>
          <a:p>
            <a:pPr algn="ctr" defTabSz="685800">
              <a:lnSpc>
                <a:spcPts val="1575"/>
              </a:lnSpc>
              <a:defRPr/>
            </a:pPr>
            <a:r>
              <a:rPr lang="en-US" sz="1600" b="1" dirty="0">
                <a:solidFill>
                  <a:prstClr val="white"/>
                </a:solidFill>
                <a:latin typeface="Arial"/>
              </a:rPr>
              <a:t>Advanced computing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17" t="28767" r="40854" b="2315"/>
          <a:stretch/>
        </p:blipFill>
        <p:spPr>
          <a:xfrm>
            <a:off x="3010369" y="2229062"/>
            <a:ext cx="1920240" cy="1828800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9698544" y="4183684"/>
            <a:ext cx="1920240" cy="1883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defRPr/>
            </a:pPr>
            <a:r>
              <a:rPr lang="en-US" sz="1275" b="1" dirty="0">
                <a:solidFill>
                  <a:schemeClr val="bg1"/>
                </a:solidFill>
                <a:latin typeface="Arial"/>
              </a:rPr>
              <a:t>Breakthroughs to boost American industrial success in producing innovative materials for energy technologies of </a:t>
            </a:r>
            <a:br>
              <a:rPr lang="en-US" sz="1275" b="1" dirty="0">
                <a:solidFill>
                  <a:schemeClr val="bg1"/>
                </a:solidFill>
                <a:latin typeface="Arial"/>
              </a:rPr>
            </a:br>
            <a:r>
              <a:rPr lang="en-US" sz="1275" b="1" dirty="0">
                <a:solidFill>
                  <a:schemeClr val="bg1"/>
                </a:solidFill>
                <a:latin typeface="Arial"/>
              </a:rPr>
              <a:t>the future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698544" y="1272611"/>
            <a:ext cx="1920240" cy="864222"/>
          </a:xfrm>
          <a:prstGeom prst="rect">
            <a:avLst/>
          </a:prstGeom>
          <a:solidFill>
            <a:schemeClr val="accent2"/>
          </a:solidFill>
          <a:effectLst/>
        </p:spPr>
        <p:txBody>
          <a:bodyPr wrap="square" bIns="68580" rtlCol="0" anchor="ctr" anchorCtr="0">
            <a:noAutofit/>
          </a:bodyPr>
          <a:lstStyle/>
          <a:p>
            <a:pPr algn="ctr" defTabSz="685800">
              <a:lnSpc>
                <a:spcPts val="1575"/>
              </a:lnSpc>
              <a:defRPr/>
            </a:pPr>
            <a:r>
              <a:rPr lang="en-US" sz="1600" b="1" dirty="0">
                <a:solidFill>
                  <a:prstClr val="white"/>
                </a:solidFill>
                <a:latin typeface="Arial"/>
              </a:rPr>
              <a:t>Manufacturing science and engineering</a:t>
            </a:r>
          </a:p>
        </p:txBody>
      </p:sp>
      <p:pic>
        <p:nvPicPr>
          <p:cNvPr id="38" name="Picture 2" descr="http://www.dailyclimate.org/tdc-newsroom/2014/01/01fotos/HFLee-plant-768.jpg/image_lar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6" r="43104" b="-939"/>
          <a:stretch/>
        </p:blipFill>
        <p:spPr bwMode="auto">
          <a:xfrm>
            <a:off x="9698544" y="2229062"/>
            <a:ext cx="1920240" cy="1828800"/>
          </a:xfrm>
          <a:prstGeom prst="rect">
            <a:avLst/>
          </a:prstGeom>
          <a:noFill/>
          <a:ln w="31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/>
          <p:cNvSpPr/>
          <p:nvPr/>
        </p:nvSpPr>
        <p:spPr>
          <a:xfrm>
            <a:off x="5251791" y="4183684"/>
            <a:ext cx="1920240" cy="188366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defRPr/>
            </a:pPr>
            <a:r>
              <a:rPr lang="en-US" sz="1275" b="1" dirty="0">
                <a:solidFill>
                  <a:schemeClr val="bg1"/>
                </a:solidFill>
                <a:latin typeface="Arial"/>
              </a:rPr>
              <a:t>Pioneering techniques to simulate the universe and detect elementary particles, to unlock mysteries of the cosmos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51791" y="1272611"/>
            <a:ext cx="1920240" cy="864222"/>
          </a:xfrm>
          <a:prstGeom prst="rect">
            <a:avLst/>
          </a:prstGeom>
          <a:solidFill>
            <a:schemeClr val="accent5">
              <a:lumMod val="75000"/>
            </a:schemeClr>
          </a:solidFill>
          <a:effectLst/>
        </p:spPr>
        <p:txBody>
          <a:bodyPr wrap="square" bIns="68580" rtlCol="0" anchor="ctr" anchorCtr="0">
            <a:noAutofit/>
          </a:bodyPr>
          <a:lstStyle/>
          <a:p>
            <a:pPr algn="ctr" defTabSz="685800">
              <a:lnSpc>
                <a:spcPts val="1575"/>
              </a:lnSpc>
              <a:defRPr/>
            </a:pPr>
            <a:r>
              <a:rPr lang="en-US" sz="1600" b="1" dirty="0">
                <a:solidFill>
                  <a:prstClr val="white"/>
                </a:solidFill>
                <a:latin typeface="Arial"/>
              </a:rPr>
              <a:t>Universe as our laboratory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88" t="21414" r="9155" b="10703"/>
          <a:stretch/>
        </p:blipFill>
        <p:spPr>
          <a:xfrm>
            <a:off x="5251791" y="2229062"/>
            <a:ext cx="1920240" cy="182880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7486095" y="4162722"/>
            <a:ext cx="1920240" cy="188020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>
              <a:defRPr/>
            </a:pPr>
            <a:r>
              <a:rPr lang="en-US" sz="1275" b="1" dirty="0">
                <a:solidFill>
                  <a:schemeClr val="bg1"/>
                </a:solidFill>
                <a:latin typeface="Arial"/>
              </a:rPr>
              <a:t>Unprecedented ability to manipulate matter to optimize advanced batteries, catalysts, quantum materials and clean water systems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486095" y="1272611"/>
            <a:ext cx="1920240" cy="864222"/>
          </a:xfrm>
          <a:prstGeom prst="rect">
            <a:avLst/>
          </a:prstGeom>
          <a:solidFill>
            <a:schemeClr val="accent3"/>
          </a:solidFill>
          <a:effectLst/>
        </p:spPr>
        <p:txBody>
          <a:bodyPr wrap="square" bIns="68580" rtlCol="0" anchor="ctr" anchorCtr="0">
            <a:noAutofit/>
          </a:bodyPr>
          <a:lstStyle/>
          <a:p>
            <a:pPr algn="ctr" defTabSz="685800">
              <a:lnSpc>
                <a:spcPts val="1575"/>
              </a:lnSpc>
              <a:defRPr/>
            </a:pPr>
            <a:r>
              <a:rPr lang="en-US" sz="1600" b="1" dirty="0">
                <a:solidFill>
                  <a:prstClr val="white"/>
                </a:solidFill>
                <a:latin typeface="Arial"/>
              </a:rPr>
              <a:t>Materials and chemistry</a:t>
            </a:r>
          </a:p>
        </p:txBody>
      </p:sp>
      <p:pic>
        <p:nvPicPr>
          <p:cNvPr id="49" name="Picture 2" descr="http://www.anl.gov/sites/anl.gov/files/skyrmion_image_900px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18" t="-1" r="16010" b="-1154"/>
          <a:stretch/>
        </p:blipFill>
        <p:spPr bwMode="auto">
          <a:xfrm>
            <a:off x="7486095" y="2229062"/>
            <a:ext cx="192024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155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514" y="240536"/>
            <a:ext cx="10554674" cy="822960"/>
          </a:xfrm>
        </p:spPr>
        <p:txBody>
          <a:bodyPr anchor="t"/>
          <a:lstStyle/>
          <a:p>
            <a:r>
              <a:rPr lang="en-US" dirty="0"/>
              <a:t>Argonne ACT-SO Mission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61560E0D-A7B9-4938-A63E-773CEB5C8541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689829"/>
              </p:ext>
            </p:extLst>
          </p:nvPr>
        </p:nvGraphicFramePr>
        <p:xfrm>
          <a:off x="2362201" y="1478280"/>
          <a:ext cx="7624795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4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0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Mission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</a:rPr>
                        <a:t>To</a:t>
                      </a:r>
                      <a:r>
                        <a:rPr lang="en-US" sz="1800" b="0" baseline="0" dirty="0">
                          <a:solidFill>
                            <a:srgbClr val="000000"/>
                          </a:solidFill>
                        </a:rPr>
                        <a:t> provide one-on-one research opportunities for minority high school students across the Chicagoland area</a:t>
                      </a:r>
                      <a:br>
                        <a:rPr lang="en-US" sz="1800" b="0" dirty="0">
                          <a:solidFill>
                            <a:srgbClr val="000000"/>
                          </a:solidFill>
                        </a:rPr>
                      </a:br>
                      <a:endParaRPr lang="en-US" sz="18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Tools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000000"/>
                          </a:solidFill>
                        </a:rPr>
                        <a:t>We leverage the educational labs, user facilities and external collaborators to instruct students in an array of disciplines</a:t>
                      </a:r>
                    </a:p>
                    <a:p>
                      <a:endParaRPr lang="en-US" sz="1800" b="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People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Through volunteer efforts from postdoctoral and staff scientists, we focus on theoretical, experimental, and computational science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BFA1F027-7692-864F-95E3-A1D4E85BA28F}"/>
              </a:ext>
            </a:extLst>
          </p:cNvPr>
          <p:cNvGrpSpPr/>
          <p:nvPr/>
        </p:nvGrpSpPr>
        <p:grpSpPr>
          <a:xfrm>
            <a:off x="1160745" y="4730425"/>
            <a:ext cx="9571166" cy="1887039"/>
            <a:chOff x="668376" y="4711925"/>
            <a:chExt cx="9571166" cy="188703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833FA32-3936-9944-9CF3-50B5D7832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8376" y="4713391"/>
              <a:ext cx="3334486" cy="1885572"/>
            </a:xfrm>
            <a:prstGeom prst="rect">
              <a:avLst/>
            </a:prstGeom>
          </p:spPr>
        </p:pic>
        <p:pic>
          <p:nvPicPr>
            <p:cNvPr id="9" name="Picture 8" descr="A picture containing text, person, posing&#10;&#10;Description automatically generated">
              <a:extLst>
                <a:ext uri="{FF2B5EF4-FFF2-40B4-BE49-F238E27FC236}">
                  <a16:creationId xmlns:a16="http://schemas.microsoft.com/office/drawing/2014/main" id="{A16018F9-2145-4041-BF94-69595087A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0645" y="4711925"/>
              <a:ext cx="2830557" cy="1887038"/>
            </a:xfrm>
            <a:prstGeom prst="rect">
              <a:avLst/>
            </a:prstGeom>
          </p:spPr>
        </p:pic>
        <p:pic>
          <p:nvPicPr>
            <p:cNvPr id="11" name="Picture 10" descr="A picture containing text, indoor, floor, person&#10;&#10;Description automatically generated">
              <a:extLst>
                <a:ext uri="{FF2B5EF4-FFF2-40B4-BE49-F238E27FC236}">
                  <a16:creationId xmlns:a16="http://schemas.microsoft.com/office/drawing/2014/main" id="{82083DD1-88F6-804A-ABF9-782330AB7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08985" y="4711926"/>
              <a:ext cx="2830557" cy="18870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856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904" y="75635"/>
            <a:ext cx="8372901" cy="828948"/>
          </a:xfrm>
        </p:spPr>
        <p:txBody>
          <a:bodyPr/>
          <a:lstStyle/>
          <a:p>
            <a:r>
              <a:rPr lang="en-US" dirty="0"/>
              <a:t>Argonne ACTSO by the numbers (FY20)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738320" y="3029269"/>
            <a:ext cx="2588577" cy="69819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274320" rtlCol="0" anchor="t"/>
          <a:lstStyle/>
          <a:p>
            <a:pPr algn="ctr">
              <a:lnSpc>
                <a:spcPct val="90000"/>
              </a:lnSpc>
            </a:pPr>
            <a:r>
              <a:rPr lang="en-US" sz="2200" cap="all" dirty="0">
                <a:ln>
                  <a:solidFill>
                    <a:srgbClr val="000000"/>
                  </a:solidFill>
                </a:ln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2200" b="1" cap="all" dirty="0">
                <a:ln>
                  <a:solidFill>
                    <a:srgbClr val="000000"/>
                  </a:solidFill>
                </a:ln>
                <a:solidFill>
                  <a:srgbClr val="FFFFFF">
                    <a:lumMod val="50000"/>
                  </a:srgbClr>
                </a:solidFill>
              </a:rPr>
              <a:t>Number of Mentors</a:t>
            </a:r>
            <a:endParaRPr lang="en-US" sz="2200" b="1" cap="all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68240" y="3050086"/>
            <a:ext cx="2377440" cy="57544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274320" rtlCol="0" anchor="t"/>
          <a:lstStyle/>
          <a:p>
            <a:pPr algn="ctr">
              <a:lnSpc>
                <a:spcPct val="90000"/>
              </a:lnSpc>
            </a:pPr>
            <a:r>
              <a:rPr lang="en-US" sz="2200" b="1" cap="all" dirty="0">
                <a:solidFill>
                  <a:srgbClr val="FFFFFF">
                    <a:lumMod val="50000"/>
                  </a:srgbClr>
                </a:solidFill>
              </a:rPr>
              <a:t>Number of</a:t>
            </a:r>
          </a:p>
          <a:p>
            <a:pPr algn="ctr">
              <a:lnSpc>
                <a:spcPct val="90000"/>
              </a:lnSpc>
            </a:pPr>
            <a:r>
              <a:rPr lang="en-US" sz="2200" b="1" cap="all" dirty="0">
                <a:solidFill>
                  <a:srgbClr val="FFFFFF">
                    <a:lumMod val="50000"/>
                  </a:srgbClr>
                </a:solidFill>
              </a:rPr>
              <a:t>Students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51653" y="3046958"/>
            <a:ext cx="2377440" cy="838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274320" rtlCol="0" anchor="t"/>
          <a:lstStyle/>
          <a:p>
            <a:pPr algn="ctr">
              <a:lnSpc>
                <a:spcPct val="90000"/>
              </a:lnSpc>
            </a:pPr>
            <a:r>
              <a:rPr lang="en-US" sz="2200" cap="all" dirty="0">
                <a:ln>
                  <a:solidFill>
                    <a:srgbClr val="000000"/>
                  </a:solidFill>
                </a:ln>
                <a:solidFill>
                  <a:srgbClr val="FFFFFF">
                    <a:lumMod val="50000"/>
                  </a:srgbClr>
                </a:solidFill>
              </a:rPr>
              <a:t>Program</a:t>
            </a:r>
          </a:p>
          <a:p>
            <a:pPr algn="ctr">
              <a:lnSpc>
                <a:spcPct val="90000"/>
              </a:lnSpc>
            </a:pPr>
            <a:r>
              <a:rPr lang="en-US" sz="2200" cap="all" dirty="0">
                <a:ln>
                  <a:solidFill>
                    <a:srgbClr val="000000"/>
                  </a:solidFill>
                </a:ln>
                <a:solidFill>
                  <a:srgbClr val="FFFFFF">
                    <a:lumMod val="50000"/>
                  </a:srgbClr>
                </a:solidFill>
              </a:rPr>
              <a:t>Duration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511573" y="1172091"/>
            <a:ext cx="3657600" cy="1920934"/>
            <a:chOff x="635833" y="1751784"/>
            <a:chExt cx="2377440" cy="1920934"/>
          </a:xfrm>
        </p:grpSpPr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910153" y="1797851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spcAft>
                  <a:spcPts val="600"/>
                </a:spcAft>
              </a:pP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35833" y="1751784"/>
              <a:ext cx="2377440" cy="192093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FFFF"/>
                  </a:solidFill>
                </a:rPr>
                <a:t>7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333397" y="1175219"/>
            <a:ext cx="3657600" cy="1920934"/>
            <a:chOff x="3368866" y="1751784"/>
            <a:chExt cx="2377440" cy="1920934"/>
          </a:xfrm>
        </p:grpSpPr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3643186" y="1797851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spcAft>
                  <a:spcPts val="600"/>
                </a:spcAft>
              </a:pP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368866" y="1751784"/>
              <a:ext cx="2377440" cy="192093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FFFF"/>
                  </a:solidFill>
                </a:rPr>
                <a:t>200+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203809" y="1160731"/>
            <a:ext cx="3657600" cy="1920934"/>
            <a:chOff x="6113271" y="1751784"/>
            <a:chExt cx="2377440" cy="1920934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6387591" y="1797851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spcAft>
                  <a:spcPts val="600"/>
                </a:spcAft>
              </a:pP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113271" y="1751784"/>
              <a:ext cx="2377440" cy="192093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FFFF"/>
                  </a:solidFill>
                </a:rPr>
                <a:t>150+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4693656" y="5659141"/>
            <a:ext cx="2936247" cy="71059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274320" rtlCol="0" anchor="t"/>
          <a:lstStyle/>
          <a:p>
            <a:pPr algn="ctr">
              <a:lnSpc>
                <a:spcPct val="90000"/>
              </a:lnSpc>
            </a:pPr>
            <a:r>
              <a:rPr lang="en-US" sz="2400" cap="all" dirty="0">
                <a:ln>
                  <a:solidFill>
                    <a:srgbClr val="000000"/>
                  </a:solidFill>
                </a:ln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2400" b="1" cap="all" dirty="0">
                <a:solidFill>
                  <a:srgbClr val="FFFFFF">
                    <a:lumMod val="50000"/>
                  </a:srgbClr>
                </a:solidFill>
              </a:rPr>
              <a:t>National</a:t>
            </a:r>
          </a:p>
          <a:p>
            <a:pPr algn="ctr">
              <a:lnSpc>
                <a:spcPct val="90000"/>
              </a:lnSpc>
            </a:pPr>
            <a:r>
              <a:rPr lang="en-US" sz="2400" b="1" cap="all" dirty="0">
                <a:solidFill>
                  <a:srgbClr val="FFFFFF">
                    <a:lumMod val="50000"/>
                  </a:srgbClr>
                </a:solidFill>
              </a:rPr>
              <a:t>Medalist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17745" y="5664762"/>
            <a:ext cx="2840019" cy="71059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274320" rtlCol="0" anchor="t"/>
          <a:lstStyle/>
          <a:p>
            <a:pPr algn="ctr">
              <a:lnSpc>
                <a:spcPct val="90000"/>
              </a:lnSpc>
            </a:pPr>
            <a:r>
              <a:rPr lang="en-US" sz="2400" cap="all" dirty="0">
                <a:ln>
                  <a:solidFill>
                    <a:srgbClr val="000000"/>
                  </a:solidFill>
                </a:ln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2400" b="1" cap="all" dirty="0">
                <a:solidFill>
                  <a:srgbClr val="FFFFFF">
                    <a:lumMod val="50000"/>
                  </a:srgbClr>
                </a:solidFill>
              </a:rPr>
              <a:t>Local</a:t>
            </a:r>
          </a:p>
          <a:p>
            <a:pPr algn="ctr">
              <a:lnSpc>
                <a:spcPct val="90000"/>
              </a:lnSpc>
            </a:pPr>
            <a:r>
              <a:rPr lang="en-US" sz="2400" b="1" cap="all" dirty="0">
                <a:solidFill>
                  <a:srgbClr val="FFFFFF">
                    <a:lumMod val="50000"/>
                  </a:srgbClr>
                </a:solidFill>
              </a:rPr>
              <a:t>medalist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511573" y="3784274"/>
            <a:ext cx="3657600" cy="1920934"/>
            <a:chOff x="669239" y="3775842"/>
            <a:chExt cx="2377440" cy="1920934"/>
          </a:xfrm>
        </p:grpSpPr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943559" y="3821909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spcAft>
                  <a:spcPts val="600"/>
                </a:spcAft>
              </a:pP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69239" y="3775842"/>
              <a:ext cx="2377440" cy="192093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FFFF"/>
                  </a:solidFill>
                </a:rPr>
                <a:t>100+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332980" y="3763933"/>
            <a:ext cx="3657600" cy="1920934"/>
            <a:chOff x="4401806" y="4018498"/>
            <a:chExt cx="2377440" cy="1920934"/>
          </a:xfrm>
        </p:grpSpPr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4676126" y="4064565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spcAft>
                  <a:spcPts val="600"/>
                </a:spcAft>
              </a:pP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401806" y="4018498"/>
              <a:ext cx="2377440" cy="192093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FFFF"/>
                  </a:solidFill>
                </a:rPr>
                <a:t>30+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8203809" y="5639763"/>
            <a:ext cx="3651446" cy="71059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bIns="274320" rtlCol="0" anchor="t"/>
          <a:lstStyle/>
          <a:p>
            <a:pPr algn="ctr">
              <a:lnSpc>
                <a:spcPct val="90000"/>
              </a:lnSpc>
            </a:pPr>
            <a:r>
              <a:rPr lang="en-US" sz="2400" cap="all" dirty="0">
                <a:ln>
                  <a:solidFill>
                    <a:srgbClr val="000000"/>
                  </a:solidFill>
                </a:ln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en-US" sz="2400" b="1" cap="all" dirty="0">
                <a:solidFill>
                  <a:srgbClr val="FFFFFF">
                    <a:lumMod val="50000"/>
                  </a:srgbClr>
                </a:solidFill>
              </a:rPr>
              <a:t>students at</a:t>
            </a:r>
          </a:p>
          <a:p>
            <a:pPr algn="ctr">
              <a:lnSpc>
                <a:spcPct val="90000"/>
              </a:lnSpc>
            </a:pPr>
            <a:r>
              <a:rPr lang="en-US" sz="2400" b="1" cap="all" dirty="0">
                <a:solidFill>
                  <a:srgbClr val="FFFFFF">
                    <a:lumMod val="50000"/>
                  </a:srgbClr>
                </a:solidFill>
              </a:rPr>
              <a:t>4-year institutions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203809" y="3738207"/>
            <a:ext cx="3657600" cy="1920934"/>
            <a:chOff x="4401806" y="4018498"/>
            <a:chExt cx="2377440" cy="1920934"/>
          </a:xfrm>
        </p:grpSpPr>
        <p:sp>
          <p:nvSpPr>
            <p:cNvPr id="33" name="Oval 21"/>
            <p:cNvSpPr>
              <a:spLocks noChangeAspect="1"/>
            </p:cNvSpPr>
            <p:nvPr/>
          </p:nvSpPr>
          <p:spPr>
            <a:xfrm>
              <a:off x="4676126" y="4064565"/>
              <a:ext cx="1828800" cy="1828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spcAft>
                  <a:spcPts val="600"/>
                </a:spcAft>
              </a:pP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401806" y="4018498"/>
              <a:ext cx="2377440" cy="192093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FFFFFF"/>
                  </a:solidFill>
                </a:rPr>
                <a:t>90%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DCBB3-2763-054F-800D-90D8CAD08F4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5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54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733" y="262446"/>
            <a:ext cx="11163868" cy="828948"/>
          </a:xfrm>
        </p:spPr>
        <p:txBody>
          <a:bodyPr/>
          <a:lstStyle/>
          <a:p>
            <a:r>
              <a:rPr lang="en-US" dirty="0"/>
              <a:t>What is Argonne ACT-SO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621732" y="1091394"/>
            <a:ext cx="10503467" cy="2359173"/>
          </a:xfrm>
        </p:spPr>
        <p:txBody>
          <a:bodyPr/>
          <a:lstStyle/>
          <a:p>
            <a:r>
              <a:rPr lang="en-US" sz="2400" dirty="0"/>
              <a:t>An enrichment program (run and staffed by volunteers) designed to recruit, stimulate, improve and encourage high academic achievement within STEM in collaboration with DuPage County ACT-SO</a:t>
            </a:r>
          </a:p>
          <a:p>
            <a:endParaRPr lang="en-US" sz="2400" dirty="0"/>
          </a:p>
          <a:p>
            <a:pPr marL="243834" indent="-243834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133" b="0" dirty="0">
                <a:solidFill>
                  <a:schemeClr val="tx1">
                    <a:lumMod val="50000"/>
                  </a:schemeClr>
                </a:solidFill>
              </a:rPr>
              <a:t>Biology/Microbiology</a:t>
            </a:r>
          </a:p>
          <a:p>
            <a:pPr marL="243834" indent="-243834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133" b="0" dirty="0">
                <a:solidFill>
                  <a:schemeClr val="tx1">
                    <a:lumMod val="50000"/>
                  </a:schemeClr>
                </a:solidFill>
              </a:rPr>
              <a:t>Medicine &amp; Health</a:t>
            </a:r>
          </a:p>
          <a:p>
            <a:pPr marL="243834" indent="-243834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133" b="0" dirty="0">
                <a:solidFill>
                  <a:schemeClr val="tx1">
                    <a:lumMod val="50000"/>
                  </a:schemeClr>
                </a:solidFill>
              </a:rPr>
              <a:t>Computer Science</a:t>
            </a:r>
          </a:p>
          <a:p>
            <a:pPr marL="243834" indent="-243834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133" b="0" dirty="0">
                <a:solidFill>
                  <a:schemeClr val="tx1">
                    <a:lumMod val="50000"/>
                  </a:schemeClr>
                </a:solidFill>
              </a:rPr>
              <a:t>Earth &amp; Space Science</a:t>
            </a:r>
          </a:p>
          <a:p>
            <a:pPr marL="243834" indent="-243834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133" b="0" dirty="0">
                <a:solidFill>
                  <a:schemeClr val="tx1">
                    <a:lumMod val="50000"/>
                  </a:schemeClr>
                </a:solidFill>
              </a:rPr>
              <a:t>Physics</a:t>
            </a:r>
          </a:p>
          <a:p>
            <a:pPr marL="243834" indent="-243834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133" b="0" dirty="0">
                <a:solidFill>
                  <a:schemeClr val="tx1">
                    <a:lumMod val="50000"/>
                  </a:schemeClr>
                </a:solidFill>
              </a:rPr>
              <a:t>Engineering</a:t>
            </a:r>
          </a:p>
          <a:p>
            <a:pPr marL="243834" indent="-243834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133" b="0" dirty="0">
                <a:solidFill>
                  <a:schemeClr val="tx1">
                    <a:lumMod val="50000"/>
                  </a:schemeClr>
                </a:solidFill>
              </a:rPr>
              <a:t>Mathematics</a:t>
            </a:r>
          </a:p>
          <a:p>
            <a:pPr marL="243834" indent="-243834">
              <a:lnSpc>
                <a:spcPct val="100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sz="2133" b="0" dirty="0">
                <a:solidFill>
                  <a:schemeClr val="tx1">
                    <a:lumMod val="50000"/>
                  </a:schemeClr>
                </a:solidFill>
              </a:rPr>
              <a:t>Architecture*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DC9CFD-B3BD-5849-A4D2-84B6AE12D54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EFAAC5A-9C4F-4278-920D-DF2BAB595749}" type="slidenum">
              <a:rPr lang="en-US" smtClean="0">
                <a:solidFill>
                  <a:srgbClr val="FFFFFF">
                    <a:lumMod val="50000"/>
                  </a:srgbClr>
                </a:solidFill>
              </a:rPr>
              <a:pPr/>
              <a:t>6</a:t>
            </a:fld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1026" name="Picture 2" descr="DuPage County ACT-SO - Home">
            <a:extLst>
              <a:ext uri="{FF2B5EF4-FFF2-40B4-BE49-F238E27FC236}">
                <a16:creationId xmlns:a16="http://schemas.microsoft.com/office/drawing/2014/main" id="{4B315FEE-91E0-EC45-9DB9-DEAD1EE45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130" y="2368653"/>
            <a:ext cx="5732585" cy="382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1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512" y="130630"/>
            <a:ext cx="10975975" cy="990600"/>
          </a:xfrm>
        </p:spPr>
        <p:txBody>
          <a:bodyPr/>
          <a:lstStyle/>
          <a:p>
            <a:r>
              <a:rPr lang="en-US" sz="3200" dirty="0"/>
              <a:t>Program Structure</a:t>
            </a:r>
            <a:br>
              <a:rPr lang="en-US" sz="3200" dirty="0"/>
            </a:br>
            <a:endParaRPr lang="en-US" sz="3200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77191FA-6209-6840-833A-380EEE94E01D}"/>
              </a:ext>
            </a:extLst>
          </p:cNvPr>
          <p:cNvGrpSpPr/>
          <p:nvPr/>
        </p:nvGrpSpPr>
        <p:grpSpPr>
          <a:xfrm>
            <a:off x="998880" y="825381"/>
            <a:ext cx="10194240" cy="5464381"/>
            <a:chOff x="778560" y="888011"/>
            <a:chExt cx="10194240" cy="5464381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D252C03-A61E-D247-B047-144DA76B258D}"/>
                </a:ext>
              </a:extLst>
            </p:cNvPr>
            <p:cNvSpPr/>
            <p:nvPr/>
          </p:nvSpPr>
          <p:spPr>
            <a:xfrm>
              <a:off x="4580094" y="888012"/>
              <a:ext cx="6392706" cy="172602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marL="285750" indent="-285750" defTabSz="685800">
                <a:buFont typeface="Arial" panose="020B0604020202020204" pitchFamily="34" charset="0"/>
                <a:buChar char="•"/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/>
                </a:rPr>
                <a:t>Monthly meetings</a:t>
              </a:r>
            </a:p>
            <a:p>
              <a:pPr marL="285750" indent="-285750" defTabSz="685800">
                <a:buFont typeface="Arial" panose="020B0604020202020204" pitchFamily="34" charset="0"/>
                <a:buChar char="•"/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/>
                </a:rPr>
                <a:t>Career speakers from minority leaders in STEM</a:t>
              </a:r>
            </a:p>
            <a:p>
              <a:pPr marL="285750" indent="-285750" defTabSz="685800">
                <a:buFont typeface="Arial" panose="020B0604020202020204" pitchFamily="34" charset="0"/>
                <a:buChar char="•"/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/>
                </a:rPr>
                <a:t>Student workshops for research skill development</a:t>
              </a:r>
            </a:p>
            <a:p>
              <a:pPr marL="285750" indent="-285750" defTabSz="685800">
                <a:buFont typeface="Arial" panose="020B0604020202020204" pitchFamily="34" charset="0"/>
                <a:buChar char="•"/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/>
                </a:rPr>
                <a:t>Facilitate student-mentor engagement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555B8E2-4A8E-B044-B3FA-7E5B941D6281}"/>
                </a:ext>
              </a:extLst>
            </p:cNvPr>
            <p:cNvSpPr txBox="1"/>
            <p:nvPr/>
          </p:nvSpPr>
          <p:spPr>
            <a:xfrm>
              <a:off x="778560" y="888011"/>
              <a:ext cx="1655923" cy="172602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effectLst/>
          </p:spPr>
          <p:txBody>
            <a:bodyPr wrap="square" bIns="68580" rtlCol="0" anchor="ctr" anchorCtr="0">
              <a:noAutofit/>
            </a:bodyPr>
            <a:lstStyle/>
            <a:p>
              <a:pPr algn="ctr" defTabSz="685800">
                <a:lnSpc>
                  <a:spcPts val="1575"/>
                </a:lnSpc>
                <a:defRPr/>
              </a:pPr>
              <a:r>
                <a:rPr lang="en-US" sz="1600" b="1" dirty="0">
                  <a:solidFill>
                    <a:prstClr val="white"/>
                  </a:solidFill>
                  <a:latin typeface="Arial"/>
                </a:rPr>
                <a:t>Argonne</a:t>
              </a:r>
            </a:p>
            <a:p>
              <a:pPr algn="ctr" defTabSz="685800">
                <a:lnSpc>
                  <a:spcPts val="1575"/>
                </a:lnSpc>
                <a:defRPr/>
              </a:pPr>
              <a:r>
                <a:rPr lang="en-US" sz="1600" b="1" dirty="0">
                  <a:solidFill>
                    <a:prstClr val="white"/>
                  </a:solidFill>
                  <a:latin typeface="Arial"/>
                </a:rPr>
                <a:t>Meeting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BCBEC4F-DDFF-BE4B-ACA1-E1C0A0DB2B13}"/>
                </a:ext>
              </a:extLst>
            </p:cNvPr>
            <p:cNvSpPr/>
            <p:nvPr/>
          </p:nvSpPr>
          <p:spPr>
            <a:xfrm>
              <a:off x="4560646" y="2746162"/>
              <a:ext cx="6412153" cy="172602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marL="285750" indent="-285750" defTabSz="685800">
                <a:buFont typeface="Arial" panose="020B0604020202020204" pitchFamily="34" charset="0"/>
                <a:buChar char="•"/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/>
                </a:rPr>
                <a:t>College-readiness development</a:t>
              </a:r>
            </a:p>
            <a:p>
              <a:pPr marL="285750" indent="-285750" defTabSz="685800">
                <a:buFont typeface="Arial" panose="020B0604020202020204" pitchFamily="34" charset="0"/>
                <a:buChar char="•"/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/>
                </a:rPr>
                <a:t>Professional skill development</a:t>
              </a:r>
            </a:p>
            <a:p>
              <a:pPr marL="285750" indent="-285750" defTabSz="685800">
                <a:buFont typeface="Arial" panose="020B0604020202020204" pitchFamily="34" charset="0"/>
                <a:buChar char="•"/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/>
                </a:rPr>
                <a:t>Career speakers</a:t>
              </a:r>
            </a:p>
            <a:p>
              <a:pPr marL="285750" indent="-285750" defTabSz="685800">
                <a:buFont typeface="Arial" panose="020B0604020202020204" pitchFamily="34" charset="0"/>
                <a:buChar char="•"/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/>
                </a:rPr>
                <a:t>Student fellowship and outreach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FE5C8E8-D67E-1E41-A8B4-E1E49F3E9E43}"/>
                </a:ext>
              </a:extLst>
            </p:cNvPr>
            <p:cNvSpPr txBox="1"/>
            <p:nvPr/>
          </p:nvSpPr>
          <p:spPr>
            <a:xfrm>
              <a:off x="815682" y="2751160"/>
              <a:ext cx="1664015" cy="1726024"/>
            </a:xfrm>
            <a:prstGeom prst="rect">
              <a:avLst/>
            </a:prstGeom>
            <a:solidFill>
              <a:schemeClr val="tx1"/>
            </a:solidFill>
            <a:effectLst/>
          </p:spPr>
          <p:txBody>
            <a:bodyPr wrap="square" bIns="68580" rtlCol="0" anchor="ctr" anchorCtr="0">
              <a:noAutofit/>
            </a:bodyPr>
            <a:lstStyle/>
            <a:p>
              <a:pPr algn="ctr" defTabSz="685800">
                <a:lnSpc>
                  <a:spcPts val="1575"/>
                </a:lnSpc>
                <a:defRPr/>
              </a:pPr>
              <a:r>
                <a:rPr lang="en-US" sz="1600" b="1" dirty="0">
                  <a:solidFill>
                    <a:prstClr val="white"/>
                  </a:solidFill>
                  <a:latin typeface="Arial"/>
                </a:rPr>
                <a:t>DuPage</a:t>
              </a:r>
            </a:p>
            <a:p>
              <a:pPr algn="ctr" defTabSz="685800">
                <a:lnSpc>
                  <a:spcPts val="1575"/>
                </a:lnSpc>
                <a:defRPr/>
              </a:pPr>
              <a:r>
                <a:rPr lang="en-US" sz="1600" b="1" dirty="0">
                  <a:solidFill>
                    <a:prstClr val="white"/>
                  </a:solidFill>
                  <a:latin typeface="Arial"/>
                </a:rPr>
                <a:t>Meeting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CABEAFD-6274-564C-9F8D-7A444C016BF9}"/>
                </a:ext>
              </a:extLst>
            </p:cNvPr>
            <p:cNvSpPr/>
            <p:nvPr/>
          </p:nvSpPr>
          <p:spPr>
            <a:xfrm>
              <a:off x="4560646" y="4626368"/>
              <a:ext cx="6412152" cy="17260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marL="285750" indent="-285750" defTabSz="685800">
                <a:buFont typeface="Arial" panose="020B0604020202020204" pitchFamily="34" charset="0"/>
                <a:buChar char="•"/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/>
                </a:rPr>
                <a:t>Meeting at mentor’s discretion (weekly/biweekly)</a:t>
              </a:r>
            </a:p>
            <a:p>
              <a:pPr marL="285750" indent="-285750" defTabSz="685800">
                <a:buFont typeface="Arial" panose="020B0604020202020204" pitchFamily="34" charset="0"/>
                <a:buChar char="•"/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/>
                </a:rPr>
                <a:t>Instruction and assignment based (formal/informal)</a:t>
              </a:r>
            </a:p>
            <a:p>
              <a:pPr marL="285750" indent="-285750" defTabSz="685800">
                <a:buFont typeface="Arial" panose="020B0604020202020204" pitchFamily="34" charset="0"/>
                <a:buChar char="•"/>
                <a:defRPr/>
              </a:pPr>
              <a:r>
                <a:rPr lang="en-US" sz="1600" b="1" dirty="0">
                  <a:solidFill>
                    <a:schemeClr val="bg1"/>
                  </a:solidFill>
                  <a:latin typeface="Arial"/>
                </a:rPr>
                <a:t>Point-of-contact for research project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BAFAFF0-748E-0740-A07B-88231044B240}"/>
                </a:ext>
              </a:extLst>
            </p:cNvPr>
            <p:cNvSpPr txBox="1"/>
            <p:nvPr/>
          </p:nvSpPr>
          <p:spPr>
            <a:xfrm>
              <a:off x="815682" y="4626368"/>
              <a:ext cx="1664015" cy="172602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effectLst/>
          </p:spPr>
          <p:txBody>
            <a:bodyPr wrap="square" bIns="68580" rtlCol="0" anchor="ctr" anchorCtr="0">
              <a:noAutofit/>
            </a:bodyPr>
            <a:lstStyle/>
            <a:p>
              <a:pPr algn="ctr" defTabSz="685800">
                <a:lnSpc>
                  <a:spcPts val="1575"/>
                </a:lnSpc>
                <a:defRPr/>
              </a:pPr>
              <a:r>
                <a:rPr lang="en-US" sz="1600" b="1" dirty="0">
                  <a:solidFill>
                    <a:prstClr val="white"/>
                  </a:solidFill>
                  <a:latin typeface="Arial"/>
                </a:rPr>
                <a:t>Mentor</a:t>
              </a:r>
            </a:p>
            <a:p>
              <a:pPr algn="ctr" defTabSz="685800">
                <a:lnSpc>
                  <a:spcPts val="1575"/>
                </a:lnSpc>
                <a:defRPr/>
              </a:pPr>
              <a:r>
                <a:rPr lang="en-US" sz="1600" b="1" dirty="0">
                  <a:solidFill>
                    <a:prstClr val="white"/>
                  </a:solidFill>
                  <a:latin typeface="Arial"/>
                </a:rPr>
                <a:t>Meeting</a:t>
              </a:r>
            </a:p>
          </p:txBody>
        </p:sp>
        <p:pic>
          <p:nvPicPr>
            <p:cNvPr id="12" name="Picture 11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E2F79E92-A9D6-9547-9A78-0B1CBCCA9F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539" t="461" r="-23685" b="-461"/>
            <a:stretch/>
          </p:blipFill>
          <p:spPr>
            <a:xfrm>
              <a:off x="2643708" y="888011"/>
              <a:ext cx="2359808" cy="172602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0EF1270-BFB2-5345-A2B7-AB6DC38F05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579"/>
            <a:stretch/>
          </p:blipFill>
          <p:spPr>
            <a:xfrm>
              <a:off x="2643708" y="2751160"/>
              <a:ext cx="1752928" cy="1726024"/>
            </a:xfrm>
            <a:prstGeom prst="rect">
              <a:avLst/>
            </a:prstGeom>
          </p:spPr>
        </p:pic>
        <p:pic>
          <p:nvPicPr>
            <p:cNvPr id="25" name="Picture 24" descr="A picture containing text, floor, indoor, person&#10;&#10;Description automatically generated">
              <a:extLst>
                <a:ext uri="{FF2B5EF4-FFF2-40B4-BE49-F238E27FC236}">
                  <a16:creationId xmlns:a16="http://schemas.microsoft.com/office/drawing/2014/main" id="{65C2005D-EF9B-844A-8ECA-E9AB997C2C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88" r="32890"/>
            <a:stretch/>
          </p:blipFill>
          <p:spPr>
            <a:xfrm>
              <a:off x="2643708" y="4618597"/>
              <a:ext cx="1752928" cy="1726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0006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28293"/>
            <a:ext cx="11163868" cy="618215"/>
          </a:xfrm>
        </p:spPr>
        <p:txBody>
          <a:bodyPr/>
          <a:lstStyle/>
          <a:p>
            <a:r>
              <a:rPr lang="en-US" sz="2800" dirty="0"/>
              <a:t>ACT-SO 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2197567"/>
            <a:ext cx="7544844" cy="3596692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November 7</a:t>
            </a:r>
            <a:r>
              <a:rPr lang="en-US" sz="2400" b="1" baseline="30000" dirty="0"/>
              <a:t>th</a:t>
            </a:r>
            <a:r>
              <a:rPr lang="en-US" sz="2400" b="1" dirty="0"/>
              <a:t> </a:t>
            </a:r>
            <a:r>
              <a:rPr lang="en-US" sz="2400" dirty="0"/>
              <a:t>– Student/Mentor Pairing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December 5</a:t>
            </a:r>
            <a:r>
              <a:rPr lang="en-US" sz="2400" b="1" baseline="30000" dirty="0"/>
              <a:t>th</a:t>
            </a:r>
            <a:r>
              <a:rPr lang="en-US" sz="2400" b="1" dirty="0"/>
              <a:t> </a:t>
            </a:r>
            <a:r>
              <a:rPr lang="en-US" sz="2400" dirty="0"/>
              <a:t>– Coding Workshop (CEPA)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January 9</a:t>
            </a:r>
            <a:r>
              <a:rPr lang="en-US" sz="2400" b="1" baseline="30000" dirty="0"/>
              <a:t>th</a:t>
            </a:r>
            <a:r>
              <a:rPr lang="en-US" sz="2400" b="1" dirty="0"/>
              <a:t> </a:t>
            </a:r>
            <a:r>
              <a:rPr lang="en-US" sz="2400" dirty="0"/>
              <a:t>– Project Planning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February 6</a:t>
            </a:r>
            <a:r>
              <a:rPr lang="en-US" sz="2400" b="1" baseline="30000" dirty="0"/>
              <a:t>th</a:t>
            </a:r>
            <a:r>
              <a:rPr lang="en-US" sz="2400" b="1" dirty="0"/>
              <a:t> </a:t>
            </a:r>
            <a:r>
              <a:rPr lang="en-US" sz="2400" dirty="0"/>
              <a:t>– Data Collection &amp; Analysis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March 6</a:t>
            </a:r>
            <a:r>
              <a:rPr lang="en-US" sz="2400" b="1" baseline="30000" dirty="0"/>
              <a:t>th</a:t>
            </a:r>
            <a:r>
              <a:rPr lang="en-US" sz="2400" b="1" dirty="0"/>
              <a:t> </a:t>
            </a:r>
            <a:r>
              <a:rPr lang="en-US" sz="2400" dirty="0"/>
              <a:t>– First Draft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/>
              <a:t>April 3</a:t>
            </a:r>
            <a:r>
              <a:rPr lang="en-US" sz="2400" b="1" baseline="30000" dirty="0"/>
              <a:t>rd</a:t>
            </a:r>
            <a:r>
              <a:rPr lang="en-US" sz="2400" b="1" dirty="0"/>
              <a:t> </a:t>
            </a:r>
            <a:r>
              <a:rPr lang="en-US" sz="2400" dirty="0"/>
              <a:t>– Finalized Paper and Poster</a:t>
            </a:r>
          </a:p>
          <a:p>
            <a:pPr marL="522287" lvl="1" indent="-174625">
              <a:spcAft>
                <a:spcPts val="1200"/>
              </a:spcAft>
            </a:pPr>
            <a:r>
              <a:rPr lang="en-US" b="1" dirty="0"/>
              <a:t>Note</a:t>
            </a:r>
            <a:r>
              <a:rPr lang="en-US" dirty="0"/>
              <a:t>: If virtual, poster will be a power point presentation</a:t>
            </a:r>
          </a:p>
          <a:p>
            <a:endParaRPr lang="en-US" sz="24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213951" y="1509132"/>
            <a:ext cx="4876800" cy="1965051"/>
          </a:xfrm>
          <a:prstGeom prst="rect">
            <a:avLst/>
          </a:prstGeom>
        </p:spPr>
        <p:txBody>
          <a:bodyPr vert="horz" lIns="0" tIns="0" rIns="0" bIns="6096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endParaRPr lang="en-US" sz="2133" dirty="0"/>
          </a:p>
          <a:p>
            <a:pPr marL="0" indent="0">
              <a:buNone/>
            </a:pPr>
            <a:br>
              <a:rPr lang="en-US" sz="2133" dirty="0"/>
            </a:br>
            <a:endParaRPr lang="en-US" sz="2133" dirty="0"/>
          </a:p>
        </p:txBody>
      </p:sp>
      <p:sp>
        <p:nvSpPr>
          <p:cNvPr id="10" name="Rectangle 9"/>
          <p:cNvSpPr/>
          <p:nvPr/>
        </p:nvSpPr>
        <p:spPr>
          <a:xfrm>
            <a:off x="609601" y="1063741"/>
            <a:ext cx="10863713" cy="4876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November 2020 – April 2021 (Nationals in July)</a:t>
            </a:r>
          </a:p>
        </p:txBody>
      </p:sp>
    </p:spTree>
    <p:extLst>
      <p:ext uri="{BB962C8B-B14F-4D97-AF65-F5344CB8AC3E}">
        <p14:creationId xmlns:p14="http://schemas.microsoft.com/office/powerpoint/2010/main" val="186503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28293"/>
            <a:ext cx="11163868" cy="618215"/>
          </a:xfrm>
        </p:spPr>
        <p:txBody>
          <a:bodyPr/>
          <a:lstStyle/>
          <a:p>
            <a:r>
              <a:rPr lang="en-US" dirty="0"/>
              <a:t>Student Expectation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97567"/>
            <a:ext cx="10863713" cy="3596692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sz="2400" dirty="0"/>
              <a:t>All meetings are mandatory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sz="2400" dirty="0"/>
              <a:t>You are expected to lead your research project</a:t>
            </a:r>
          </a:p>
          <a:p>
            <a:pPr marL="347662" lvl="1" indent="0">
              <a:spcAft>
                <a:spcPts val="1200"/>
              </a:spcAft>
              <a:buNone/>
            </a:pPr>
            <a:r>
              <a:rPr lang="en-US" b="1" dirty="0"/>
              <a:t>Note</a:t>
            </a:r>
            <a:r>
              <a:rPr lang="en-US" dirty="0"/>
              <a:t>: Your mentor is your personal guide/resource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sz="2400" b="1" u="sng" dirty="0"/>
              <a:t>Check emails daily (and respond within the same day)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sz="2400" dirty="0"/>
              <a:t>Expect to spend 2-4hr/</a:t>
            </a:r>
            <a:r>
              <a:rPr lang="en-US" sz="2400" dirty="0" err="1"/>
              <a:t>wk</a:t>
            </a:r>
            <a:endParaRPr lang="en-US" sz="2400" dirty="0"/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en-US" sz="2400" dirty="0"/>
              <a:t>If you are unsure, ask questions. </a:t>
            </a:r>
          </a:p>
          <a:p>
            <a:pPr marL="347662" lvl="1" indent="0">
              <a:spcAft>
                <a:spcPts val="1200"/>
              </a:spcAft>
              <a:buNone/>
            </a:pPr>
            <a:r>
              <a:rPr lang="en-US" b="1" dirty="0"/>
              <a:t>Note: </a:t>
            </a:r>
            <a:r>
              <a:rPr lang="en-US" dirty="0"/>
              <a:t>There is nothing wrong with not knowing. </a:t>
            </a:r>
          </a:p>
          <a:p>
            <a:endParaRPr lang="en-US" sz="24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213951" y="1509132"/>
            <a:ext cx="4876800" cy="1965051"/>
          </a:xfrm>
          <a:prstGeom prst="rect">
            <a:avLst/>
          </a:prstGeom>
        </p:spPr>
        <p:txBody>
          <a:bodyPr vert="horz" lIns="0" tIns="0" rIns="0" bIns="60960" rtlCol="0">
            <a:noAutofit/>
          </a:bodyPr>
          <a:lstStyle>
            <a:lvl1pPr marL="173038" indent="-173038" algn="l" defTabSz="457200" rtl="0" eaLnBrk="1" latinLnBrk="0" hangingPunct="1">
              <a:spcBef>
                <a:spcPts val="600"/>
              </a:spcBef>
              <a:spcAft>
                <a:spcPts val="0"/>
              </a:spcAft>
              <a:buFont typeface="Wingdings" pitchFamily="2" charset="2"/>
              <a:buChar char="§"/>
              <a:defRPr sz="1800" kern="120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spcAft>
                <a:spcPts val="0"/>
              </a:spcAft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endParaRPr lang="en-US" sz="2133" dirty="0"/>
          </a:p>
          <a:p>
            <a:pPr marL="0" indent="0">
              <a:buNone/>
            </a:pPr>
            <a:br>
              <a:rPr lang="en-US" sz="2133" dirty="0"/>
            </a:br>
            <a:endParaRPr lang="en-US" sz="2133" dirty="0"/>
          </a:p>
        </p:txBody>
      </p:sp>
      <p:sp>
        <p:nvSpPr>
          <p:cNvPr id="10" name="Rectangle 9"/>
          <p:cNvSpPr/>
          <p:nvPr/>
        </p:nvSpPr>
        <p:spPr>
          <a:xfrm>
            <a:off x="609601" y="1063741"/>
            <a:ext cx="10863713" cy="4876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/>
              <a:t>Communication is essential!</a:t>
            </a:r>
          </a:p>
        </p:txBody>
      </p:sp>
    </p:spTree>
    <p:extLst>
      <p:ext uri="{BB962C8B-B14F-4D97-AF65-F5344CB8AC3E}">
        <p14:creationId xmlns:p14="http://schemas.microsoft.com/office/powerpoint/2010/main" val="25098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4x3 General 111715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4x3 General 111715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4x3 General 111715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presentation_16x9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n_Argonne presentation_16x9" id="{3EC36352-2A32-614F-8AAD-4744F07DD87E}" vid="{F40899AE-EDF5-E44A-917A-309866E00AC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4x3 General 111715</Template>
  <TotalTime>4467</TotalTime>
  <Words>948</Words>
  <Application>Microsoft Macintosh PowerPoint</Application>
  <PresentationFormat>Widescreen</PresentationFormat>
  <Paragraphs>173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Wingdings</vt:lpstr>
      <vt:lpstr>4x3 General 111715</vt:lpstr>
      <vt:lpstr>2_4x3 General 111715</vt:lpstr>
      <vt:lpstr>1_4x3 General 111715</vt:lpstr>
      <vt:lpstr>presentation_16x9</vt:lpstr>
      <vt:lpstr>Argonne ACT-SO High School research program (ARP)</vt:lpstr>
      <vt:lpstr>Argonne: a nexus for science and engineering</vt:lpstr>
      <vt:lpstr>Argonne’s science and technology Strategy</vt:lpstr>
      <vt:lpstr>Argonne ACT-SO Mission</vt:lpstr>
      <vt:lpstr>Argonne ACTSO by the numbers (FY20)</vt:lpstr>
      <vt:lpstr>What is Argonne ACT-SO </vt:lpstr>
      <vt:lpstr>Program Structure </vt:lpstr>
      <vt:lpstr>ACT-SO Timeline</vt:lpstr>
      <vt:lpstr>Student Expectation</vt:lpstr>
      <vt:lpstr>Program Communication</vt:lpstr>
      <vt:lpstr>PowerPoint Presentation</vt:lpstr>
      <vt:lpstr>Mentor expectations</vt:lpstr>
      <vt:lpstr>PowerPoint Presentation</vt:lpstr>
      <vt:lpstr>PowerPoint Presentation</vt:lpstr>
      <vt:lpstr>PowerPoint Presentation</vt:lpstr>
      <vt:lpstr>Student expectations</vt:lpstr>
      <vt:lpstr>PowerPoint Presentation</vt:lpstr>
      <vt:lpstr>Parent expectations</vt:lpstr>
      <vt:lpstr>PowerPoint Presentation</vt:lpstr>
    </vt:vector>
  </TitlesOfParts>
  <Company>Argonne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Abby Miesen</dc:creator>
  <cp:lastModifiedBy>Childers, Taylor</cp:lastModifiedBy>
  <cp:revision>215</cp:revision>
  <cp:lastPrinted>2015-09-08T15:35:42Z</cp:lastPrinted>
  <dcterms:created xsi:type="dcterms:W3CDTF">2015-11-17T23:08:18Z</dcterms:created>
  <dcterms:modified xsi:type="dcterms:W3CDTF">2020-11-06T16:32:46Z</dcterms:modified>
</cp:coreProperties>
</file>