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8">
  <p:sldMasterIdLst>
    <p:sldMasterId id="2147483660" r:id="rId1"/>
  </p:sldMasterIdLst>
  <p:notesMasterIdLst>
    <p:notesMasterId r:id="rId11"/>
  </p:notesMasterIdLst>
  <p:sldIdLst>
    <p:sldId id="256" r:id="rId2"/>
    <p:sldId id="283" r:id="rId3"/>
    <p:sldId id="277" r:id="rId4"/>
    <p:sldId id="276" r:id="rId5"/>
    <p:sldId id="278" r:id="rId6"/>
    <p:sldId id="281" r:id="rId7"/>
    <p:sldId id="279" r:id="rId8"/>
    <p:sldId id="280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FF21"/>
    <a:srgbClr val="21F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7" autoAdjust="0"/>
    <p:restoredTop sz="94658"/>
  </p:normalViewPr>
  <p:slideViewPr>
    <p:cSldViewPr snapToGrid="0" snapToObjects="1">
      <p:cViewPr varScale="1">
        <p:scale>
          <a:sx n="106" d="100"/>
          <a:sy n="106" d="100"/>
        </p:scale>
        <p:origin x="19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315F1-37D5-6AE5-0562-1BFD900F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B95E8E-5442-D858-85BF-1CF47A6C2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03F5E-BDE3-6B13-1294-2D563AD6C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8B75E-719C-9E64-00F6-A0AB1D049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761B5-F94F-F9D7-D8AB-7BBB2B2A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FFC2FE-96FC-731A-8508-348D62B7D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E3C63-FF58-34ED-D10C-801DD7FFB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D3906-33D9-0456-1893-FA8336D48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2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BDECC-F78A-317B-F042-F4B6D2457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456FF-3A84-B0F3-FF5E-91C00A821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08B47E-141A-0537-95CC-76BEA30C4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09C3-BB1A-CD82-DE5B-2EEFDD7A2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A8CC2-827C-D88D-0196-45935FDF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5F324-DBBD-D592-4F2B-E3A811727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ABDEA-40C9-0C17-F331-843D0C8F7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754F7-B3BC-7A46-3176-748089387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9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6AB28-BE30-C434-5160-3DCFA21A4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6AF85-1690-272D-5144-0D3B0DC3D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2008A4-F43D-1CD3-FE9F-164F69F58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AABFA-E80A-424A-9D60-84453DDA7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4D3D2-5C0E-9DBB-3406-1801C1951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49B5B-234F-FBF3-FCE2-846391C21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9E451A-B153-F9F9-9F5A-450DC272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F76D-9404-CFDB-5DDF-80ADD0B26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88E22-3162-00D7-7630-6D30DFE1B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404AE1-F15B-BA7F-C84C-F3543E68F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ED110-B9D7-177D-4552-9DB998C4B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36917-384B-DE01-2280-C51EA3AE5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5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408" y="2213666"/>
            <a:ext cx="7841183" cy="7461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Neutronics Feasibility of Transmuting Long-lived Fission Products in Fusion Reactors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5262096"/>
            <a:ext cx="7750969" cy="746185"/>
          </a:xfrm>
        </p:spPr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Cihang Lu and Arantxa Cuadra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05/28/2025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B18C-BF0C-814B-E9AF-5F6C2CA3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46204-9392-2314-6CE0-85EE1A9B4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2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B7F23-C98E-658C-35D1-C029E0BE89FC}"/>
              </a:ext>
            </a:extLst>
          </p:cNvPr>
          <p:cNvSpPr txBox="1"/>
          <p:nvPr/>
        </p:nvSpPr>
        <p:spPr>
          <a:xfrm>
            <a:off x="528999" y="28149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5D84E-2FB2-2983-83E5-12905DCAC0AA}"/>
              </a:ext>
            </a:extLst>
          </p:cNvPr>
          <p:cNvSpPr txBox="1"/>
          <p:nvPr/>
        </p:nvSpPr>
        <p:spPr>
          <a:xfrm>
            <a:off x="428625" y="961284"/>
            <a:ext cx="841406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What are long-lived fission products (LLFPs)?</a:t>
            </a:r>
          </a:p>
          <a:p>
            <a:pPr marL="800100" lvl="2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Fission byproducts with half-lives &gt;10⁵ years</a:t>
            </a:r>
          </a:p>
          <a:p>
            <a:pPr marL="800100" lvl="2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Examples: Sn-126, Zr-93, I-129, Tc-99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are they important?</a:t>
            </a:r>
          </a:p>
          <a:p>
            <a:pPr marL="800100" lvl="2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Radiologically hazardous over geological timeframes</a:t>
            </a:r>
          </a:p>
          <a:p>
            <a:pPr marL="800100" lvl="2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Key contributors to long-term radiotoxicity of spent fuel</a:t>
            </a:r>
          </a:p>
          <a:p>
            <a:pPr marL="800100" lvl="2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Limitations on repository capacity due to long decay periods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Current mitigation strategies</a:t>
            </a:r>
          </a:p>
          <a:p>
            <a:pPr marL="800100" lvl="2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Geological Disposal: Technically feasible but expensive (~billions USD/site), politically sensitive</a:t>
            </a:r>
          </a:p>
          <a:p>
            <a:pPr marL="800100" lvl="2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Partitioning &amp; Transmutation (P&amp;T): in fission reactors and accelerator-driven systems (ADS)</a:t>
            </a:r>
          </a:p>
          <a:p>
            <a:pPr marL="3429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about transmuting LLFPs in fusion reactors?</a:t>
            </a:r>
          </a:p>
        </p:txBody>
      </p:sp>
    </p:spTree>
    <p:extLst>
      <p:ext uri="{BB962C8B-B14F-4D97-AF65-F5344CB8AC3E}">
        <p14:creationId xmlns:p14="http://schemas.microsoft.com/office/powerpoint/2010/main" val="172370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68328-77B9-AC0A-D73D-8579C253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21D92-F52B-4933-3348-401633077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3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07E60-CAAA-8490-C5EF-BA7CAF7BA4B8}"/>
              </a:ext>
            </a:extLst>
          </p:cNvPr>
          <p:cNvSpPr txBox="1"/>
          <p:nvPr/>
        </p:nvSpPr>
        <p:spPr>
          <a:xfrm>
            <a:off x="528999" y="4082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AFFEA-749B-1D16-CF2E-26D5676ADBD4}"/>
              </a:ext>
            </a:extLst>
          </p:cNvPr>
          <p:cNvSpPr txBox="1"/>
          <p:nvPr/>
        </p:nvSpPr>
        <p:spPr>
          <a:xfrm>
            <a:off x="612240" y="1238283"/>
            <a:ext cx="768412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This study employs neutronics calculations to assess the feasibility and viability of transmuting the six major </a:t>
            </a: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light-water reactor (LWR)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LLFPs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including </a:t>
            </a:r>
            <a:r>
              <a:rPr lang="en-US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I-129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Cs-135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Tc-99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Se-79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</a:t>
            </a:r>
            <a:r>
              <a:rPr lang="en-US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Zr-93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and </a:t>
            </a:r>
            <a:r>
              <a:rPr lang="en-US" sz="24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Sn-126</a:t>
            </a:r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Modeled 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 the blanket region of </a:t>
            </a:r>
            <a:r>
              <a:rPr lang="en-US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fusion reactors</a:t>
            </a:r>
            <a:r>
              <a:rPr lang="en-US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typical </a:t>
            </a:r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boiling water reactor (BWR)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was used as a basis for comparison.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Neutronics calculations were conducted with Monte Carlo neutronics codes using ENDF/B-VIII.0 nuclear data library.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9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D17D59-0FDD-D644-96B9-C9F0AD7AB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4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B6F10C-282C-3133-B009-7DE603554A1A}"/>
              </a:ext>
            </a:extLst>
          </p:cNvPr>
          <p:cNvSpPr txBox="1"/>
          <p:nvPr/>
        </p:nvSpPr>
        <p:spPr>
          <a:xfrm>
            <a:off x="528999" y="4082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Neutronics model - BWR</a:t>
            </a:r>
          </a:p>
        </p:txBody>
      </p:sp>
      <p:pic>
        <p:nvPicPr>
          <p:cNvPr id="45" name="Picture 44" descr="Background pattern&#10;&#10;AI-generated content may be incorrect.">
            <a:extLst>
              <a:ext uri="{FF2B5EF4-FFF2-40B4-BE49-F238E27FC236}">
                <a16:creationId xmlns:a16="http://schemas.microsoft.com/office/drawing/2014/main" id="{C2790E26-2366-CF1C-098F-D89C5C2D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8" y="1270800"/>
            <a:ext cx="4275241" cy="2743200"/>
          </a:xfrm>
          <a:prstGeom prst="rect">
            <a:avLst/>
          </a:prstGeom>
        </p:spPr>
      </p:pic>
      <p:pic>
        <p:nvPicPr>
          <p:cNvPr id="46" name="Picture 45" descr="A game of dots and circles&#10;&#10;Description automatically generated with medium confidence">
            <a:extLst>
              <a:ext uri="{FF2B5EF4-FFF2-40B4-BE49-F238E27FC236}">
                <a16:creationId xmlns:a16="http://schemas.microsoft.com/office/drawing/2014/main" id="{B42C5AD9-242F-0C4D-7F7C-4BFD785E3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26" y="1270800"/>
            <a:ext cx="2743200" cy="27432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34629C3-4B25-270C-3160-D3D38BE549C4}"/>
              </a:ext>
            </a:extLst>
          </p:cNvPr>
          <p:cNvSpPr txBox="1"/>
          <p:nvPr/>
        </p:nvSpPr>
        <p:spPr>
          <a:xfrm>
            <a:off x="5825068" y="870470"/>
            <a:ext cx="11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LLFP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A0907F-A270-B98B-DB39-98C0300905B5}"/>
              </a:ext>
            </a:extLst>
          </p:cNvPr>
          <p:cNvCxnSpPr>
            <a:cxnSpLocks/>
          </p:cNvCxnSpPr>
          <p:nvPr/>
        </p:nvCxnSpPr>
        <p:spPr>
          <a:xfrm>
            <a:off x="6674023" y="1171451"/>
            <a:ext cx="270733" cy="253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4BE9AAD-864C-DE02-3E14-D956A571161F}"/>
              </a:ext>
            </a:extLst>
          </p:cNvPr>
          <p:cNvSpPr txBox="1"/>
          <p:nvPr/>
        </p:nvSpPr>
        <p:spPr>
          <a:xfrm>
            <a:off x="832920" y="4331437"/>
            <a:ext cx="73333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fuel assembly (FA) model for a typical BWR.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The target was shaped as a layer of LLFP coating on the interior side of the FA wall.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The LLFP coating had a thickness of 0.075 cm over the whole length of each FA, resulting in an LLFP specific volume of  52.7 cm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/MWth.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The fuel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235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U enrichment was adjusted to maintain fuel cycle length.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 code – Serpent 2.2.1</a:t>
            </a:r>
          </a:p>
        </p:txBody>
      </p:sp>
    </p:spTree>
    <p:extLst>
      <p:ext uri="{BB962C8B-B14F-4D97-AF65-F5344CB8AC3E}">
        <p14:creationId xmlns:p14="http://schemas.microsoft.com/office/powerpoint/2010/main" val="11489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2559-183D-524B-C30A-591FEC56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AI-generated content may be incorrect.">
            <a:extLst>
              <a:ext uri="{FF2B5EF4-FFF2-40B4-BE49-F238E27FC236}">
                <a16:creationId xmlns:a16="http://schemas.microsoft.com/office/drawing/2014/main" id="{2A7A69F0-0703-D937-E26A-FC5B65F5A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287" y="1362362"/>
            <a:ext cx="2011680" cy="20116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3772E5-2CE5-6D35-7DA0-27FEADB9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5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49556-74D1-76D6-DD01-2DFCCB9B8834}"/>
              </a:ext>
            </a:extLst>
          </p:cNvPr>
          <p:cNvSpPr txBox="1"/>
          <p:nvPr/>
        </p:nvSpPr>
        <p:spPr>
          <a:xfrm>
            <a:off x="528999" y="408239"/>
            <a:ext cx="5419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Neutronics model – fusion reactor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3CBA94-87B7-20F1-1E86-61A06CAC59CC}"/>
              </a:ext>
            </a:extLst>
          </p:cNvPr>
          <p:cNvSpPr txBox="1"/>
          <p:nvPr/>
        </p:nvSpPr>
        <p:spPr>
          <a:xfrm>
            <a:off x="6145202" y="287918"/>
            <a:ext cx="11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plasma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FA58E2-CA27-2EF8-FEB5-7C958942DB8F}"/>
              </a:ext>
            </a:extLst>
          </p:cNvPr>
          <p:cNvCxnSpPr>
            <a:cxnSpLocks/>
          </p:cNvCxnSpPr>
          <p:nvPr/>
        </p:nvCxnSpPr>
        <p:spPr>
          <a:xfrm flipH="1">
            <a:off x="6174463" y="631060"/>
            <a:ext cx="305322" cy="6317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C6A554D-FB72-A0D4-EF33-B176ECB84C41}"/>
              </a:ext>
            </a:extLst>
          </p:cNvPr>
          <p:cNvSpPr txBox="1"/>
          <p:nvPr/>
        </p:nvSpPr>
        <p:spPr>
          <a:xfrm>
            <a:off x="438736" y="4696562"/>
            <a:ext cx="8551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Simplified model for MIT ARC reactor, with neutron spectrum and tritium breeding ratio (TBR) verified against literature.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The target was shaped as a layer of LLFP coating on the outer side of the 2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structure.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The LLFP coating had a thickness of 0.013 cm for a specific volume of  52.1 cm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/MWth.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The Be layer thickness can be adjusted to maintain TBR.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MC code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OpenMC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0.15.2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C8981-3D16-B710-2013-8E4B29F24BE6}"/>
              </a:ext>
            </a:extLst>
          </p:cNvPr>
          <p:cNvSpPr txBox="1"/>
          <p:nvPr/>
        </p:nvSpPr>
        <p:spPr>
          <a:xfrm>
            <a:off x="70573" y="3337695"/>
            <a:ext cx="263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x-y cross-sectional view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382D6-4F2A-F9E0-0BEC-91400F3D3E32}"/>
              </a:ext>
            </a:extLst>
          </p:cNvPr>
          <p:cNvSpPr txBox="1"/>
          <p:nvPr/>
        </p:nvSpPr>
        <p:spPr>
          <a:xfrm>
            <a:off x="2455300" y="2881152"/>
            <a:ext cx="2413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y-z cross-sectional view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B004CD-72F0-AAA1-ED5B-B9995E3A62F0}"/>
              </a:ext>
            </a:extLst>
          </p:cNvPr>
          <p:cNvSpPr/>
          <p:nvPr/>
        </p:nvSpPr>
        <p:spPr>
          <a:xfrm>
            <a:off x="4309762" y="2266643"/>
            <a:ext cx="203118" cy="2031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1BDBBF-E793-3237-069B-1ED7CCCACDBD}"/>
              </a:ext>
            </a:extLst>
          </p:cNvPr>
          <p:cNvCxnSpPr>
            <a:cxnSpLocks/>
          </p:cNvCxnSpPr>
          <p:nvPr/>
        </p:nvCxnSpPr>
        <p:spPr>
          <a:xfrm flipV="1">
            <a:off x="4512880" y="1262799"/>
            <a:ext cx="1435247" cy="98223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CE6D74-9F5D-22C8-B581-D972E904FEAF}"/>
              </a:ext>
            </a:extLst>
          </p:cNvPr>
          <p:cNvCxnSpPr>
            <a:cxnSpLocks/>
          </p:cNvCxnSpPr>
          <p:nvPr/>
        </p:nvCxnSpPr>
        <p:spPr>
          <a:xfrm>
            <a:off x="4512880" y="2469761"/>
            <a:ext cx="1435247" cy="1396578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65D8278-7898-1156-8258-9298C20A5382}"/>
              </a:ext>
            </a:extLst>
          </p:cNvPr>
          <p:cNvSpPr txBox="1"/>
          <p:nvPr/>
        </p:nvSpPr>
        <p:spPr>
          <a:xfrm>
            <a:off x="6449687" y="645379"/>
            <a:ext cx="11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First wall</a:t>
            </a: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CD97FD-9B3B-34D1-FBC2-7C535A66B8C0}"/>
              </a:ext>
            </a:extLst>
          </p:cNvPr>
          <p:cNvCxnSpPr>
            <a:cxnSpLocks/>
          </p:cNvCxnSpPr>
          <p:nvPr/>
        </p:nvCxnSpPr>
        <p:spPr>
          <a:xfrm flipH="1">
            <a:off x="6449687" y="946929"/>
            <a:ext cx="148754" cy="30778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D9F40DA-94CB-5023-052E-B9B31F905161}"/>
              </a:ext>
            </a:extLst>
          </p:cNvPr>
          <p:cNvSpPr txBox="1"/>
          <p:nvPr/>
        </p:nvSpPr>
        <p:spPr>
          <a:xfrm>
            <a:off x="5068297" y="4014730"/>
            <a:ext cx="163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structure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3EA88C-5CCE-D59A-D6F3-ABCF1041A6FD}"/>
              </a:ext>
            </a:extLst>
          </p:cNvPr>
          <p:cNvCxnSpPr>
            <a:cxnSpLocks/>
          </p:cNvCxnSpPr>
          <p:nvPr/>
        </p:nvCxnSpPr>
        <p:spPr>
          <a:xfrm flipV="1">
            <a:off x="6449687" y="3895088"/>
            <a:ext cx="130069" cy="213971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369F41-EAF4-6AC5-27D4-C3F82446ADA5}"/>
              </a:ext>
            </a:extLst>
          </p:cNvPr>
          <p:cNvCxnSpPr>
            <a:cxnSpLocks/>
          </p:cNvCxnSpPr>
          <p:nvPr/>
        </p:nvCxnSpPr>
        <p:spPr>
          <a:xfrm flipV="1">
            <a:off x="6702778" y="3900409"/>
            <a:ext cx="271706" cy="446972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449403-D7F5-7781-BA6B-CB2EE362C397}"/>
              </a:ext>
            </a:extLst>
          </p:cNvPr>
          <p:cNvSpPr txBox="1"/>
          <p:nvPr/>
        </p:nvSpPr>
        <p:spPr>
          <a:xfrm>
            <a:off x="5223527" y="4257450"/>
            <a:ext cx="20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FLiBe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channel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96CF9B-3A9B-C62F-B3FD-BD35A1294CC1}"/>
              </a:ext>
            </a:extLst>
          </p:cNvPr>
          <p:cNvCxnSpPr>
            <a:cxnSpLocks/>
          </p:cNvCxnSpPr>
          <p:nvPr/>
        </p:nvCxnSpPr>
        <p:spPr>
          <a:xfrm flipH="1">
            <a:off x="7411310" y="945436"/>
            <a:ext cx="148754" cy="3077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26A0F5-80ED-3377-A629-CAC1444718B4}"/>
              </a:ext>
            </a:extLst>
          </p:cNvPr>
          <p:cNvSpPr txBox="1"/>
          <p:nvPr/>
        </p:nvSpPr>
        <p:spPr>
          <a:xfrm>
            <a:off x="7275076" y="645379"/>
            <a:ext cx="87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Be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4B3785-D33D-831F-15DC-8B06C4FC583C}"/>
              </a:ext>
            </a:extLst>
          </p:cNvPr>
          <p:cNvSpPr txBox="1"/>
          <p:nvPr/>
        </p:nvSpPr>
        <p:spPr>
          <a:xfrm>
            <a:off x="6947239" y="4031566"/>
            <a:ext cx="148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structure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9996F8D-F6AB-BB69-DBDB-5A2271253D8E}"/>
              </a:ext>
            </a:extLst>
          </p:cNvPr>
          <p:cNvCxnSpPr>
            <a:cxnSpLocks/>
          </p:cNvCxnSpPr>
          <p:nvPr/>
        </p:nvCxnSpPr>
        <p:spPr>
          <a:xfrm flipV="1">
            <a:off x="7831098" y="3891634"/>
            <a:ext cx="130069" cy="213971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AE1B098-E377-0611-C020-1E532E57D43A}"/>
              </a:ext>
            </a:extLst>
          </p:cNvPr>
          <p:cNvCxnSpPr>
            <a:cxnSpLocks/>
          </p:cNvCxnSpPr>
          <p:nvPr/>
        </p:nvCxnSpPr>
        <p:spPr>
          <a:xfrm flipV="1">
            <a:off x="8387628" y="3927846"/>
            <a:ext cx="0" cy="52380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D1F9F3D-CD13-6FE6-7272-40F151523FEC}"/>
              </a:ext>
            </a:extLst>
          </p:cNvPr>
          <p:cNvSpPr txBox="1"/>
          <p:nvPr/>
        </p:nvSpPr>
        <p:spPr>
          <a:xfrm>
            <a:off x="7375141" y="4424685"/>
            <a:ext cx="204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FLiBe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 tank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3E9FD3-F720-15E6-9EED-CD5F02B5080A}"/>
              </a:ext>
            </a:extLst>
          </p:cNvPr>
          <p:cNvSpPr txBox="1"/>
          <p:nvPr/>
        </p:nvSpPr>
        <p:spPr>
          <a:xfrm>
            <a:off x="8098215" y="656492"/>
            <a:ext cx="11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LLFP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06B84E-97EF-FA23-648D-FCDA179D2A90}"/>
              </a:ext>
            </a:extLst>
          </p:cNvPr>
          <p:cNvCxnSpPr>
            <a:cxnSpLocks/>
          </p:cNvCxnSpPr>
          <p:nvPr/>
        </p:nvCxnSpPr>
        <p:spPr>
          <a:xfrm flipH="1">
            <a:off x="8272804" y="937467"/>
            <a:ext cx="148754" cy="3077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89FDF99A-8F70-CC18-C931-849326D78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69" y="1362362"/>
            <a:ext cx="2011680" cy="2011680"/>
          </a:xfrm>
          <a:prstGeom prst="rect">
            <a:avLst/>
          </a:prstGeom>
        </p:spPr>
      </p:pic>
      <p:pic>
        <p:nvPicPr>
          <p:cNvPr id="22" name="Picture 21" descr="Chart, bar chart&#10;&#10;AI-generated content may be incorrect.">
            <a:extLst>
              <a:ext uri="{FF2B5EF4-FFF2-40B4-BE49-F238E27FC236}">
                <a16:creationId xmlns:a16="http://schemas.microsoft.com/office/drawing/2014/main" id="{9F69D159-A021-865E-72D7-FBD43F643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787" y="1284590"/>
            <a:ext cx="2560320" cy="25603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12405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4030A-DE28-3093-26E0-942294BFE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0BED08-2A1F-E8DF-AAB4-7043E5AA1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6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AE46C-6AD2-F7F7-02EC-DE4DC03A2968}"/>
              </a:ext>
            </a:extLst>
          </p:cNvPr>
          <p:cNvSpPr txBox="1"/>
          <p:nvPr/>
        </p:nvSpPr>
        <p:spPr>
          <a:xfrm>
            <a:off x="528998" y="408239"/>
            <a:ext cx="7302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56A7AB-6403-104F-E2AB-830984171CC8}"/>
              </a:ext>
            </a:extLst>
          </p:cNvPr>
          <p:cNvSpPr txBox="1"/>
          <p:nvPr/>
        </p:nvSpPr>
        <p:spPr>
          <a:xfrm>
            <a:off x="588475" y="1161107"/>
            <a:ext cx="79670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Targets were made of pure elements.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Reasonable for Tc and Zr due to their high melting points, non-reactivity, and insolubility in water, but not for other elements.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Targets with isotopic compositions from PWR discharge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Targets with isotope separation considered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AC7184AD-63A8-577A-5C0B-0665B1EE4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79" y="2710863"/>
            <a:ext cx="4800440" cy="32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3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244EE-493C-C0EF-1E4B-C2EBE0379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CD2D8-3AFE-22FB-B5DB-A2D8BAF67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4617E-BE3D-C64B-DF54-63D070937540}"/>
              </a:ext>
            </a:extLst>
          </p:cNvPr>
          <p:cNvSpPr txBox="1"/>
          <p:nvPr/>
        </p:nvSpPr>
        <p:spPr>
          <a:xfrm>
            <a:off x="528998" y="408239"/>
            <a:ext cx="8515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Results – Group A (Tc-99, I-129, and Se-79)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1C33A7-10F9-210B-A90C-F4A1A4F54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11529"/>
              </p:ext>
            </p:extLst>
          </p:nvPr>
        </p:nvGraphicFramePr>
        <p:xfrm>
          <a:off x="618610" y="1124214"/>
          <a:ext cx="777240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1540339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179172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6939941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12013697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980868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target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LLFP mass (g/MWth)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LLFP mass transmuted (g/MWth-yr)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43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5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606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45.8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81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16.9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28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21.5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3521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D5529F-1CCB-B4A7-8D2B-99676BAB6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32020"/>
              </p:ext>
            </p:extLst>
          </p:nvPr>
        </p:nvGraphicFramePr>
        <p:xfrm>
          <a:off x="618610" y="2770134"/>
          <a:ext cx="777240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15403398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179172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6939941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12013697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980868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Isotope target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 LLFP mass (g/MWth)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LLFP mass transmuted (g/MWth-yr)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43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5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606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45.8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81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I-129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23.0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28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39.4</a:t>
                      </a:r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35216"/>
                  </a:ext>
                </a:extLst>
              </a:tr>
            </a:tbl>
          </a:graphicData>
        </a:graphic>
      </p:graphicFrame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E95F2844-2E91-B5EE-90F1-4135E8CA4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934" y="2006677"/>
            <a:ext cx="4513954" cy="45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FD163-275E-9095-118E-12CD10C92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157DF-70FE-EE54-330C-897EF8311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D3616-4271-7FA4-ABD7-056069F72250}"/>
              </a:ext>
            </a:extLst>
          </p:cNvPr>
          <p:cNvSpPr txBox="1"/>
          <p:nvPr/>
        </p:nvSpPr>
        <p:spPr>
          <a:xfrm>
            <a:off x="528998" y="408239"/>
            <a:ext cx="73020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Results – Group B (Zr-93, Sn-126, and Cs-135)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5D04F-86BB-6D03-A21E-1A94D76EDE66}"/>
              </a:ext>
            </a:extLst>
          </p:cNvPr>
          <p:cNvSpPr txBox="1"/>
          <p:nvPr/>
        </p:nvSpPr>
        <p:spPr>
          <a:xfrm>
            <a:off x="731520" y="5163206"/>
            <a:ext cx="8551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Fusion reactors can be leveraged to transmute Zr-93 and Sn-126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Fusion reactors can be leveraged to transmute Cs-135 with no isotope separation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Reactor design optimization needed.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A232A4-3C5D-A3F0-2D2C-1346325BA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42250"/>
              </p:ext>
            </p:extLst>
          </p:nvPr>
        </p:nvGraphicFramePr>
        <p:xfrm>
          <a:off x="731520" y="1156185"/>
          <a:ext cx="7863840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15403398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2013697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8086892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154475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9882899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3905369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53621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target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LLFP mass transmuted (g/MWth-yr)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LLFP mass transmuted (g/MWth-yr)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LLFP mass generated (g/MWth-yr)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43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Isotope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55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Zr-93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-6.7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7.7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81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Sn-126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-0.15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0.09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0.24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828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-8.1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-3.4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43521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4072C6-3A78-DD34-B210-7F2DF6C34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80826"/>
              </p:ext>
            </p:extLst>
          </p:nvPr>
        </p:nvGraphicFramePr>
        <p:xfrm>
          <a:off x="731520" y="3072551"/>
          <a:ext cx="7863840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154033988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2013697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8086892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9154475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9882899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3905369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53621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Isotope target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LLFP mass transmuted (g/MWth-yr)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LLFP mass transmuted (g/MWth-yr)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LLFP mass generated (g/MWth-yr)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43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Isotope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BWR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55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Zr-93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-3.6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7.8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816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Sn-126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0.279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0.239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828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2.06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6.67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35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4.60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435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E7E9-A5E5-D7F9-A738-BF229CE64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86DC6-23DE-063F-53FA-94D7D52EC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z="1600" smtClean="0"/>
              <a:pPr/>
              <a:t>9</a:t>
            </a:fld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26087-32C3-6FBC-3571-A8C6EC7B3E55}"/>
              </a:ext>
            </a:extLst>
          </p:cNvPr>
          <p:cNvSpPr txBox="1"/>
          <p:nvPr/>
        </p:nvSpPr>
        <p:spPr>
          <a:xfrm>
            <a:off x="528999" y="40823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0AF32-9D36-F951-B5CC-8348750016CE}"/>
              </a:ext>
            </a:extLst>
          </p:cNvPr>
          <p:cNvSpPr txBox="1"/>
          <p:nvPr/>
        </p:nvSpPr>
        <p:spPr>
          <a:xfrm>
            <a:off x="853289" y="1089391"/>
            <a:ext cx="74374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 reactors are good for LLFP transmutation as no LLFP were generated.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 reactors have lower neutron flux level and harder spectrum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 reactors are not suitable for transmuting Tc-99, I-129, and Se-79.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 reactors can be leveraged to transmute Zr-93 and Sn-126.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 reactors can be leveraged to transmute Cs-135 with no isotope separation.</a:t>
            </a:r>
            <a:endParaRPr lang="en-US" sz="2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 design optimization needed to increase transmutation rate.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Differences experienced with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OpenMC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vs. Serpent</a:t>
            </a:r>
          </a:p>
        </p:txBody>
      </p:sp>
    </p:spTree>
    <p:extLst>
      <p:ext uri="{BB962C8B-B14F-4D97-AF65-F5344CB8AC3E}">
        <p14:creationId xmlns:p14="http://schemas.microsoft.com/office/powerpoint/2010/main" val="19036770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3286</TotalTime>
  <Words>759</Words>
  <Application>Microsoft Office PowerPoint</Application>
  <PresentationFormat>On-screen Show (4:3)</PresentationFormat>
  <Paragraphs>196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BNL</vt:lpstr>
      <vt:lpstr>Neutronics Feasibility of Transmuting Long-lived Fission Products in Fusion Reactors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Lu, Cihang</dc:creator>
  <cp:keywords/>
  <dc:description/>
  <cp:lastModifiedBy>Lu, Cihang</cp:lastModifiedBy>
  <cp:revision>379</cp:revision>
  <dcterms:created xsi:type="dcterms:W3CDTF">2022-03-22T20:18:30Z</dcterms:created>
  <dcterms:modified xsi:type="dcterms:W3CDTF">2025-05-23T18:41:09Z</dcterms:modified>
  <cp:category/>
</cp:coreProperties>
</file>