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24"/>
  </p:notesMasterIdLst>
  <p:sldIdLst>
    <p:sldId id="256" r:id="rId3"/>
    <p:sldId id="257" r:id="rId4"/>
    <p:sldId id="258" r:id="rId5"/>
    <p:sldId id="282" r:id="rId6"/>
    <p:sldId id="261" r:id="rId7"/>
    <p:sldId id="259" r:id="rId8"/>
    <p:sldId id="260" r:id="rId9"/>
    <p:sldId id="263" r:id="rId10"/>
    <p:sldId id="264" r:id="rId11"/>
    <p:sldId id="267" r:id="rId12"/>
    <p:sldId id="277" r:id="rId13"/>
    <p:sldId id="278" r:id="rId14"/>
    <p:sldId id="279" r:id="rId15"/>
    <p:sldId id="280" r:id="rId16"/>
    <p:sldId id="281" r:id="rId17"/>
    <p:sldId id="268" r:id="rId18"/>
    <p:sldId id="276" r:id="rId19"/>
    <p:sldId id="270" r:id="rId20"/>
    <p:sldId id="271" r:id="rId21"/>
    <p:sldId id="272" r:id="rId22"/>
    <p:sldId id="273" r:id="rId23"/>
  </p:sldIdLst>
  <p:sldSz cx="9144000" cy="5143500" type="screen16x9"/>
  <p:notesSz cx="6858000" cy="9144000"/>
  <p:embeddedFontLst>
    <p:embeddedFont>
      <p:font typeface="Open Sans" panose="020B0606030504020204" pitchFamily="34" charset="0"/>
      <p:regular r:id="rId25"/>
      <p:bold r:id="rId26"/>
      <p:italic r:id="rId27"/>
      <p:boldItalic r:id="rId28"/>
    </p:embeddedFont>
    <p:embeddedFont>
      <p:font typeface="PT Sans Narrow" panose="020B0506020203020204" pitchFamily="34" charset="77"/>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7"/>
    <p:restoredTop sz="94694"/>
  </p:normalViewPr>
  <p:slideViewPr>
    <p:cSldViewPr snapToGrid="0">
      <p:cViewPr varScale="1">
        <p:scale>
          <a:sx n="192" d="100"/>
          <a:sy n="192" d="100"/>
        </p:scale>
        <p:origin x="192"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1f8bdc9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f1f8bdc9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fdbfccc0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fdbfccc0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7fdbfccc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7fdbfcc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fdbfccc0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fdbfccc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1f8bdc95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f1f8bdc95c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697775d34_2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697775d34_2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0697775d34_2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0697775d34_2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291ffdd2d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291ffdd2d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91ffdd2d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291ffdd2d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91ffdd2d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91ffdd2d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ceb277671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ceb277671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91ffdd2d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91ffdd2d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697775d34_2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697775d34_2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8e4d8bb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28e4d8bb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8e4d8bbe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28e4d8bb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8e4d8bbe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8e4d8bb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929fc0d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929fc0d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b5bf43fb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eb5bf43fb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697775d34_2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697775d34_2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06650" y="1555425"/>
            <a:ext cx="8914221" cy="152400"/>
            <a:chOff x="1346429" y="1011300"/>
            <a:chExt cx="6452100" cy="152400"/>
          </a:xfrm>
        </p:grpSpPr>
        <p:cxnSp>
          <p:nvCxnSpPr>
            <p:cNvPr id="11" name="Google Shape;11;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2" name="Google Shape;12;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3" name="Google Shape;13;p2"/>
          <p:cNvGrpSpPr/>
          <p:nvPr/>
        </p:nvGrpSpPr>
        <p:grpSpPr>
          <a:xfrm>
            <a:off x="106653" y="4197700"/>
            <a:ext cx="8914221" cy="152400"/>
            <a:chOff x="1346435" y="3969088"/>
            <a:chExt cx="6452100" cy="152400"/>
          </a:xfrm>
        </p:grpSpPr>
        <p:cxnSp>
          <p:nvCxnSpPr>
            <p:cNvPr id="14" name="Google Shape;14;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5" name="Google Shape;15;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6" name="Google Shape;16;p2"/>
          <p:cNvSpPr txBox="1">
            <a:spLocks noGrp="1"/>
          </p:cNvSpPr>
          <p:nvPr>
            <p:ph type="ctrTitle"/>
          </p:nvPr>
        </p:nvSpPr>
        <p:spPr>
          <a:xfrm>
            <a:off x="106650" y="1707825"/>
            <a:ext cx="8914200" cy="161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0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7" name="Google Shape;17;p2"/>
          <p:cNvSpPr txBox="1">
            <a:spLocks noGrp="1"/>
          </p:cNvSpPr>
          <p:nvPr>
            <p:ph type="subTitle" idx="1"/>
          </p:nvPr>
        </p:nvSpPr>
        <p:spPr>
          <a:xfrm>
            <a:off x="106650" y="3321825"/>
            <a:ext cx="8914200" cy="87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2"/>
          <p:cNvPicPr preferRelativeResize="0"/>
          <p:nvPr/>
        </p:nvPicPr>
        <p:blipFill>
          <a:blip r:embed="rId2">
            <a:alphaModFix/>
          </a:blip>
          <a:stretch>
            <a:fillRect/>
          </a:stretch>
        </p:blipFill>
        <p:spPr>
          <a:xfrm>
            <a:off x="76206" y="4440260"/>
            <a:ext cx="3982694" cy="668962"/>
          </a:xfrm>
          <a:prstGeom prst="rect">
            <a:avLst/>
          </a:prstGeom>
          <a:noFill/>
          <a:ln>
            <a:noFill/>
          </a:ln>
        </p:spPr>
      </p:pic>
      <p:pic>
        <p:nvPicPr>
          <p:cNvPr id="20" name="Google Shape;20;p2"/>
          <p:cNvPicPr preferRelativeResize="0"/>
          <p:nvPr/>
        </p:nvPicPr>
        <p:blipFill>
          <a:blip r:embed="rId3">
            <a:alphaModFix/>
          </a:blip>
          <a:stretch>
            <a:fillRect/>
          </a:stretch>
        </p:blipFill>
        <p:spPr>
          <a:xfrm>
            <a:off x="4194325" y="4440225"/>
            <a:ext cx="1307899" cy="668975"/>
          </a:xfrm>
          <a:prstGeom prst="rect">
            <a:avLst/>
          </a:prstGeom>
          <a:noFill/>
          <a:ln>
            <a:noFill/>
          </a:ln>
        </p:spPr>
      </p:pic>
      <p:pic>
        <p:nvPicPr>
          <p:cNvPr id="21" name="Google Shape;21;p2"/>
          <p:cNvPicPr preferRelativeResize="0"/>
          <p:nvPr/>
        </p:nvPicPr>
        <p:blipFill>
          <a:blip r:embed="rId4">
            <a:alphaModFix/>
          </a:blip>
          <a:stretch>
            <a:fillRect/>
          </a:stretch>
        </p:blipFill>
        <p:spPr>
          <a:xfrm>
            <a:off x="5638429" y="4440250"/>
            <a:ext cx="1768345" cy="668950"/>
          </a:xfrm>
          <a:prstGeom prst="rect">
            <a:avLst/>
          </a:prstGeom>
          <a:noFill/>
          <a:ln>
            <a:noFill/>
          </a:ln>
        </p:spPr>
      </p:pic>
      <p:pic>
        <p:nvPicPr>
          <p:cNvPr id="22" name="Google Shape;22;p2"/>
          <p:cNvPicPr preferRelativeResize="0"/>
          <p:nvPr/>
        </p:nvPicPr>
        <p:blipFill>
          <a:blip r:embed="rId5">
            <a:alphaModFix/>
          </a:blip>
          <a:stretch>
            <a:fillRect/>
          </a:stretch>
        </p:blipFill>
        <p:spPr>
          <a:xfrm>
            <a:off x="7542967" y="4483761"/>
            <a:ext cx="1515433" cy="581900"/>
          </a:xfrm>
          <a:prstGeom prst="rect">
            <a:avLst/>
          </a:prstGeom>
          <a:noFill/>
          <a:ln>
            <a:noFill/>
          </a:ln>
        </p:spPr>
      </p:pic>
      <p:pic>
        <p:nvPicPr>
          <p:cNvPr id="23" name="Google Shape;23;p2"/>
          <p:cNvPicPr preferRelativeResize="0"/>
          <p:nvPr/>
        </p:nvPicPr>
        <p:blipFill>
          <a:blip r:embed="rId6">
            <a:alphaModFix/>
          </a:blip>
          <a:stretch>
            <a:fillRect/>
          </a:stretch>
        </p:blipFill>
        <p:spPr>
          <a:xfrm>
            <a:off x="3100363" y="0"/>
            <a:ext cx="2926775" cy="151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2" name="Google Shape;62;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3" name="Google Shape;6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0"/>
        <p:cNvGrpSpPr/>
        <p:nvPr/>
      </p:nvGrpSpPr>
      <p:grpSpPr>
        <a:xfrm>
          <a:off x="0" y="0"/>
          <a:ext cx="0" cy="0"/>
          <a:chOff x="0" y="0"/>
          <a:chExt cx="0" cy="0"/>
        </a:xfrm>
      </p:grpSpPr>
      <p:cxnSp>
        <p:nvCxnSpPr>
          <p:cNvPr id="71" name="Google Shape;71;p14"/>
          <p:cNvCxnSpPr>
            <a:stCxn id="72" idx="3"/>
          </p:cNvCxnSpPr>
          <p:nvPr/>
        </p:nvCxnSpPr>
        <p:spPr>
          <a:xfrm rot="10800000" flipH="1">
            <a:off x="7558950" y="1881350"/>
            <a:ext cx="1382700" cy="4200"/>
          </a:xfrm>
          <a:prstGeom prst="straightConnector1">
            <a:avLst/>
          </a:prstGeom>
          <a:noFill/>
          <a:ln w="76200" cap="flat" cmpd="sng">
            <a:solidFill>
              <a:srgbClr val="AC940B"/>
            </a:solidFill>
            <a:prstDash val="solid"/>
            <a:round/>
            <a:headEnd type="none" w="sm" len="sm"/>
            <a:tailEnd type="none" w="sm" len="sm"/>
          </a:ln>
        </p:spPr>
      </p:cxnSp>
      <p:cxnSp>
        <p:nvCxnSpPr>
          <p:cNvPr id="73" name="Google Shape;73;p14"/>
          <p:cNvCxnSpPr>
            <a:endCxn id="72" idx="1"/>
          </p:cNvCxnSpPr>
          <p:nvPr/>
        </p:nvCxnSpPr>
        <p:spPr>
          <a:xfrm rot="10800000" flipH="1">
            <a:off x="254250" y="1885550"/>
            <a:ext cx="1374000" cy="6900"/>
          </a:xfrm>
          <a:prstGeom prst="straightConnector1">
            <a:avLst/>
          </a:prstGeom>
          <a:noFill/>
          <a:ln w="76200" cap="flat" cmpd="sng">
            <a:solidFill>
              <a:srgbClr val="AC940B"/>
            </a:solidFill>
            <a:prstDash val="solid"/>
            <a:round/>
            <a:headEnd type="none" w="sm" len="sm"/>
            <a:tailEnd type="none" w="sm" len="sm"/>
          </a:ln>
        </p:spPr>
      </p:cxnSp>
      <p:grpSp>
        <p:nvGrpSpPr>
          <p:cNvPr id="74" name="Google Shape;74;p14"/>
          <p:cNvGrpSpPr/>
          <p:nvPr/>
        </p:nvGrpSpPr>
        <p:grpSpPr>
          <a:xfrm>
            <a:off x="197688" y="183825"/>
            <a:ext cx="8780663" cy="152400"/>
            <a:chOff x="1346429" y="1011300"/>
            <a:chExt cx="6452100" cy="152400"/>
          </a:xfrm>
        </p:grpSpPr>
        <p:cxnSp>
          <p:nvCxnSpPr>
            <p:cNvPr id="75" name="Google Shape;75;p14"/>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76" name="Google Shape;76;p14"/>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77" name="Google Shape;77;p14"/>
          <p:cNvGrpSpPr/>
          <p:nvPr/>
        </p:nvGrpSpPr>
        <p:grpSpPr>
          <a:xfrm>
            <a:off x="211809" y="3969138"/>
            <a:ext cx="8758726" cy="152400"/>
            <a:chOff x="1346435" y="3969088"/>
            <a:chExt cx="6452100" cy="152400"/>
          </a:xfrm>
        </p:grpSpPr>
        <p:cxnSp>
          <p:nvCxnSpPr>
            <p:cNvPr id="78" name="Google Shape;78;p14"/>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79" name="Google Shape;79;p14"/>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80" name="Google Shape;80;p14"/>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72" name="Google Shape;72;p14"/>
          <p:cNvSpPr txBox="1">
            <a:spLocks noGrp="1"/>
          </p:cNvSpPr>
          <p:nvPr>
            <p:ph type="subTitle" idx="1"/>
          </p:nvPr>
        </p:nvSpPr>
        <p:spPr>
          <a:xfrm>
            <a:off x="1628250" y="1603250"/>
            <a:ext cx="5930700" cy="5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96969"/>
              </a:buClr>
              <a:buSzPts val="2400"/>
              <a:buNone/>
              <a:defRPr sz="2400" i="1">
                <a:solidFill>
                  <a:srgbClr val="696969"/>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1" name="Google Shape;8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TITLE_1">
    <p:bg>
      <p:bgPr>
        <a:blipFill>
          <a:blip r:embed="rId2">
            <a:alphaModFix/>
          </a:blip>
          <a:stretch>
            <a:fillRect/>
          </a:stretch>
        </a:blipFill>
        <a:effectLst/>
      </p:bgPr>
    </p:bg>
    <p:spTree>
      <p:nvGrpSpPr>
        <p:cNvPr id="1" name="Shape 82"/>
        <p:cNvGrpSpPr/>
        <p:nvPr/>
      </p:nvGrpSpPr>
      <p:grpSpPr>
        <a:xfrm>
          <a:off x="0" y="0"/>
          <a:ext cx="0" cy="0"/>
          <a:chOff x="0" y="0"/>
          <a:chExt cx="0" cy="0"/>
        </a:xfrm>
      </p:grpSpPr>
      <p:grpSp>
        <p:nvGrpSpPr>
          <p:cNvPr id="83" name="Google Shape;83;p15"/>
          <p:cNvGrpSpPr/>
          <p:nvPr/>
        </p:nvGrpSpPr>
        <p:grpSpPr>
          <a:xfrm>
            <a:off x="247088" y="183825"/>
            <a:ext cx="8731627" cy="152400"/>
            <a:chOff x="1346429" y="1011300"/>
            <a:chExt cx="6452100" cy="152400"/>
          </a:xfrm>
        </p:grpSpPr>
        <p:cxnSp>
          <p:nvCxnSpPr>
            <p:cNvPr id="84" name="Google Shape;84;p15"/>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85" name="Google Shape;85;p15"/>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86" name="Google Shape;86;p15"/>
          <p:cNvGrpSpPr/>
          <p:nvPr/>
        </p:nvGrpSpPr>
        <p:grpSpPr>
          <a:xfrm>
            <a:off x="239002" y="3969125"/>
            <a:ext cx="8731627" cy="152400"/>
            <a:chOff x="1346435" y="3969088"/>
            <a:chExt cx="6452100" cy="152400"/>
          </a:xfrm>
        </p:grpSpPr>
        <p:cxnSp>
          <p:nvCxnSpPr>
            <p:cNvPr id="87" name="Google Shape;87;p15"/>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88" name="Google Shape;88;p15"/>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89" name="Google Shape;89;p15"/>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90" name="Google Shape;9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riginal section header" type="secHead">
  <p:cSld name="SECTION_HEADER">
    <p:spTree>
      <p:nvGrpSpPr>
        <p:cNvPr id="1" name="Shape 91"/>
        <p:cNvGrpSpPr/>
        <p:nvPr/>
      </p:nvGrpSpPr>
      <p:grpSpPr>
        <a:xfrm>
          <a:off x="0" y="0"/>
          <a:ext cx="0" cy="0"/>
          <a:chOff x="0" y="0"/>
          <a:chExt cx="0" cy="0"/>
        </a:xfrm>
      </p:grpSpPr>
      <p:sp>
        <p:nvSpPr>
          <p:cNvPr id="92" name="Google Shape;92;p16"/>
          <p:cNvSpPr/>
          <p:nvPr/>
        </p:nvSpPr>
        <p:spPr>
          <a:xfrm>
            <a:off x="-50" y="2571900"/>
            <a:ext cx="9144000" cy="25716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7"/>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a:spLocks noGrp="1"/>
          </p:cNvSpPr>
          <p:nvPr>
            <p:ph type="title"/>
          </p:nvPr>
        </p:nvSpPr>
        <p:spPr>
          <a:xfrm>
            <a:off x="1076300" y="20175"/>
            <a:ext cx="8049000" cy="677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8" name="Google Shape;98;p17"/>
          <p:cNvSpPr txBox="1">
            <a:spLocks noGrp="1"/>
          </p:cNvSpPr>
          <p:nvPr>
            <p:ph type="body" idx="1"/>
          </p:nvPr>
        </p:nvSpPr>
        <p:spPr>
          <a:xfrm>
            <a:off x="27900" y="697625"/>
            <a:ext cx="9097200" cy="3915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7"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101" name="Google Shape;101;p17"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102" name="Google Shape;102;p17"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103" name="Google Shape;103;p17"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104" name="Google Shape;104;p17"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105" name="Google Shape;105;p17"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106" name="Google Shape;106;p17"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107" name="Google Shape;107;p17"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108" name="Google Shape;108;p17"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with no footer">
  <p:cSld name="TITLE_AND_BODY_1">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1076300" y="20175"/>
            <a:ext cx="8049000" cy="677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1" name="Google Shape;111;p18"/>
          <p:cNvSpPr txBox="1">
            <a:spLocks noGrp="1"/>
          </p:cNvSpPr>
          <p:nvPr>
            <p:ph type="body" idx="1"/>
          </p:nvPr>
        </p:nvSpPr>
        <p:spPr>
          <a:xfrm>
            <a:off x="27900" y="697625"/>
            <a:ext cx="9097200" cy="3915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12" name="Google Shape;112;p18"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1076300" y="20175"/>
            <a:ext cx="8049000" cy="63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5" name="Google Shape;115;p19"/>
          <p:cNvSpPr txBox="1">
            <a:spLocks noGrp="1"/>
          </p:cNvSpPr>
          <p:nvPr>
            <p:ph type="body" idx="1"/>
          </p:nvPr>
        </p:nvSpPr>
        <p:spPr>
          <a:xfrm>
            <a:off x="27900" y="732775"/>
            <a:ext cx="4433700" cy="40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6" name="Google Shape;116;p19"/>
          <p:cNvSpPr txBox="1">
            <a:spLocks noGrp="1"/>
          </p:cNvSpPr>
          <p:nvPr>
            <p:ph type="body" idx="2"/>
          </p:nvPr>
        </p:nvSpPr>
        <p:spPr>
          <a:xfrm>
            <a:off x="4603800" y="732775"/>
            <a:ext cx="4521600" cy="40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7" name="Google Shape;11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8" name="Google Shape;118;p19"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119" name="Google Shape;119;p19"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120" name="Google Shape;120;p19"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121" name="Google Shape;121;p19"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122" name="Google Shape;122;p19"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123" name="Google Shape;123;p19"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124" name="Google Shape;124;p19"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125" name="Google Shape;125;p19"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126" name="Google Shape;126;p19"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127" name="Google Shape;127;p19"/>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1076300" y="20174"/>
            <a:ext cx="8049000" cy="63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0" name="Google Shape;13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20"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132" name="Google Shape;132;p20"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133" name="Google Shape;133;p20"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134" name="Google Shape;134;p20"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135" name="Google Shape;135;p20"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136" name="Google Shape;136;p20"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137" name="Google Shape;137;p20"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138" name="Google Shape;138;p20"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139" name="Google Shape;139;p20"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140" name="Google Shape;140;p20"/>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lternative Title">
  <p:cSld name="TITLE_ONLY_1">
    <p:spTree>
      <p:nvGrpSpPr>
        <p:cNvPr id="1" name="Shape 141"/>
        <p:cNvGrpSpPr/>
        <p:nvPr/>
      </p:nvGrpSpPr>
      <p:grpSpPr>
        <a:xfrm>
          <a:off x="0" y="0"/>
          <a:ext cx="0" cy="0"/>
          <a:chOff x="0" y="0"/>
          <a:chExt cx="0" cy="0"/>
        </a:xfrm>
      </p:grpSpPr>
      <p:sp>
        <p:nvSpPr>
          <p:cNvPr id="142" name="Google Shape;14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21" descr="RUBISCO_icon.png"/>
          <p:cNvPicPr preferRelativeResize="0"/>
          <p:nvPr/>
        </p:nvPicPr>
        <p:blipFill>
          <a:blip r:embed="rId2">
            <a:alphaModFix/>
          </a:blip>
          <a:stretch>
            <a:fillRect/>
          </a:stretch>
        </p:blipFill>
        <p:spPr>
          <a:xfrm>
            <a:off x="30627" y="24475"/>
            <a:ext cx="1044875" cy="655048"/>
          </a:xfrm>
          <a:prstGeom prst="rect">
            <a:avLst/>
          </a:prstGeom>
          <a:noFill/>
          <a:ln>
            <a:noFill/>
          </a:ln>
        </p:spPr>
      </p:pic>
      <p:pic>
        <p:nvPicPr>
          <p:cNvPr id="144" name="Google Shape;144;p21"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145" name="Google Shape;145;p21"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146" name="Google Shape;146;p21"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147" name="Google Shape;147;p21"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148" name="Google Shape;148;p21"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149" name="Google Shape;149;p21"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150" name="Google Shape;150;p21"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151" name="Google Shape;151;p21"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152" name="Google Shape;152;p21"/>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txBox="1">
            <a:spLocks noGrp="1"/>
          </p:cNvSpPr>
          <p:nvPr>
            <p:ph type="ctrTitle"/>
          </p:nvPr>
        </p:nvSpPr>
        <p:spPr>
          <a:xfrm>
            <a:off x="20350" y="761175"/>
            <a:ext cx="9090900" cy="146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AC0B23"/>
              </a:buClr>
              <a:buSzPts val="4800"/>
              <a:buNone/>
              <a:defRPr sz="4800">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54" name="Google Shape;154;p21"/>
          <p:cNvSpPr txBox="1">
            <a:spLocks noGrp="1"/>
          </p:cNvSpPr>
          <p:nvPr>
            <p:ph type="subTitle" idx="1"/>
          </p:nvPr>
        </p:nvSpPr>
        <p:spPr>
          <a:xfrm>
            <a:off x="464075" y="2365250"/>
            <a:ext cx="8174400" cy="130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696969"/>
              </a:buClr>
              <a:buSzPts val="2400"/>
              <a:buNone/>
              <a:defRPr sz="2400" i="1">
                <a:solidFill>
                  <a:srgbClr val="696969"/>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pic>
        <p:nvPicPr>
          <p:cNvPr id="155" name="Google Shape;155;p21"/>
          <p:cNvPicPr preferRelativeResize="0"/>
          <p:nvPr/>
        </p:nvPicPr>
        <p:blipFill>
          <a:blip r:embed="rId11">
            <a:alphaModFix/>
          </a:blip>
          <a:stretch>
            <a:fillRect/>
          </a:stretch>
        </p:blipFill>
        <p:spPr>
          <a:xfrm>
            <a:off x="7102973" y="25552"/>
            <a:ext cx="2022951" cy="655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7" name="Google Shape;2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8" name="Google Shape;158;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9" name="Google Shape;15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162" name="Google Shape;16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3"/>
        <p:cNvGrpSpPr/>
        <p:nvPr/>
      </p:nvGrpSpPr>
      <p:grpSpPr>
        <a:xfrm>
          <a:off x="0" y="0"/>
          <a:ext cx="0" cy="0"/>
          <a:chOff x="0" y="0"/>
          <a:chExt cx="0" cy="0"/>
        </a:xfrm>
      </p:grpSpPr>
      <p:sp>
        <p:nvSpPr>
          <p:cNvPr id="164" name="Google Shape;164;p24"/>
          <p:cNvSpPr/>
          <p:nvPr/>
        </p:nvSpPr>
        <p:spPr>
          <a:xfrm>
            <a:off x="4572000" y="0"/>
            <a:ext cx="4572000" cy="51435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p2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66" name="Google Shape;166;p24"/>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7" name="Google Shape;167;p24"/>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8" name="Google Shape;168;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69" name="Google Shape;16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0"/>
        <p:cNvGrpSpPr/>
        <p:nvPr/>
      </p:nvGrpSpPr>
      <p:grpSpPr>
        <a:xfrm>
          <a:off x="0" y="0"/>
          <a:ext cx="0" cy="0"/>
          <a:chOff x="0" y="0"/>
          <a:chExt cx="0" cy="0"/>
        </a:xfrm>
      </p:grpSpPr>
      <p:sp>
        <p:nvSpPr>
          <p:cNvPr id="171" name="Google Shape;171;p25"/>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72" name="Google Shape;17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3"/>
        <p:cNvGrpSpPr/>
        <p:nvPr/>
      </p:nvGrpSpPr>
      <p:grpSpPr>
        <a:xfrm>
          <a:off x="0" y="0"/>
          <a:ext cx="0" cy="0"/>
          <a:chOff x="0" y="0"/>
          <a:chExt cx="0" cy="0"/>
        </a:xfrm>
      </p:grpSpPr>
      <p:sp>
        <p:nvSpPr>
          <p:cNvPr id="174" name="Google Shape;174;p26"/>
          <p:cNvSpPr/>
          <p:nvPr/>
        </p:nvSpPr>
        <p:spPr>
          <a:xfrm>
            <a:off x="-75" y="5045700"/>
            <a:ext cx="9144000" cy="97800"/>
          </a:xfrm>
          <a:prstGeom prst="rect">
            <a:avLst/>
          </a:prstGeom>
          <a:solidFill>
            <a:srgbClr val="AC94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B74AC"/>
              </a:buClr>
              <a:buSzPts val="13000"/>
              <a:buNone/>
              <a:defRPr sz="13000">
                <a:solidFill>
                  <a:srgbClr val="0B74AC"/>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76" name="Google Shape;176;p26"/>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7" name="Google Shape;17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lternative Title DOE Logo Only">
  <p:cSld name="TITLE_ONLY_1_1">
    <p:spTree>
      <p:nvGrpSpPr>
        <p:cNvPr id="1" name="Shape 180"/>
        <p:cNvGrpSpPr/>
        <p:nvPr/>
      </p:nvGrpSpPr>
      <p:grpSpPr>
        <a:xfrm>
          <a:off x="0" y="0"/>
          <a:ext cx="0" cy="0"/>
          <a:chOff x="0" y="0"/>
          <a:chExt cx="0" cy="0"/>
        </a:xfrm>
      </p:grpSpPr>
      <p:sp>
        <p:nvSpPr>
          <p:cNvPr id="181" name="Google Shape;18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28"/>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txBox="1">
            <a:spLocks noGrp="1"/>
          </p:cNvSpPr>
          <p:nvPr>
            <p:ph type="ctrTitle"/>
          </p:nvPr>
        </p:nvSpPr>
        <p:spPr>
          <a:xfrm>
            <a:off x="20350" y="761175"/>
            <a:ext cx="9090900" cy="146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AC0B23"/>
              </a:buClr>
              <a:buSzPts val="4800"/>
              <a:buNone/>
              <a:defRPr sz="4800">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84" name="Google Shape;184;p28"/>
          <p:cNvSpPr txBox="1">
            <a:spLocks noGrp="1"/>
          </p:cNvSpPr>
          <p:nvPr>
            <p:ph type="subTitle" idx="1"/>
          </p:nvPr>
        </p:nvSpPr>
        <p:spPr>
          <a:xfrm>
            <a:off x="464075" y="2365250"/>
            <a:ext cx="8174400" cy="130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696969"/>
              </a:buClr>
              <a:buSzPts val="2400"/>
              <a:buNone/>
              <a:defRPr sz="2400" i="1">
                <a:solidFill>
                  <a:srgbClr val="696969"/>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pic>
        <p:nvPicPr>
          <p:cNvPr id="185" name="Google Shape;185;p28"/>
          <p:cNvPicPr preferRelativeResize="0"/>
          <p:nvPr/>
        </p:nvPicPr>
        <p:blipFill>
          <a:blip r:embed="rId2">
            <a:alphaModFix/>
          </a:blip>
          <a:stretch>
            <a:fillRect/>
          </a:stretch>
        </p:blipFill>
        <p:spPr>
          <a:xfrm>
            <a:off x="16373" y="25552"/>
            <a:ext cx="2022951" cy="6557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lternative Title No Logo">
  <p:cSld name="TITLE_ONLY_1_1_1">
    <p:spTree>
      <p:nvGrpSpPr>
        <p:cNvPr id="1" name="Shape 186"/>
        <p:cNvGrpSpPr/>
        <p:nvPr/>
      </p:nvGrpSpPr>
      <p:grpSpPr>
        <a:xfrm>
          <a:off x="0" y="0"/>
          <a:ext cx="0" cy="0"/>
          <a:chOff x="0" y="0"/>
          <a:chExt cx="0" cy="0"/>
        </a:xfrm>
      </p:grpSpPr>
      <p:sp>
        <p:nvSpPr>
          <p:cNvPr id="187" name="Google Shape;18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9"/>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txBox="1">
            <a:spLocks noGrp="1"/>
          </p:cNvSpPr>
          <p:nvPr>
            <p:ph type="ctrTitle"/>
          </p:nvPr>
        </p:nvSpPr>
        <p:spPr>
          <a:xfrm>
            <a:off x="20350" y="761175"/>
            <a:ext cx="9090900" cy="146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AC0B23"/>
              </a:buClr>
              <a:buSzPts val="4800"/>
              <a:buNone/>
              <a:defRPr sz="4800">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0" name="Google Shape;190;p29"/>
          <p:cNvSpPr txBox="1">
            <a:spLocks noGrp="1"/>
          </p:cNvSpPr>
          <p:nvPr>
            <p:ph type="subTitle" idx="1"/>
          </p:nvPr>
        </p:nvSpPr>
        <p:spPr>
          <a:xfrm>
            <a:off x="464075" y="2365250"/>
            <a:ext cx="8174400" cy="130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696969"/>
              </a:buClr>
              <a:buSzPts val="2400"/>
              <a:buNone/>
              <a:defRPr sz="2400" i="1">
                <a:solidFill>
                  <a:srgbClr val="696969"/>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ansition Title">
  <p:cSld name="TITLE_ONLY_1_1_1_2">
    <p:spTree>
      <p:nvGrpSpPr>
        <p:cNvPr id="1" name="Shape 191"/>
        <p:cNvGrpSpPr/>
        <p:nvPr/>
      </p:nvGrpSpPr>
      <p:grpSpPr>
        <a:xfrm>
          <a:off x="0" y="0"/>
          <a:ext cx="0" cy="0"/>
          <a:chOff x="0" y="0"/>
          <a:chExt cx="0" cy="0"/>
        </a:xfrm>
      </p:grpSpPr>
      <p:sp>
        <p:nvSpPr>
          <p:cNvPr id="192" name="Google Shape;19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30"/>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txBox="1">
            <a:spLocks noGrp="1"/>
          </p:cNvSpPr>
          <p:nvPr>
            <p:ph type="ctrTitle"/>
          </p:nvPr>
        </p:nvSpPr>
        <p:spPr>
          <a:xfrm>
            <a:off x="26550" y="1137750"/>
            <a:ext cx="9090900" cy="2563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0B74AC"/>
              </a:buClr>
              <a:buSzPts val="4800"/>
              <a:buNone/>
              <a:defRPr sz="4800">
                <a:solidFill>
                  <a:srgbClr val="0B74AC"/>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with no logos">
  <p:cSld name="TITLE_ONLY_1_1_1_1">
    <p:spTree>
      <p:nvGrpSpPr>
        <p:cNvPr id="1" name="Shape 195"/>
        <p:cNvGrpSpPr/>
        <p:nvPr/>
      </p:nvGrpSpPr>
      <p:grpSpPr>
        <a:xfrm>
          <a:off x="0" y="0"/>
          <a:ext cx="0" cy="0"/>
          <a:chOff x="0" y="0"/>
          <a:chExt cx="0" cy="0"/>
        </a:xfrm>
      </p:grpSpPr>
      <p:sp>
        <p:nvSpPr>
          <p:cNvPr id="196" name="Google Shape;19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31"/>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txBox="1">
            <a:spLocks noGrp="1"/>
          </p:cNvSpPr>
          <p:nvPr>
            <p:ph type="title"/>
          </p:nvPr>
        </p:nvSpPr>
        <p:spPr>
          <a:xfrm>
            <a:off x="28100" y="27225"/>
            <a:ext cx="9097200" cy="707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AC0B23"/>
              </a:buClr>
              <a:buSzPts val="3600"/>
              <a:buFont typeface="PT Sans Narrow"/>
              <a:buNone/>
              <a:defRPr sz="3600" b="1">
                <a:solidFill>
                  <a:srgbClr val="AC0B23"/>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99" name="Google Shape;199;p31"/>
          <p:cNvSpPr txBox="1">
            <a:spLocks noGrp="1"/>
          </p:cNvSpPr>
          <p:nvPr>
            <p:ph type="body" idx="1"/>
          </p:nvPr>
        </p:nvSpPr>
        <p:spPr>
          <a:xfrm>
            <a:off x="27900" y="809125"/>
            <a:ext cx="9097200" cy="42366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marL="914400" lvl="1"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marL="1371600" lvl="2"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marL="1828800" lvl="3"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marL="2286000" lvl="4"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marL="2743200" lvl="5"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marL="3200400" lvl="6"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marL="3657600" lvl="7"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marL="4114800" lvl="8" indent="-317500" rtl="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a:endParaRPr/>
          </a:p>
        </p:txBody>
      </p:sp>
      <p:sp>
        <p:nvSpPr>
          <p:cNvPr id="200" name="Google Shape;200;p31"/>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pic>
        <p:nvPicPr>
          <p:cNvPr id="29" name="Google Shape;29;p4"/>
          <p:cNvPicPr preferRelativeResize="0"/>
          <p:nvPr/>
        </p:nvPicPr>
        <p:blipFill>
          <a:blip r:embed="rId2">
            <a:alphaModFix/>
          </a:blip>
          <a:stretch>
            <a:fillRect/>
          </a:stretch>
        </p:blipFill>
        <p:spPr>
          <a:xfrm>
            <a:off x="23694" y="0"/>
            <a:ext cx="1365767" cy="707400"/>
          </a:xfrm>
          <a:prstGeom prst="rect">
            <a:avLst/>
          </a:prstGeom>
          <a:noFill/>
          <a:ln>
            <a:noFill/>
          </a:ln>
        </p:spPr>
      </p:pic>
      <p:sp>
        <p:nvSpPr>
          <p:cNvPr id="30" name="Google Shape;30;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4"/>
          <p:cNvSpPr txBox="1">
            <a:spLocks noGrp="1"/>
          </p:cNvSpPr>
          <p:nvPr>
            <p:ph type="body" idx="1"/>
          </p:nvPr>
        </p:nvSpPr>
        <p:spPr>
          <a:xfrm>
            <a:off x="0" y="707075"/>
            <a:ext cx="9144000" cy="404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3" name="Google Shape;3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201"/>
        <p:cNvGrpSpPr/>
        <p:nvPr/>
      </p:nvGrpSpPr>
      <p:grpSpPr>
        <a:xfrm>
          <a:off x="0" y="0"/>
          <a:ext cx="0" cy="0"/>
          <a:chOff x="0" y="0"/>
          <a:chExt cx="0" cy="0"/>
        </a:xfrm>
      </p:grpSpPr>
      <p:sp>
        <p:nvSpPr>
          <p:cNvPr id="202" name="Google Shape;202;p3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365775" y="-325"/>
            <a:ext cx="77781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365775" y="-325"/>
            <a:ext cx="77781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8" name="Google Shape;4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 name="Google Shape;53;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5" name="Google Shape;5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8" name="Google Shape;5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65775" y="-325"/>
            <a:ext cx="77781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0" y="707075"/>
            <a:ext cx="9144000" cy="404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1076300" y="27225"/>
            <a:ext cx="8049000" cy="70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AC0B23"/>
              </a:buClr>
              <a:buSzPts val="3600"/>
              <a:buFont typeface="PT Sans Narrow"/>
              <a:buNone/>
              <a:defRPr sz="3600" b="1">
                <a:solidFill>
                  <a:srgbClr val="AC0B23"/>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8" name="Google Shape;68;p13"/>
          <p:cNvSpPr txBox="1">
            <a:spLocks noGrp="1"/>
          </p:cNvSpPr>
          <p:nvPr>
            <p:ph type="body" idx="1"/>
          </p:nvPr>
        </p:nvSpPr>
        <p:spPr>
          <a:xfrm>
            <a:off x="27900" y="809125"/>
            <a:ext cx="9097200" cy="3302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marL="914400" lvl="1"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marL="1371600" lvl="2"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marL="1828800" lvl="3"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marL="2286000" lvl="4"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marL="2743200" lvl="5"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marL="3200400" lvl="6"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marL="3657600" lvl="7" indent="-317500" rtl="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marL="4114800" lvl="8" indent="-317500" rtl="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a:endParaRPr/>
          </a:p>
        </p:txBody>
      </p:sp>
      <p:sp>
        <p:nvSpPr>
          <p:cNvPr id="69" name="Google Shape;6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intake-esgf.readthedocs.io/" TargetMode="External"/><Relationship Id="rId4" Type="http://schemas.openxmlformats.org/officeDocument/2006/relationships/hyperlink" Target="https://github.com/esgf2-us/intake-esg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ithub.com/roocs/roo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esgf2432"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dashboard.globus.org/esgf" TargetMode="External"/><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jpg"/><Relationship Id="rId4" Type="http://schemas.openxmlformats.org/officeDocument/2006/relationships/image" Target="../media/image44.png"/><Relationship Id="rId9"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lucid.app/documents/edit/1ff4b3e5-6a84-454b-ad40-ccdab7e7441f/0?callback=close&amp;name=slides&amp;callback_type=back&amp;v=3693&amp;s=720" TargetMode="External"/><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ctrTitle"/>
          </p:nvPr>
        </p:nvSpPr>
        <p:spPr>
          <a:xfrm>
            <a:off x="106650" y="1707825"/>
            <a:ext cx="5970900" cy="115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a:t>An Introduction to the Earth System Grid Federation</a:t>
            </a:r>
            <a:endParaRPr sz="3800" dirty="0"/>
          </a:p>
        </p:txBody>
      </p:sp>
      <p:sp>
        <p:nvSpPr>
          <p:cNvPr id="209" name="Google Shape;209;p33"/>
          <p:cNvSpPr txBox="1">
            <a:spLocks noGrp="1"/>
          </p:cNvSpPr>
          <p:nvPr>
            <p:ph type="subTitle" idx="1"/>
          </p:nvPr>
        </p:nvSpPr>
        <p:spPr>
          <a:xfrm>
            <a:off x="106650" y="2863725"/>
            <a:ext cx="8914200" cy="13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Maxwell Grover (Argonne National Laboratory)</a:t>
            </a:r>
            <a:endParaRPr sz="2000" dirty="0"/>
          </a:p>
          <a:p>
            <a:pPr marL="0" lvl="0" indent="0" algn="ctr" rtl="0">
              <a:spcBef>
                <a:spcPts val="1000"/>
              </a:spcBef>
              <a:spcAft>
                <a:spcPts val="0"/>
              </a:spcAft>
              <a:buNone/>
            </a:pPr>
            <a:r>
              <a:rPr lang="en-US" sz="1600" b="1" dirty="0">
                <a:solidFill>
                  <a:srgbClr val="009668"/>
                </a:solidFill>
              </a:rPr>
              <a:t>CPS Task Force Kick-Off Meeting: Data Intensive Computing Task Force</a:t>
            </a:r>
            <a:endParaRPr sz="1600" b="1" dirty="0">
              <a:solidFill>
                <a:srgbClr val="009668"/>
              </a:solidFill>
            </a:endParaRPr>
          </a:p>
          <a:p>
            <a:pPr marL="0" lvl="0" indent="0" algn="ctr" rtl="0">
              <a:spcBef>
                <a:spcPts val="1000"/>
              </a:spcBef>
              <a:spcAft>
                <a:spcPts val="0"/>
              </a:spcAft>
              <a:buNone/>
            </a:pPr>
            <a:r>
              <a:rPr lang="en" sz="1400" i="1" dirty="0"/>
              <a:t>December 19, 2024</a:t>
            </a:r>
            <a:endParaRPr sz="1400" i="1" dirty="0"/>
          </a:p>
        </p:txBody>
      </p:sp>
      <p:pic>
        <p:nvPicPr>
          <p:cNvPr id="210" name="Google Shape;210;p33"/>
          <p:cNvPicPr preferRelativeResize="0"/>
          <p:nvPr/>
        </p:nvPicPr>
        <p:blipFill rotWithShape="1">
          <a:blip r:embed="rId3">
            <a:alphaModFix/>
          </a:blip>
          <a:srcRect l="14626" t="26261" r="13212" b="37217"/>
          <a:stretch/>
        </p:blipFill>
        <p:spPr>
          <a:xfrm>
            <a:off x="6077550" y="1707825"/>
            <a:ext cx="2943324" cy="11171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General ESGF Architecture</a:t>
            </a:r>
            <a:endParaRPr dirty="0"/>
          </a:p>
        </p:txBody>
      </p:sp>
      <p:pic>
        <p:nvPicPr>
          <p:cNvPr id="331" name="Google Shape;331;p44"/>
          <p:cNvPicPr preferRelativeResize="0"/>
          <p:nvPr/>
        </p:nvPicPr>
        <p:blipFill>
          <a:blip r:embed="rId3">
            <a:alphaModFix/>
          </a:blip>
          <a:stretch>
            <a:fillRect/>
          </a:stretch>
        </p:blipFill>
        <p:spPr>
          <a:xfrm>
            <a:off x="1181100" y="619925"/>
            <a:ext cx="6957350" cy="4354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1389475" y="-325"/>
            <a:ext cx="7754700" cy="70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What’s Our Goal in Terms of User Access?</a:t>
            </a:r>
            <a:endParaRPr dirty="0"/>
          </a:p>
        </p:txBody>
      </p:sp>
      <p:sp>
        <p:nvSpPr>
          <p:cNvPr id="87" name="Google Shape;87;p15"/>
          <p:cNvSpPr/>
          <p:nvPr/>
        </p:nvSpPr>
        <p:spPr>
          <a:xfrm>
            <a:off x="618650" y="991125"/>
            <a:ext cx="7913100" cy="589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latin typeface="Open Sans"/>
                <a:ea typeface="Open Sans"/>
                <a:cs typeface="Open Sans"/>
                <a:sym typeface="Open Sans"/>
              </a:rPr>
              <a:t>Objective</a:t>
            </a:r>
            <a:r>
              <a:rPr lang="en">
                <a:latin typeface="Open Sans"/>
                <a:ea typeface="Open Sans"/>
                <a:cs typeface="Open Sans"/>
                <a:sym typeface="Open Sans"/>
              </a:rPr>
              <a:t>: Remove the barriers and accelerate science with ESGF-hosted data</a:t>
            </a:r>
            <a:endParaRPr>
              <a:latin typeface="Open Sans"/>
              <a:ea typeface="Open Sans"/>
              <a:cs typeface="Open Sans"/>
              <a:sym typeface="Open Sans"/>
            </a:endParaRPr>
          </a:p>
        </p:txBody>
      </p:sp>
      <p:sp>
        <p:nvSpPr>
          <p:cNvPr id="88" name="Google Shape;88;p15"/>
          <p:cNvSpPr/>
          <p:nvPr/>
        </p:nvSpPr>
        <p:spPr>
          <a:xfrm>
            <a:off x="614400" y="1753675"/>
            <a:ext cx="3917700" cy="7914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latin typeface="Open Sans"/>
                <a:ea typeface="Open Sans"/>
                <a:cs typeface="Open Sans"/>
                <a:sym typeface="Open Sans"/>
              </a:rPr>
              <a:t>Data access</a:t>
            </a:r>
            <a:r>
              <a:rPr lang="en">
                <a:latin typeface="Open Sans"/>
                <a:ea typeface="Open Sans"/>
                <a:cs typeface="Open Sans"/>
                <a:sym typeface="Open Sans"/>
              </a:rPr>
              <a:t>: Develop improved APIs and services to access and analyze data;</a:t>
            </a:r>
            <a:endParaRPr>
              <a:latin typeface="Open Sans"/>
              <a:ea typeface="Open Sans"/>
              <a:cs typeface="Open Sans"/>
              <a:sym typeface="Open Sans"/>
            </a:endParaRPr>
          </a:p>
        </p:txBody>
      </p:sp>
      <p:sp>
        <p:nvSpPr>
          <p:cNvPr id="89" name="Google Shape;89;p15"/>
          <p:cNvSpPr/>
          <p:nvPr/>
        </p:nvSpPr>
        <p:spPr>
          <a:xfrm>
            <a:off x="4625700" y="1753675"/>
            <a:ext cx="3917700" cy="7914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latin typeface="Open Sans"/>
                <a:ea typeface="Open Sans"/>
                <a:cs typeface="Open Sans"/>
                <a:sym typeface="Open Sans"/>
              </a:rPr>
              <a:t>Server-side functions</a:t>
            </a:r>
            <a:r>
              <a:rPr lang="en">
                <a:latin typeface="Open Sans"/>
                <a:ea typeface="Open Sans"/>
                <a:cs typeface="Open Sans"/>
                <a:sym typeface="Open Sans"/>
              </a:rPr>
              <a:t>: make it easy to run core operators (averaging, selecting, regridding) next to the data;</a:t>
            </a:r>
            <a:endParaRPr>
              <a:latin typeface="Open Sans"/>
              <a:ea typeface="Open Sans"/>
              <a:cs typeface="Open Sans"/>
              <a:sym typeface="Open Sans"/>
            </a:endParaRPr>
          </a:p>
        </p:txBody>
      </p:sp>
      <p:sp>
        <p:nvSpPr>
          <p:cNvPr id="90" name="Google Shape;90;p15"/>
          <p:cNvSpPr/>
          <p:nvPr/>
        </p:nvSpPr>
        <p:spPr>
          <a:xfrm>
            <a:off x="618650" y="2667525"/>
            <a:ext cx="7913100" cy="5898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latin typeface="Open Sans"/>
                <a:ea typeface="Open Sans"/>
                <a:cs typeface="Open Sans"/>
                <a:sym typeface="Open Sans"/>
              </a:rPr>
              <a:t>User computing services</a:t>
            </a:r>
            <a:r>
              <a:rPr lang="en" b="1">
                <a:latin typeface="Open Sans"/>
                <a:ea typeface="Open Sans"/>
                <a:cs typeface="Open Sans"/>
                <a:sym typeface="Open Sans"/>
              </a:rPr>
              <a:t>: </a:t>
            </a:r>
            <a:r>
              <a:rPr lang="en">
                <a:latin typeface="Open Sans"/>
                <a:ea typeface="Open Sans"/>
                <a:cs typeface="Open Sans"/>
                <a:sym typeface="Open Sans"/>
              </a:rPr>
              <a:t>Data proximate computing resources; reproducible/relocatable workflows;</a:t>
            </a:r>
            <a:endParaRPr>
              <a:latin typeface="Open Sans"/>
              <a:ea typeface="Open Sans"/>
              <a:cs typeface="Open Sans"/>
              <a:sym typeface="Open Sans"/>
            </a:endParaRPr>
          </a:p>
        </p:txBody>
      </p:sp>
      <p:sp>
        <p:nvSpPr>
          <p:cNvPr id="91" name="Google Shape;91;p15"/>
          <p:cNvSpPr/>
          <p:nvPr/>
        </p:nvSpPr>
        <p:spPr>
          <a:xfrm>
            <a:off x="618650" y="3429525"/>
            <a:ext cx="7913100" cy="5898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latin typeface="Open Sans"/>
                <a:ea typeface="Open Sans"/>
                <a:cs typeface="Open Sans"/>
                <a:sym typeface="Open Sans"/>
              </a:rPr>
              <a:t>Community development</a:t>
            </a:r>
            <a:r>
              <a:rPr lang="en">
                <a:latin typeface="Open Sans"/>
                <a:ea typeface="Open Sans"/>
                <a:cs typeface="Open Sans"/>
                <a:sym typeface="Open Sans"/>
              </a:rPr>
              <a:t>: Don’t reinvent the wheel - use and improve existing solutions, entrain the community;</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1389475" y="-325"/>
            <a:ext cx="7754700" cy="70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intake-esgf: Programmatic Access to ESGF</a:t>
            </a:r>
            <a:endParaRPr/>
          </a:p>
        </p:txBody>
      </p:sp>
      <p:sp>
        <p:nvSpPr>
          <p:cNvPr id="97" name="Google Shape;97;p16"/>
          <p:cNvSpPr txBox="1">
            <a:spLocks noGrp="1"/>
          </p:cNvSpPr>
          <p:nvPr>
            <p:ph type="body" idx="1"/>
          </p:nvPr>
        </p:nvSpPr>
        <p:spPr>
          <a:xfrm>
            <a:off x="121025" y="707075"/>
            <a:ext cx="4270800" cy="4045200"/>
          </a:xfrm>
          <a:prstGeom prst="rect">
            <a:avLst/>
          </a:prstGeom>
        </p:spPr>
        <p:txBody>
          <a:bodyPr spcFirstLastPara="1" wrap="square" lIns="91425" tIns="91425" rIns="91425" bIns="91425" anchor="ctr" anchorCtr="0">
            <a:noAutofit/>
          </a:bodyPr>
          <a:lstStyle/>
          <a:p>
            <a:pPr marL="274320" lvl="0" indent="-238759" algn="l" rtl="0">
              <a:spcBef>
                <a:spcPts val="0"/>
              </a:spcBef>
              <a:spcAft>
                <a:spcPts val="0"/>
              </a:spcAft>
              <a:buSzPts val="1600"/>
              <a:buChar char="●"/>
            </a:pPr>
            <a:r>
              <a:rPr lang="en" sz="1600"/>
              <a:t>Improve the APIs to access data; simplify searching for data programmatically across the federation</a:t>
            </a:r>
            <a:endParaRPr sz="1600"/>
          </a:p>
          <a:p>
            <a:pPr marL="274320" lvl="0" indent="-238759" algn="l" rtl="0">
              <a:spcBef>
                <a:spcPts val="1000"/>
              </a:spcBef>
              <a:spcAft>
                <a:spcPts val="0"/>
              </a:spcAft>
              <a:buSzPts val="1600"/>
              <a:buChar char="●"/>
            </a:pPr>
            <a:r>
              <a:rPr lang="en" sz="1600"/>
              <a:t>Provide STAC-based index query in addition to the existing Solr and Globus indices</a:t>
            </a:r>
            <a:endParaRPr sz="1600"/>
          </a:p>
          <a:p>
            <a:pPr marL="274320" lvl="0" indent="-238759" algn="l" rtl="0">
              <a:spcBef>
                <a:spcPts val="1000"/>
              </a:spcBef>
              <a:spcAft>
                <a:spcPts val="0"/>
              </a:spcAft>
              <a:buSzPts val="1600"/>
              <a:buChar char="●"/>
            </a:pPr>
            <a:r>
              <a:rPr lang="en" sz="1600"/>
              <a:t>Extend the interface to provide capability for data streaming (OPeN-DAP, Kerchunk, Virtual Zarr) as available</a:t>
            </a:r>
            <a:endParaRPr sz="1600"/>
          </a:p>
          <a:p>
            <a:pPr marL="274320" lvl="0" indent="-238759" algn="l" rtl="0">
              <a:spcBef>
                <a:spcPts val="1000"/>
              </a:spcBef>
              <a:spcAft>
                <a:spcPts val="1200"/>
              </a:spcAft>
              <a:buSzPts val="1600"/>
              <a:buChar char="●"/>
            </a:pPr>
            <a:r>
              <a:rPr lang="en" sz="1600"/>
              <a:t>Integrate the errata service provided by es-doc into intake-esgf catalogs</a:t>
            </a:r>
            <a:endParaRPr sz="1600" b="1"/>
          </a:p>
        </p:txBody>
      </p:sp>
      <p:pic>
        <p:nvPicPr>
          <p:cNvPr id="98" name="Google Shape;98;p16"/>
          <p:cNvPicPr preferRelativeResize="0"/>
          <p:nvPr/>
        </p:nvPicPr>
        <p:blipFill>
          <a:blip r:embed="rId3">
            <a:alphaModFix/>
          </a:blip>
          <a:stretch>
            <a:fillRect/>
          </a:stretch>
        </p:blipFill>
        <p:spPr>
          <a:xfrm>
            <a:off x="4618200" y="596197"/>
            <a:ext cx="4501627" cy="2771751"/>
          </a:xfrm>
          <a:prstGeom prst="rect">
            <a:avLst/>
          </a:prstGeom>
          <a:noFill/>
          <a:ln w="9525" cap="flat" cmpd="sng">
            <a:solidFill>
              <a:schemeClr val="dk2"/>
            </a:solidFill>
            <a:prstDash val="solid"/>
            <a:round/>
            <a:headEnd type="none" w="sm" len="sm"/>
            <a:tailEnd type="none" w="sm" len="sm"/>
          </a:ln>
        </p:spPr>
      </p:pic>
      <p:sp>
        <p:nvSpPr>
          <p:cNvPr id="99" name="Google Shape;99;p16"/>
          <p:cNvSpPr txBox="1"/>
          <p:nvPr/>
        </p:nvSpPr>
        <p:spPr>
          <a:xfrm>
            <a:off x="4391825" y="3326425"/>
            <a:ext cx="4794600" cy="1726500"/>
          </a:xfrm>
          <a:prstGeom prst="rect">
            <a:avLst/>
          </a:prstGeom>
          <a:noFill/>
          <a:ln>
            <a:noFill/>
          </a:ln>
        </p:spPr>
        <p:txBody>
          <a:bodyPr spcFirstLastPara="1" wrap="square" lIns="91425" tIns="91425" rIns="91425" bIns="91425" anchor="t" anchorCtr="0">
            <a:noAutofit/>
          </a:bodyPr>
          <a:lstStyle/>
          <a:p>
            <a:pPr marL="274320" lvl="0" indent="-226059"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Intelligently determines the quickest way to access data (download, Globus Transfer, stream, load locally)</a:t>
            </a:r>
            <a:endParaRPr>
              <a:solidFill>
                <a:schemeClr val="dk2"/>
              </a:solidFill>
              <a:latin typeface="Open Sans"/>
              <a:ea typeface="Open Sans"/>
              <a:cs typeface="Open Sans"/>
              <a:sym typeface="Open Sans"/>
            </a:endParaRPr>
          </a:p>
          <a:p>
            <a:pPr marL="274320" lvl="0" indent="-226059" algn="l" rtl="0">
              <a:spcBef>
                <a:spcPts val="10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Interfaces directly with both SOLR + Globus indexes</a:t>
            </a:r>
            <a:endParaRPr sz="1100">
              <a:solidFill>
                <a:schemeClr val="dk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100">
                <a:solidFill>
                  <a:schemeClr val="dk2"/>
                </a:solidFill>
                <a:latin typeface="Open Sans"/>
                <a:ea typeface="Open Sans"/>
                <a:cs typeface="Open Sans"/>
                <a:sym typeface="Open Sans"/>
              </a:rPr>
              <a:t>Repository: </a:t>
            </a:r>
            <a:r>
              <a:rPr lang="en" sz="11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https://github.com/esgf2-us/intake-esgf</a:t>
            </a:r>
            <a:endParaRPr sz="110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r>
              <a:rPr lang="en" sz="1100">
                <a:solidFill>
                  <a:schemeClr val="dk2"/>
                </a:solidFill>
                <a:latin typeface="Open Sans"/>
                <a:ea typeface="Open Sans"/>
                <a:cs typeface="Open Sans"/>
                <a:sym typeface="Open Sans"/>
              </a:rPr>
              <a:t>Documentation: </a:t>
            </a:r>
            <a:r>
              <a:rPr lang="en" sz="11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https://intake-esgf.readthedocs.io/</a:t>
            </a:r>
            <a:endParaRPr sz="110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r>
              <a:rPr lang="en" sz="1100">
                <a:solidFill>
                  <a:schemeClr val="dk2"/>
                </a:solidFill>
                <a:latin typeface="Open Sans"/>
                <a:ea typeface="Open Sans"/>
                <a:cs typeface="Open Sans"/>
                <a:sym typeface="Open Sans"/>
              </a:rPr>
              <a:t>Installation: PyPI and Conda-forge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1389475" y="-325"/>
            <a:ext cx="7476229" cy="6421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Web Processing Services: Server-Side Compute</a:t>
            </a:r>
            <a:endParaRPr sz="3200" dirty="0"/>
          </a:p>
        </p:txBody>
      </p:sp>
      <p:sp>
        <p:nvSpPr>
          <p:cNvPr id="105" name="Google Shape;105;p17"/>
          <p:cNvSpPr txBox="1">
            <a:spLocks noGrp="1"/>
          </p:cNvSpPr>
          <p:nvPr>
            <p:ph type="body" idx="1"/>
          </p:nvPr>
        </p:nvSpPr>
        <p:spPr>
          <a:xfrm>
            <a:off x="0" y="707075"/>
            <a:ext cx="3647100" cy="4026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Building upon capabilities being developed by federation partners, in coordination with Compute Working Team</a:t>
            </a:r>
            <a:endParaRPr sz="1400" dirty="0"/>
          </a:p>
          <a:p>
            <a:pPr marL="457200" lvl="0" indent="-317500" algn="l" rtl="0">
              <a:spcBef>
                <a:spcPts val="0"/>
              </a:spcBef>
              <a:spcAft>
                <a:spcPts val="0"/>
              </a:spcAft>
              <a:buSzPts val="1400"/>
              <a:buChar char="●"/>
            </a:pPr>
            <a:r>
              <a:rPr lang="en" sz="1400" dirty="0"/>
              <a:t>WPS service will be optimized for performance and stability</a:t>
            </a:r>
            <a:endParaRPr sz="1400" dirty="0"/>
          </a:p>
          <a:p>
            <a:pPr marL="457200" lvl="0" indent="-317500" algn="l" rtl="0">
              <a:spcBef>
                <a:spcPts val="0"/>
              </a:spcBef>
              <a:spcAft>
                <a:spcPts val="0"/>
              </a:spcAft>
              <a:buSzPts val="1400"/>
              <a:buChar char="●"/>
            </a:pPr>
            <a:r>
              <a:rPr lang="en" sz="1400" dirty="0"/>
              <a:t>Supported server side operations will be extended to enable multiple variables, models, and observations.</a:t>
            </a:r>
            <a:endParaRPr sz="1400" dirty="0"/>
          </a:p>
          <a:p>
            <a:pPr marL="457200" lvl="0" indent="-317500" algn="l" rtl="0">
              <a:spcBef>
                <a:spcPts val="0"/>
              </a:spcBef>
              <a:spcAft>
                <a:spcPts val="0"/>
              </a:spcAft>
              <a:buSzPts val="1400"/>
              <a:buChar char="●"/>
            </a:pPr>
            <a:r>
              <a:rPr lang="en" sz="1400" dirty="0"/>
              <a:t>Richer set of scientific analysis functions such as calculation of trends, identification of extreme hot/cold days, ENSO indices, climate sensitivity, climate-carbon cycle feedback metrics etc.</a:t>
            </a:r>
            <a:endParaRPr sz="1400" dirty="0"/>
          </a:p>
        </p:txBody>
      </p:sp>
      <p:pic>
        <p:nvPicPr>
          <p:cNvPr id="106" name="Google Shape;106;p17"/>
          <p:cNvPicPr preferRelativeResize="0"/>
          <p:nvPr/>
        </p:nvPicPr>
        <p:blipFill rotWithShape="1">
          <a:blip r:embed="rId3">
            <a:alphaModFix/>
          </a:blip>
          <a:srcRect/>
          <a:stretch/>
        </p:blipFill>
        <p:spPr>
          <a:xfrm>
            <a:off x="3596850" y="1136300"/>
            <a:ext cx="5506949" cy="1602625"/>
          </a:xfrm>
          <a:prstGeom prst="rect">
            <a:avLst/>
          </a:prstGeom>
          <a:noFill/>
          <a:ln>
            <a:noFill/>
          </a:ln>
        </p:spPr>
      </p:pic>
      <p:sp>
        <p:nvSpPr>
          <p:cNvPr id="107" name="Google Shape;107;p17"/>
          <p:cNvSpPr txBox="1"/>
          <p:nvPr/>
        </p:nvSpPr>
        <p:spPr>
          <a:xfrm>
            <a:off x="4191600" y="719700"/>
            <a:ext cx="484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333333"/>
                </a:solidFill>
                <a:highlight>
                  <a:srgbClr val="FFFFFF"/>
                </a:highlight>
                <a:latin typeface="PT Sans Narrow"/>
                <a:ea typeface="PT Sans Narrow"/>
                <a:cs typeface="PT Sans Narrow"/>
                <a:sym typeface="PT Sans Narrow"/>
              </a:rPr>
              <a:t>ROOK: Remote Operations On Klimadaten</a:t>
            </a:r>
            <a:endParaRPr sz="2000" b="1">
              <a:solidFill>
                <a:srgbClr val="695D46"/>
              </a:solidFill>
              <a:latin typeface="PT Sans Narrow"/>
              <a:ea typeface="PT Sans Narrow"/>
              <a:cs typeface="PT Sans Narrow"/>
              <a:sym typeface="PT Sans Narrow"/>
            </a:endParaRPr>
          </a:p>
        </p:txBody>
      </p:sp>
      <p:sp>
        <p:nvSpPr>
          <p:cNvPr id="108" name="Google Shape;108;p17"/>
          <p:cNvSpPr/>
          <p:nvPr/>
        </p:nvSpPr>
        <p:spPr>
          <a:xfrm>
            <a:off x="5724800" y="2310950"/>
            <a:ext cx="1261200" cy="4155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333333"/>
                </a:solidFill>
                <a:latin typeface="Open Sans"/>
                <a:ea typeface="Open Sans"/>
                <a:cs typeface="Open Sans"/>
                <a:sym typeface="Open Sans"/>
              </a:rPr>
              <a:t>Containerized WPS </a:t>
            </a:r>
            <a:endParaRPr sz="800" b="1">
              <a:solidFill>
                <a:srgbClr val="333333"/>
              </a:solidFill>
              <a:latin typeface="Open Sans"/>
              <a:ea typeface="Open Sans"/>
              <a:cs typeface="Open Sans"/>
              <a:sym typeface="Open Sans"/>
            </a:endParaRPr>
          </a:p>
          <a:p>
            <a:pPr marL="0" lvl="0" indent="0" algn="ctr" rtl="0">
              <a:spcBef>
                <a:spcPts val="0"/>
              </a:spcBef>
              <a:spcAft>
                <a:spcPts val="0"/>
              </a:spcAft>
              <a:buNone/>
            </a:pPr>
            <a:r>
              <a:rPr lang="en" sz="800" b="1">
                <a:solidFill>
                  <a:srgbClr val="333333"/>
                </a:solidFill>
                <a:latin typeface="Open Sans"/>
                <a:ea typeface="Open Sans"/>
                <a:cs typeface="Open Sans"/>
                <a:sym typeface="Open Sans"/>
              </a:rPr>
              <a:t>using Kubernetes (ORNL)</a:t>
            </a:r>
            <a:endParaRPr sz="800">
              <a:latin typeface="Open Sans"/>
              <a:ea typeface="Open Sans"/>
              <a:cs typeface="Open Sans"/>
              <a:sym typeface="Open Sans"/>
            </a:endParaRPr>
          </a:p>
        </p:txBody>
      </p:sp>
      <p:sp>
        <p:nvSpPr>
          <p:cNvPr id="109" name="Google Shape;109;p17"/>
          <p:cNvSpPr/>
          <p:nvPr/>
        </p:nvSpPr>
        <p:spPr>
          <a:xfrm>
            <a:off x="3752525" y="2346650"/>
            <a:ext cx="1271700" cy="373800"/>
          </a:xfrm>
          <a:prstGeom prst="rect">
            <a:avLst/>
          </a:prstGeom>
          <a:solidFill>
            <a:srgbClr val="DAE8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333333"/>
                </a:solidFill>
                <a:latin typeface="Open Sans"/>
                <a:ea typeface="Open Sans"/>
                <a:cs typeface="Open Sans"/>
                <a:sym typeface="Open Sans"/>
              </a:rPr>
              <a:t>Multi-Petabyte Store of CMIP Data</a:t>
            </a:r>
            <a:endParaRPr sz="800">
              <a:latin typeface="Open Sans"/>
              <a:ea typeface="Open Sans"/>
              <a:cs typeface="Open Sans"/>
              <a:sym typeface="Open Sans"/>
            </a:endParaRPr>
          </a:p>
        </p:txBody>
      </p:sp>
      <p:sp>
        <p:nvSpPr>
          <p:cNvPr id="110" name="Google Shape;110;p17"/>
          <p:cNvSpPr/>
          <p:nvPr/>
        </p:nvSpPr>
        <p:spPr>
          <a:xfrm>
            <a:off x="7686700" y="2324800"/>
            <a:ext cx="1261200" cy="373800"/>
          </a:xfrm>
          <a:prstGeom prst="rect">
            <a:avLst/>
          </a:prstGeom>
          <a:solidFill>
            <a:srgbClr val="F8CE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333333"/>
                </a:solidFill>
                <a:latin typeface="Open Sans"/>
                <a:ea typeface="Open Sans"/>
                <a:cs typeface="Open Sans"/>
                <a:sym typeface="Open Sans"/>
              </a:rPr>
              <a:t>Notebooks in Users’ Environment/Cloud</a:t>
            </a:r>
            <a:endParaRPr sz="800">
              <a:latin typeface="Open Sans"/>
              <a:ea typeface="Open Sans"/>
              <a:cs typeface="Open Sans"/>
              <a:sym typeface="Open Sans"/>
            </a:endParaRPr>
          </a:p>
        </p:txBody>
      </p:sp>
      <p:sp>
        <p:nvSpPr>
          <p:cNvPr id="111" name="Google Shape;111;p17"/>
          <p:cNvSpPr/>
          <p:nvPr/>
        </p:nvSpPr>
        <p:spPr>
          <a:xfrm>
            <a:off x="7572525" y="1222125"/>
            <a:ext cx="1459200" cy="373800"/>
          </a:xfrm>
          <a:prstGeom prst="rect">
            <a:avLst/>
          </a:prstGeom>
          <a:solidFill>
            <a:srgbClr val="F8CE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333333"/>
                </a:solidFill>
                <a:latin typeface="Open Sans"/>
                <a:ea typeface="Open Sans"/>
                <a:cs typeface="Open Sans"/>
                <a:sym typeface="Open Sans"/>
              </a:rPr>
              <a:t>Rooki Python Client</a:t>
            </a:r>
            <a:endParaRPr sz="900" b="1">
              <a:solidFill>
                <a:srgbClr val="333333"/>
              </a:solidFill>
              <a:latin typeface="Open Sans"/>
              <a:ea typeface="Open Sans"/>
              <a:cs typeface="Open Sans"/>
              <a:sym typeface="Open Sans"/>
            </a:endParaRPr>
          </a:p>
        </p:txBody>
      </p:sp>
      <p:sp>
        <p:nvSpPr>
          <p:cNvPr id="112" name="Google Shape;112;p17"/>
          <p:cNvSpPr txBox="1"/>
          <p:nvPr/>
        </p:nvSpPr>
        <p:spPr>
          <a:xfrm>
            <a:off x="3719150" y="2899075"/>
            <a:ext cx="5352000" cy="16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Open Sans"/>
                <a:ea typeface="Open Sans"/>
                <a:cs typeface="Open Sans"/>
                <a:sym typeface="Open Sans"/>
              </a:rPr>
              <a:t>ROOK/WPS has been deployed at the ORNL node with access to CMIP6, CMIP5 and Obs4MIP data collections. Supports spatio-temporal subsetting, averaging and regridding. </a:t>
            </a: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sz="1600">
              <a:solidFill>
                <a:schemeClr val="dk2"/>
              </a:solidFill>
              <a:latin typeface="Open Sans"/>
              <a:ea typeface="Open Sans"/>
              <a:cs typeface="Open Sans"/>
              <a:sym typeface="Open Sans"/>
            </a:endParaRPr>
          </a:p>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4"/>
              </a:rPr>
              <a:t>https://github.com/roocs</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389475" y="-325"/>
            <a:ext cx="7754700" cy="70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Server-side computing using Globus Compute</a:t>
            </a:r>
            <a:endParaRPr/>
          </a:p>
        </p:txBody>
      </p:sp>
      <p:sp>
        <p:nvSpPr>
          <p:cNvPr id="118" name="Google Shape;118;p18"/>
          <p:cNvSpPr txBox="1">
            <a:spLocks noGrp="1"/>
          </p:cNvSpPr>
          <p:nvPr>
            <p:ph type="body" idx="1"/>
          </p:nvPr>
        </p:nvSpPr>
        <p:spPr>
          <a:xfrm>
            <a:off x="201700" y="747425"/>
            <a:ext cx="4781700" cy="40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B407E"/>
                </a:solidFill>
              </a:rPr>
              <a:t>Custom, Vetted Compute Functions</a:t>
            </a:r>
            <a:endParaRPr b="1">
              <a:solidFill>
                <a:srgbClr val="1B407E"/>
              </a:solidFill>
            </a:endParaRPr>
          </a:p>
          <a:p>
            <a:pPr marL="457200" lvl="0" indent="-342900" algn="l" rtl="0">
              <a:spcBef>
                <a:spcPts val="1200"/>
              </a:spcBef>
              <a:spcAft>
                <a:spcPts val="0"/>
              </a:spcAft>
              <a:buClr>
                <a:srgbClr val="333333"/>
              </a:buClr>
              <a:buSzPts val="1800"/>
              <a:buChar char="●"/>
            </a:pPr>
            <a:r>
              <a:rPr lang="en">
                <a:solidFill>
                  <a:srgbClr val="333333"/>
                </a:solidFill>
              </a:rPr>
              <a:t>Leverages existing tools from ROOK</a:t>
            </a:r>
            <a:endParaRPr>
              <a:solidFill>
                <a:srgbClr val="333333"/>
              </a:solidFill>
            </a:endParaRPr>
          </a:p>
          <a:p>
            <a:pPr marL="457200" lvl="0" indent="-342900" algn="l" rtl="0">
              <a:spcBef>
                <a:spcPts val="1000"/>
              </a:spcBef>
              <a:spcAft>
                <a:spcPts val="0"/>
              </a:spcAft>
              <a:buClr>
                <a:srgbClr val="333333"/>
              </a:buClr>
              <a:buSzPts val="1800"/>
              <a:buChar char="●"/>
            </a:pPr>
            <a:r>
              <a:rPr lang="en">
                <a:solidFill>
                  <a:srgbClr val="333333"/>
                </a:solidFill>
              </a:rPr>
              <a:t>Enables custom functions (e.g., ENSO)</a:t>
            </a:r>
            <a:endParaRPr>
              <a:solidFill>
                <a:srgbClr val="333333"/>
              </a:solidFill>
            </a:endParaRPr>
          </a:p>
          <a:p>
            <a:pPr marL="457200" lvl="0" indent="-342900" algn="l" rtl="0">
              <a:spcBef>
                <a:spcPts val="1000"/>
              </a:spcBef>
              <a:spcAft>
                <a:spcPts val="0"/>
              </a:spcAft>
              <a:buClr>
                <a:srgbClr val="333333"/>
              </a:buClr>
              <a:buSzPts val="1800"/>
              <a:buChar char="●"/>
            </a:pPr>
            <a:r>
              <a:rPr lang="en">
                <a:solidFill>
                  <a:srgbClr val="333333"/>
                </a:solidFill>
              </a:rPr>
              <a:t>Users do not need HPC access (controlled at the GLOBUS group level)</a:t>
            </a:r>
            <a:endParaRPr>
              <a:solidFill>
                <a:srgbClr val="333333"/>
              </a:solidFill>
            </a:endParaRPr>
          </a:p>
          <a:p>
            <a:pPr marL="457200" lvl="0" indent="-342900" algn="l" rtl="0">
              <a:spcBef>
                <a:spcPts val="1000"/>
              </a:spcBef>
              <a:spcAft>
                <a:spcPts val="1000"/>
              </a:spcAft>
              <a:buClr>
                <a:srgbClr val="333333"/>
              </a:buClr>
              <a:buSzPts val="1800"/>
              <a:buChar char="●"/>
            </a:pPr>
            <a:r>
              <a:rPr lang="en">
                <a:solidFill>
                  <a:srgbClr val="333333"/>
                </a:solidFill>
              </a:rPr>
              <a:t>Documentation for running your own function</a:t>
            </a:r>
            <a:endParaRPr>
              <a:solidFill>
                <a:srgbClr val="333333"/>
              </a:solidFill>
            </a:endParaRPr>
          </a:p>
        </p:txBody>
      </p:sp>
      <p:pic>
        <p:nvPicPr>
          <p:cNvPr id="119" name="Google Shape;119;p18"/>
          <p:cNvPicPr preferRelativeResize="0"/>
          <p:nvPr/>
        </p:nvPicPr>
        <p:blipFill>
          <a:blip r:embed="rId3">
            <a:alphaModFix/>
          </a:blip>
          <a:stretch>
            <a:fillRect/>
          </a:stretch>
        </p:blipFill>
        <p:spPr>
          <a:xfrm>
            <a:off x="5138300" y="747425"/>
            <a:ext cx="3881924" cy="41365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1389300" y="102425"/>
            <a:ext cx="7754700" cy="70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Learning resources &amp; collaboration with open source community</a:t>
            </a:r>
            <a:endParaRPr sz="3200" dirty="0"/>
          </a:p>
        </p:txBody>
      </p:sp>
      <p:sp>
        <p:nvSpPr>
          <p:cNvPr id="137" name="Google Shape;137;p21"/>
          <p:cNvSpPr txBox="1">
            <a:spLocks noGrp="1"/>
          </p:cNvSpPr>
          <p:nvPr>
            <p:ph type="body" idx="1"/>
          </p:nvPr>
        </p:nvSpPr>
        <p:spPr>
          <a:xfrm>
            <a:off x="0" y="970575"/>
            <a:ext cx="4604100" cy="3781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Continue to develop illustrative ESGF cookbooks that demonstrate the use of search and access interfaces and analysis tools</a:t>
            </a:r>
            <a:endParaRPr sz="1600"/>
          </a:p>
          <a:p>
            <a:pPr marL="457200" lvl="0" indent="-330200" algn="l" rtl="0">
              <a:spcBef>
                <a:spcPts val="0"/>
              </a:spcBef>
              <a:spcAft>
                <a:spcPts val="0"/>
              </a:spcAft>
              <a:buSzPts val="1600"/>
              <a:buChar char="●"/>
            </a:pPr>
            <a:r>
              <a:rPr lang="en" sz="1600"/>
              <a:t>Provide users the tools + example analysis recipes based on use-cases</a:t>
            </a:r>
            <a:endParaRPr sz="1600"/>
          </a:p>
          <a:p>
            <a:pPr marL="457200" lvl="0" indent="-330200" algn="l" rtl="0">
              <a:spcBef>
                <a:spcPts val="0"/>
              </a:spcBef>
              <a:spcAft>
                <a:spcPts val="0"/>
              </a:spcAft>
              <a:buSzPts val="1600"/>
              <a:buChar char="●"/>
            </a:pPr>
            <a:r>
              <a:rPr lang="en" sz="1600"/>
              <a:t>Leverage tools developed by the community (Pangeo, Project Pythia) and co-develop new tools to work with ESGF data</a:t>
            </a:r>
            <a:endParaRPr sz="1600"/>
          </a:p>
          <a:p>
            <a:pPr marL="457200" lvl="0" indent="-330200" algn="l" rtl="0">
              <a:spcBef>
                <a:spcPts val="0"/>
              </a:spcBef>
              <a:spcAft>
                <a:spcPts val="0"/>
              </a:spcAft>
              <a:buSzPts val="1600"/>
              <a:buChar char="●"/>
            </a:pPr>
            <a:r>
              <a:rPr lang="en" sz="1600"/>
              <a:t>Engage with user community via tutorials and workshops, and seek feedback for new tools </a:t>
            </a:r>
            <a:endParaRPr sz="1600"/>
          </a:p>
        </p:txBody>
      </p:sp>
      <p:sp>
        <p:nvSpPr>
          <p:cNvPr id="138" name="Google Shape;138;p21"/>
          <p:cNvSpPr txBox="1"/>
          <p:nvPr/>
        </p:nvSpPr>
        <p:spPr>
          <a:xfrm>
            <a:off x="4095750" y="3543775"/>
            <a:ext cx="4779600" cy="1143600"/>
          </a:xfrm>
          <a:prstGeom prst="rect">
            <a:avLst/>
          </a:prstGeom>
          <a:noFill/>
          <a:ln>
            <a:noFill/>
          </a:ln>
        </p:spPr>
        <p:txBody>
          <a:bodyPr spcFirstLastPara="1" wrap="square" lIns="91425" tIns="91425" rIns="91425" bIns="91425" anchor="t" anchorCtr="0">
            <a:spAutoFit/>
          </a:bodyPr>
          <a:lstStyle/>
          <a:p>
            <a:pPr marL="914400" lvl="1" indent="-317500" algn="l" rtl="0">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6 contributors, 10 notebooks</a:t>
            </a:r>
            <a:endParaRPr>
              <a:solidFill>
                <a:schemeClr val="dk2"/>
              </a:solidFill>
              <a:latin typeface="Open Sans"/>
              <a:ea typeface="Open Sans"/>
              <a:cs typeface="Open Sans"/>
              <a:sym typeface="Open Sans"/>
            </a:endParaRPr>
          </a:p>
          <a:p>
            <a:pPr marL="914400" lvl="1" indent="-317500" algn="l" rtl="0">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100 registered users can run this on ESGF-supported Jupyterhub (Nimbus)</a:t>
            </a:r>
            <a:endParaRPr>
              <a:solidFill>
                <a:schemeClr val="dk2"/>
              </a:solidFill>
              <a:latin typeface="Open Sans"/>
              <a:ea typeface="Open Sans"/>
              <a:cs typeface="Open Sans"/>
              <a:sym typeface="Open Sans"/>
            </a:endParaRPr>
          </a:p>
          <a:p>
            <a:pPr marL="914400" lvl="1" indent="-317500" algn="l" rtl="0">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https://projectpythia.org/esgf-cookbook</a:t>
            </a:r>
            <a:endParaRPr>
              <a:solidFill>
                <a:schemeClr val="dk2"/>
              </a:solidFill>
              <a:latin typeface="Open Sans"/>
              <a:ea typeface="Open Sans"/>
              <a:cs typeface="Open Sans"/>
              <a:sym typeface="Open Sans"/>
            </a:endParaRPr>
          </a:p>
        </p:txBody>
      </p:sp>
      <p:pic>
        <p:nvPicPr>
          <p:cNvPr id="139" name="Google Shape;139;p21"/>
          <p:cNvPicPr preferRelativeResize="0"/>
          <p:nvPr/>
        </p:nvPicPr>
        <p:blipFill>
          <a:blip r:embed="rId3">
            <a:alphaModFix/>
          </a:blip>
          <a:stretch>
            <a:fillRect/>
          </a:stretch>
        </p:blipFill>
        <p:spPr>
          <a:xfrm>
            <a:off x="4636625" y="741475"/>
            <a:ext cx="4354975" cy="272611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Outreach Activities</a:t>
            </a:r>
            <a:endParaRPr/>
          </a:p>
        </p:txBody>
      </p:sp>
      <p:sp>
        <p:nvSpPr>
          <p:cNvPr id="338" name="Google Shape;338;p45"/>
          <p:cNvSpPr txBox="1">
            <a:spLocks noGrp="1"/>
          </p:cNvSpPr>
          <p:nvPr>
            <p:ph type="body" idx="1"/>
          </p:nvPr>
        </p:nvSpPr>
        <p:spPr>
          <a:xfrm>
            <a:off x="0" y="707075"/>
            <a:ext cx="6045000" cy="4317600"/>
          </a:xfrm>
          <a:prstGeom prst="rect">
            <a:avLst/>
          </a:prstGeom>
        </p:spPr>
        <p:txBody>
          <a:bodyPr spcFirstLastPara="1" wrap="square" lIns="91425" tIns="91425" rIns="91425" bIns="91425" anchor="ctr" anchorCtr="0">
            <a:noAutofit/>
          </a:bodyPr>
          <a:lstStyle/>
          <a:p>
            <a:pPr marL="274320" lvl="0" indent="-251459" algn="l" rtl="0">
              <a:spcBef>
                <a:spcPts val="0"/>
              </a:spcBef>
              <a:spcAft>
                <a:spcPts val="0"/>
              </a:spcAft>
              <a:buSzPts val="1800"/>
              <a:buChar char="●"/>
            </a:pPr>
            <a:r>
              <a:rPr lang="en" dirty="0"/>
              <a:t>Organize </a:t>
            </a:r>
            <a:r>
              <a:rPr lang="en" b="1" dirty="0"/>
              <a:t>Webinars, Tutorials, and Bootcamps</a:t>
            </a:r>
            <a:endParaRPr b="1" dirty="0"/>
          </a:p>
          <a:p>
            <a:pPr marL="548640" lvl="1" indent="-226059" algn="l" rtl="0">
              <a:spcBef>
                <a:spcPts val="0"/>
              </a:spcBef>
              <a:spcAft>
                <a:spcPts val="0"/>
              </a:spcAft>
              <a:buSzPts val="1400"/>
              <a:buChar char="○"/>
            </a:pPr>
            <a:r>
              <a:rPr lang="en" dirty="0"/>
              <a:t>Data management lessons learned</a:t>
            </a:r>
            <a:endParaRPr dirty="0"/>
          </a:p>
          <a:p>
            <a:pPr marL="548640" lvl="1" indent="-226059" algn="l" rtl="0">
              <a:spcBef>
                <a:spcPts val="0"/>
              </a:spcBef>
              <a:spcAft>
                <a:spcPts val="0"/>
              </a:spcAft>
              <a:buSzPts val="1400"/>
              <a:buChar char="○"/>
            </a:pPr>
            <a:r>
              <a:rPr lang="en" dirty="0"/>
              <a:t>Ingest best practices</a:t>
            </a:r>
            <a:endParaRPr dirty="0"/>
          </a:p>
          <a:p>
            <a:pPr marL="548640" lvl="1" indent="-226059" algn="l" rtl="0">
              <a:spcBef>
                <a:spcPts val="0"/>
              </a:spcBef>
              <a:spcAft>
                <a:spcPts val="0"/>
              </a:spcAft>
              <a:buSzPts val="1400"/>
              <a:buChar char="○"/>
            </a:pPr>
            <a:r>
              <a:rPr lang="en" dirty="0"/>
              <a:t>Data discovery and access</a:t>
            </a:r>
            <a:endParaRPr dirty="0"/>
          </a:p>
          <a:p>
            <a:pPr marL="0" lvl="0" indent="0" algn="l" rtl="0">
              <a:spcBef>
                <a:spcPts val="1000"/>
              </a:spcBef>
              <a:spcAft>
                <a:spcPts val="0"/>
              </a:spcAft>
              <a:buNone/>
            </a:pPr>
            <a:r>
              <a:rPr lang="en" sz="1400" b="1" dirty="0">
                <a:solidFill>
                  <a:schemeClr val="accent1"/>
                </a:solidFill>
              </a:rPr>
              <a:t>➜ ESGF Webinar series playlist at</a:t>
            </a:r>
            <a:r>
              <a:rPr lang="en" sz="1400" dirty="0"/>
              <a:t> </a:t>
            </a:r>
            <a:r>
              <a:rPr lang="en" sz="1200" u="sng" dirty="0">
                <a:solidFill>
                  <a:schemeClr val="hlink"/>
                </a:solidFill>
                <a:hlinkClick r:id="rId3"/>
              </a:rPr>
              <a:t>https://www.youtube.com/@esgf2432</a:t>
            </a:r>
            <a:endParaRPr sz="1600" dirty="0"/>
          </a:p>
          <a:p>
            <a:pPr marL="274320" lvl="0" indent="-251459" algn="l" rtl="0">
              <a:spcBef>
                <a:spcPts val="1000"/>
              </a:spcBef>
              <a:spcAft>
                <a:spcPts val="0"/>
              </a:spcAft>
              <a:buSzPts val="1800"/>
              <a:buChar char="●"/>
            </a:pPr>
            <a:r>
              <a:rPr lang="en" b="1" dirty="0"/>
              <a:t>Hackathons and Workshops</a:t>
            </a:r>
            <a:endParaRPr b="1" dirty="0"/>
          </a:p>
          <a:p>
            <a:pPr marL="548640" lvl="1" indent="-226059" algn="l" rtl="0">
              <a:spcBef>
                <a:spcPts val="0"/>
              </a:spcBef>
              <a:spcAft>
                <a:spcPts val="0"/>
              </a:spcAft>
              <a:buSzPts val="1400"/>
              <a:buChar char="○"/>
            </a:pPr>
            <a:r>
              <a:rPr lang="en" dirty="0"/>
              <a:t>Data standards</a:t>
            </a:r>
            <a:endParaRPr dirty="0"/>
          </a:p>
          <a:p>
            <a:pPr marL="548640" lvl="1" indent="-226059" algn="l" rtl="0">
              <a:spcBef>
                <a:spcPts val="0"/>
              </a:spcBef>
              <a:spcAft>
                <a:spcPts val="0"/>
              </a:spcAft>
              <a:buSzPts val="1400"/>
              <a:buChar char="○"/>
            </a:pPr>
            <a:r>
              <a:rPr lang="en" dirty="0"/>
              <a:t>Data node deployment and user compute resources </a:t>
            </a:r>
            <a:endParaRPr dirty="0"/>
          </a:p>
          <a:p>
            <a:pPr marL="548640" lvl="1" indent="-226059" algn="l" rtl="0">
              <a:spcBef>
                <a:spcPts val="0"/>
              </a:spcBef>
              <a:spcAft>
                <a:spcPts val="0"/>
              </a:spcAft>
              <a:buSzPts val="1400"/>
              <a:buChar char="○"/>
            </a:pPr>
            <a:r>
              <a:rPr lang="en" dirty="0"/>
              <a:t>Hold at large relevant conferences, e.g.,</a:t>
            </a:r>
            <a:br>
              <a:rPr lang="en" dirty="0"/>
            </a:br>
            <a:r>
              <a:rPr lang="en" dirty="0"/>
              <a:t>AGU Fall Meeting, EGU, and AMS Annual Meeting</a:t>
            </a:r>
            <a:endParaRPr dirty="0"/>
          </a:p>
          <a:p>
            <a:pPr marL="274320" lvl="0" indent="-251459" algn="l" rtl="0">
              <a:spcBef>
                <a:spcPts val="1000"/>
              </a:spcBef>
              <a:spcAft>
                <a:spcPts val="0"/>
              </a:spcAft>
              <a:buSzPts val="1800"/>
              <a:buChar char="●"/>
            </a:pPr>
            <a:r>
              <a:rPr lang="en" dirty="0"/>
              <a:t>Organize and host annual</a:t>
            </a:r>
            <a:br>
              <a:rPr lang="en" dirty="0"/>
            </a:br>
            <a:r>
              <a:rPr lang="en" b="1" dirty="0"/>
              <a:t>ESGF Developer and User Conferences</a:t>
            </a:r>
            <a:endParaRPr b="1" dirty="0"/>
          </a:p>
        </p:txBody>
      </p:sp>
      <p:pic>
        <p:nvPicPr>
          <p:cNvPr id="3074" name="Picture 2">
            <a:extLst>
              <a:ext uri="{FF2B5EF4-FFF2-40B4-BE49-F238E27FC236}">
                <a16:creationId xmlns:a16="http://schemas.microsoft.com/office/drawing/2014/main" id="{953A81ED-1595-2C72-FEA6-DB261ADA0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07" y="-325"/>
            <a:ext cx="2650435" cy="35208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EA748A8-5698-02F0-209A-8414D8881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874" y="2854884"/>
            <a:ext cx="2103167" cy="1577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61F550-A250-3E9B-9E9B-3F5EAC8574B8}"/>
              </a:ext>
            </a:extLst>
          </p:cNvPr>
          <p:cNvSpPr txBox="1"/>
          <p:nvPr/>
        </p:nvSpPr>
        <p:spPr>
          <a:xfrm>
            <a:off x="4686342" y="4431894"/>
            <a:ext cx="4581938" cy="954107"/>
          </a:xfrm>
          <a:prstGeom prst="rect">
            <a:avLst/>
          </a:prstGeom>
          <a:noFill/>
        </p:spPr>
        <p:txBody>
          <a:bodyPr wrap="square">
            <a:spAutoFit/>
          </a:bodyPr>
          <a:lstStyle/>
          <a:p>
            <a:pPr algn="ctr" rtl="0"/>
            <a:r>
              <a:rPr lang="en-US" sz="1400" b="1" i="0" u="none" strike="noStrike" dirty="0">
                <a:solidFill>
                  <a:srgbClr val="436D8F"/>
                </a:solidFill>
                <a:effectLst/>
                <a:latin typeface="Open Sans" panose="020B0606030504020204" pitchFamily="34" charset="0"/>
              </a:rPr>
              <a:t>ESGF Workshop &amp; Tutorial</a:t>
            </a:r>
            <a:r>
              <a:rPr lang="en-US" sz="1400" b="0" i="0" u="none" strike="noStrike" dirty="0">
                <a:solidFill>
                  <a:srgbClr val="436D8F"/>
                </a:solidFill>
                <a:effectLst/>
                <a:latin typeface="Open Sans" panose="020B0606030504020204" pitchFamily="34" charset="0"/>
              </a:rPr>
              <a:t> at the</a:t>
            </a:r>
            <a:br>
              <a:rPr lang="en-US" sz="1400" b="0" i="0" u="none" strike="noStrike" dirty="0">
                <a:solidFill>
                  <a:srgbClr val="436D8F"/>
                </a:solidFill>
                <a:effectLst/>
                <a:latin typeface="Open Sans" panose="020B0606030504020204" pitchFamily="34" charset="0"/>
              </a:rPr>
            </a:br>
            <a:r>
              <a:rPr lang="en-US" sz="1400" b="0" i="0" u="none" strike="noStrike" dirty="0">
                <a:solidFill>
                  <a:srgbClr val="436D8F"/>
                </a:solidFill>
                <a:effectLst/>
                <a:latin typeface="Open Sans" panose="020B0606030504020204" pitchFamily="34" charset="0"/>
              </a:rPr>
              <a:t>2023 AGU Fall Meeting in San Francisco</a:t>
            </a:r>
            <a:endParaRPr lang="en-US" b="0" dirty="0">
              <a:effectLst/>
            </a:endParaRPr>
          </a:p>
          <a:p>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418" name="Google Shape;418;p53"/>
          <p:cNvSpPr txBox="1">
            <a:spLocks noGrp="1"/>
          </p:cNvSpPr>
          <p:nvPr>
            <p:ph type="body" idx="1"/>
          </p:nvPr>
        </p:nvSpPr>
        <p:spPr>
          <a:xfrm>
            <a:off x="0" y="707075"/>
            <a:ext cx="9144000" cy="4350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The next generation </a:t>
            </a:r>
            <a:r>
              <a:rPr lang="en" b="1" dirty="0"/>
              <a:t>Earth System Grid Federation (ESGF2-US)</a:t>
            </a:r>
            <a:endParaRPr dirty="0"/>
          </a:p>
          <a:p>
            <a:pPr marL="914400" lvl="1" indent="-317500" algn="l" rtl="0">
              <a:spcBef>
                <a:spcPts val="0"/>
              </a:spcBef>
              <a:spcAft>
                <a:spcPts val="0"/>
              </a:spcAft>
              <a:buSzPts val="1400"/>
              <a:buChar char="○"/>
            </a:pPr>
            <a:r>
              <a:rPr lang="en" dirty="0"/>
              <a:t>Will be designed for an order of magnitude increase in data sizes</a:t>
            </a:r>
            <a:endParaRPr dirty="0"/>
          </a:p>
          <a:p>
            <a:pPr marL="914400" lvl="1" indent="-317500" algn="l" rtl="0">
              <a:spcBef>
                <a:spcPts val="0"/>
              </a:spcBef>
              <a:spcAft>
                <a:spcPts val="0"/>
              </a:spcAft>
              <a:buSzPts val="1400"/>
              <a:buChar char="○"/>
            </a:pPr>
            <a:r>
              <a:rPr lang="en" dirty="0"/>
              <a:t>Will be highly available, scalable, and fast</a:t>
            </a:r>
            <a:endParaRPr dirty="0"/>
          </a:p>
          <a:p>
            <a:pPr marL="914400" lvl="1" indent="-317500" algn="l" rtl="0">
              <a:spcBef>
                <a:spcPts val="0"/>
              </a:spcBef>
              <a:spcAft>
                <a:spcPts val="0"/>
              </a:spcAft>
              <a:buSzPts val="1400"/>
              <a:buChar char="○"/>
            </a:pPr>
            <a:r>
              <a:rPr lang="en" dirty="0"/>
              <a:t>Will automatically migrate data as needed</a:t>
            </a:r>
            <a:endParaRPr dirty="0"/>
          </a:p>
          <a:p>
            <a:pPr marL="914400" lvl="1" indent="-317500" algn="l" rtl="0">
              <a:spcBef>
                <a:spcPts val="0"/>
              </a:spcBef>
              <a:spcAft>
                <a:spcPts val="0"/>
              </a:spcAft>
              <a:buSzPts val="1400"/>
              <a:buChar char="○"/>
            </a:pPr>
            <a:r>
              <a:rPr lang="en" dirty="0"/>
              <a:t>Will have improved data discovery and sharing tools</a:t>
            </a:r>
            <a:endParaRPr dirty="0"/>
          </a:p>
          <a:p>
            <a:pPr marL="914400" lvl="1" indent="-317500" algn="l" rtl="0">
              <a:spcBef>
                <a:spcPts val="0"/>
              </a:spcBef>
              <a:spcAft>
                <a:spcPts val="0"/>
              </a:spcAft>
              <a:buSzPts val="1400"/>
              <a:buChar char="○"/>
            </a:pPr>
            <a:r>
              <a:rPr lang="en" dirty="0"/>
              <a:t>Will offer server-side computing for derived data</a:t>
            </a:r>
            <a:endParaRPr dirty="0"/>
          </a:p>
          <a:p>
            <a:pPr marL="914400" lvl="1" indent="-317500" algn="l" rtl="0">
              <a:spcBef>
                <a:spcPts val="0"/>
              </a:spcBef>
              <a:spcAft>
                <a:spcPts val="0"/>
              </a:spcAft>
              <a:buSzPts val="1400"/>
              <a:buChar char="○"/>
            </a:pPr>
            <a:r>
              <a:rPr lang="en" dirty="0"/>
              <a:t>Will offer user computing capabilities (e.g., </a:t>
            </a:r>
            <a:r>
              <a:rPr lang="en" dirty="0" err="1"/>
              <a:t>JupyterHub</a:t>
            </a:r>
            <a:r>
              <a:rPr lang="en" dirty="0"/>
              <a:t>/</a:t>
            </a:r>
            <a:r>
              <a:rPr lang="en" dirty="0" err="1"/>
              <a:t>JupyterLab</a:t>
            </a:r>
            <a:r>
              <a:rPr lang="en" dirty="0"/>
              <a:t>) near the data</a:t>
            </a:r>
            <a:endParaRPr dirty="0"/>
          </a:p>
          <a:p>
            <a:pPr marL="457200" lvl="0" indent="-342900" algn="l" rtl="0">
              <a:spcBef>
                <a:spcPts val="1000"/>
              </a:spcBef>
              <a:spcAft>
                <a:spcPts val="0"/>
              </a:spcAft>
              <a:buSzPts val="1800"/>
              <a:buChar char="●"/>
            </a:pPr>
            <a:r>
              <a:rPr lang="en" dirty="0"/>
              <a:t>All new </a:t>
            </a:r>
            <a:r>
              <a:rPr lang="en" b="1" dirty="0"/>
              <a:t>ESGF development is being performed collaboratively</a:t>
            </a:r>
            <a:r>
              <a:rPr lang="en" dirty="0"/>
              <a:t> with Federation partners all over the world</a:t>
            </a:r>
            <a:endParaRPr dirty="0"/>
          </a:p>
          <a:p>
            <a:pPr marL="457200" lvl="0" indent="-342900" algn="l" rtl="0">
              <a:spcBef>
                <a:spcPts val="1000"/>
              </a:spcBef>
              <a:spcAft>
                <a:spcPts val="0"/>
              </a:spcAft>
              <a:buSzPts val="1800"/>
              <a:buChar char="●"/>
            </a:pPr>
            <a:r>
              <a:rPr lang="en" dirty="0"/>
              <a:t>ESGF2-US aims to add </a:t>
            </a:r>
            <a:r>
              <a:rPr lang="en" b="1" dirty="0"/>
              <a:t>new data projects</a:t>
            </a:r>
            <a:r>
              <a:rPr lang="en" dirty="0"/>
              <a:t> to support large-scale AI/ML data, multi-agency model intercomparisons, and model benchmarking </a:t>
            </a:r>
            <a:endParaRPr dirty="0"/>
          </a:p>
          <a:p>
            <a:pPr marL="457200" lvl="0" indent="-342900" algn="l" rtl="0">
              <a:spcBef>
                <a:spcPts val="1000"/>
              </a:spcBef>
              <a:spcAft>
                <a:spcPts val="0"/>
              </a:spcAft>
              <a:buSzPts val="1800"/>
              <a:buChar char="●"/>
            </a:pPr>
            <a:r>
              <a:rPr lang="en" b="1" dirty="0"/>
              <a:t>User computing</a:t>
            </a:r>
            <a:r>
              <a:rPr lang="en" dirty="0"/>
              <a:t> approaches initiated in the commercial cloud and deployed through on-premise cloud infrastructure will likely facilitate more research</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ESGF-US Failsafe Data Replication</a:t>
            </a:r>
            <a:endParaRPr/>
          </a:p>
        </p:txBody>
      </p:sp>
      <p:sp>
        <p:nvSpPr>
          <p:cNvPr id="354" name="Google Shape;354;p47"/>
          <p:cNvSpPr txBox="1">
            <a:spLocks noGrp="1"/>
          </p:cNvSpPr>
          <p:nvPr>
            <p:ph type="body" idx="1"/>
          </p:nvPr>
        </p:nvSpPr>
        <p:spPr>
          <a:xfrm>
            <a:off x="0" y="707075"/>
            <a:ext cx="9144000" cy="404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In the US, LLNL operates the primary ESGF node</a:t>
            </a:r>
            <a:r>
              <a:rPr lang="en"/>
              <a:t>, which replicates much of the CMIP6 and related model output from around the globe</a:t>
            </a:r>
            <a:endParaRPr/>
          </a:p>
          <a:p>
            <a:pPr marL="457200" lvl="0" indent="-342900" algn="l" rtl="0">
              <a:spcBef>
                <a:spcPts val="1000"/>
              </a:spcBef>
              <a:spcAft>
                <a:spcPts val="0"/>
              </a:spcAft>
              <a:buSzPts val="1800"/>
              <a:buChar char="●"/>
            </a:pPr>
            <a:r>
              <a:rPr lang="en"/>
              <a:t>Since the data at LLNL are contained only on spinning disk, we decided to replicate the </a:t>
            </a:r>
            <a:r>
              <a:rPr lang="en" b="1"/>
              <a:t>entire ~7.5 PB collection of data</a:t>
            </a:r>
            <a:r>
              <a:rPr lang="en"/>
              <a:t> to Argonne National Laboratory (ANL) and Oak Ridge National Laboratory (ORNL)</a:t>
            </a:r>
            <a:endParaRPr/>
          </a:p>
          <a:p>
            <a:pPr marL="457200" lvl="0" indent="-342900" algn="l" rtl="0">
              <a:spcBef>
                <a:spcPts val="1000"/>
              </a:spcBef>
              <a:spcAft>
                <a:spcPts val="0"/>
              </a:spcAft>
              <a:buClr>
                <a:schemeClr val="accent5"/>
              </a:buClr>
              <a:buSzPts val="1800"/>
              <a:buChar char="●"/>
            </a:pPr>
            <a:r>
              <a:rPr lang="en" b="1">
                <a:solidFill>
                  <a:schemeClr val="accent5"/>
                </a:solidFill>
              </a:rPr>
              <a:t>Solution: Use Globus to transfer all the data over ESnet</a:t>
            </a:r>
            <a:endParaRPr b="1">
              <a:solidFill>
                <a:schemeClr val="accent5"/>
              </a:solidFill>
            </a:endParaRPr>
          </a:p>
          <a:p>
            <a:pPr marL="457200" lvl="0" indent="-342900" algn="l" rtl="0">
              <a:spcBef>
                <a:spcPts val="1000"/>
              </a:spcBef>
              <a:spcAft>
                <a:spcPts val="1200"/>
              </a:spcAft>
              <a:buSzPts val="1800"/>
              <a:buChar char="●"/>
            </a:pPr>
            <a:r>
              <a:rPr lang="en"/>
              <a:t>We used custom Globus scripting (</a:t>
            </a:r>
            <a:r>
              <a:rPr lang="en" i="1"/>
              <a:t>thanks to Lukasz Lacinski</a:t>
            </a:r>
            <a:r>
              <a:rPr lang="en"/>
              <a:t>), ESnet network monitoring and diagnostics (</a:t>
            </a:r>
            <a:r>
              <a:rPr lang="en" i="1"/>
              <a:t>thanks to Eli Dart</a:t>
            </a:r>
            <a:r>
              <a:rPr lang="en"/>
              <a:t>), DTN and GPFS optimized configurations (</a:t>
            </a:r>
            <a:r>
              <a:rPr lang="en" i="1"/>
              <a:t>thanks to Cameron Harr and others</a:t>
            </a:r>
            <a:r>
              <a:rPr lang="en"/>
              <a:t>), and debugging and problem-solving (</a:t>
            </a:r>
            <a:r>
              <a:rPr lang="en" i="1"/>
              <a:t>thanks to Sasha Ames, Lee Liming, and others</a:t>
            </a:r>
            <a:r>
              <a:rPr lang="en"/>
              <a:t>)</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48"/>
          <p:cNvPicPr preferRelativeResize="0"/>
          <p:nvPr/>
        </p:nvPicPr>
        <p:blipFill>
          <a:blip r:embed="rId3">
            <a:alphaModFix/>
          </a:blip>
          <a:stretch>
            <a:fillRect/>
          </a:stretch>
        </p:blipFill>
        <p:spPr>
          <a:xfrm>
            <a:off x="5717625" y="28725"/>
            <a:ext cx="2389925" cy="2509852"/>
          </a:xfrm>
          <a:prstGeom prst="rect">
            <a:avLst/>
          </a:prstGeom>
          <a:noFill/>
          <a:ln>
            <a:noFill/>
          </a:ln>
        </p:spPr>
      </p:pic>
      <p:pic>
        <p:nvPicPr>
          <p:cNvPr id="360" name="Google Shape;360;p48"/>
          <p:cNvPicPr preferRelativeResize="0"/>
          <p:nvPr/>
        </p:nvPicPr>
        <p:blipFill>
          <a:blip r:embed="rId4">
            <a:alphaModFix/>
          </a:blip>
          <a:stretch>
            <a:fillRect/>
          </a:stretch>
        </p:blipFill>
        <p:spPr>
          <a:xfrm>
            <a:off x="1966725" y="28700"/>
            <a:ext cx="2389925" cy="2509875"/>
          </a:xfrm>
          <a:prstGeom prst="rect">
            <a:avLst/>
          </a:prstGeom>
          <a:noFill/>
          <a:ln>
            <a:noFill/>
          </a:ln>
        </p:spPr>
      </p:pic>
      <p:pic>
        <p:nvPicPr>
          <p:cNvPr id="361" name="Google Shape;361;p48" descr="Lawrence Livermore National Laboratory (LLNL) - Livermore Graduate Scholar  Program (LGSP) | PhD Graduate Education at Northeastern University"/>
          <p:cNvPicPr preferRelativeResize="0"/>
          <p:nvPr/>
        </p:nvPicPr>
        <p:blipFill rotWithShape="1">
          <a:blip r:embed="rId5">
            <a:alphaModFix/>
          </a:blip>
          <a:srcRect/>
          <a:stretch/>
        </p:blipFill>
        <p:spPr>
          <a:xfrm>
            <a:off x="-10" y="1863299"/>
            <a:ext cx="1659632" cy="585528"/>
          </a:xfrm>
          <a:prstGeom prst="rect">
            <a:avLst/>
          </a:prstGeom>
          <a:noFill/>
          <a:ln>
            <a:noFill/>
          </a:ln>
        </p:spPr>
      </p:pic>
      <p:pic>
        <p:nvPicPr>
          <p:cNvPr id="362" name="Google Shape;362;p48" descr="anl-logo-1 – Sustainable Horizons Institute"/>
          <p:cNvPicPr preferRelativeResize="0"/>
          <p:nvPr/>
        </p:nvPicPr>
        <p:blipFill rotWithShape="1">
          <a:blip r:embed="rId6">
            <a:alphaModFix/>
          </a:blip>
          <a:srcRect/>
          <a:stretch/>
        </p:blipFill>
        <p:spPr>
          <a:xfrm>
            <a:off x="2038382" y="528909"/>
            <a:ext cx="1402486" cy="507482"/>
          </a:xfrm>
          <a:prstGeom prst="rect">
            <a:avLst/>
          </a:prstGeom>
          <a:noFill/>
          <a:ln>
            <a:noFill/>
          </a:ln>
        </p:spPr>
      </p:pic>
      <p:pic>
        <p:nvPicPr>
          <p:cNvPr id="363" name="Google Shape;363;p48" descr="ornl-logo - Dr. S. S. Iyengar"/>
          <p:cNvPicPr preferRelativeResize="0"/>
          <p:nvPr/>
        </p:nvPicPr>
        <p:blipFill rotWithShape="1">
          <a:blip r:embed="rId7">
            <a:alphaModFix/>
          </a:blip>
          <a:srcRect/>
          <a:stretch/>
        </p:blipFill>
        <p:spPr>
          <a:xfrm>
            <a:off x="5429436" y="480210"/>
            <a:ext cx="1450865" cy="685036"/>
          </a:xfrm>
          <a:prstGeom prst="rect">
            <a:avLst/>
          </a:prstGeom>
          <a:noFill/>
          <a:ln>
            <a:noFill/>
          </a:ln>
        </p:spPr>
      </p:pic>
      <p:sp>
        <p:nvSpPr>
          <p:cNvPr id="364" name="Google Shape;364;p48"/>
          <p:cNvSpPr txBox="1"/>
          <p:nvPr/>
        </p:nvSpPr>
        <p:spPr>
          <a:xfrm>
            <a:off x="0" y="4715200"/>
            <a:ext cx="3870900" cy="333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i="0" u="sng" strike="noStrike" cap="none" dirty="0">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https://dashboard.globus.org/esgf</a:t>
            </a:r>
            <a:r>
              <a:rPr lang="en" sz="1600" i="0" u="none" strike="noStrike" cap="none" dirty="0">
                <a:solidFill>
                  <a:schemeClr val="dk2"/>
                </a:solidFill>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p:txBody>
      </p:sp>
      <p:sp>
        <p:nvSpPr>
          <p:cNvPr id="365" name="Google Shape;365;p48"/>
          <p:cNvSpPr txBox="1"/>
          <p:nvPr/>
        </p:nvSpPr>
        <p:spPr>
          <a:xfrm>
            <a:off x="6243600" y="4794975"/>
            <a:ext cx="2900400" cy="253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600">
                <a:solidFill>
                  <a:schemeClr val="dk2"/>
                </a:solidFill>
                <a:latin typeface="Open Sans"/>
                <a:ea typeface="Open Sans"/>
                <a:cs typeface="Open Sans"/>
                <a:sym typeface="Open Sans"/>
              </a:rPr>
              <a:t>As of May 4, 2022</a:t>
            </a:r>
            <a:endParaRPr sz="1600">
              <a:solidFill>
                <a:schemeClr val="dk2"/>
              </a:solidFill>
              <a:latin typeface="Open Sans"/>
              <a:ea typeface="Open Sans"/>
              <a:cs typeface="Open Sans"/>
              <a:sym typeface="Open Sans"/>
            </a:endParaRPr>
          </a:p>
        </p:txBody>
      </p:sp>
      <p:sp>
        <p:nvSpPr>
          <p:cNvPr id="366" name="Google Shape;366;p48"/>
          <p:cNvSpPr txBox="1"/>
          <p:nvPr/>
        </p:nvSpPr>
        <p:spPr>
          <a:xfrm>
            <a:off x="260175" y="1219000"/>
            <a:ext cx="1450800" cy="30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2F528E"/>
                </a:solidFill>
                <a:latin typeface="Open Sans"/>
                <a:ea typeface="Open Sans"/>
                <a:cs typeface="Open Sans"/>
                <a:sym typeface="Open Sans"/>
              </a:rPr>
              <a:t>1.5 GB/s</a:t>
            </a:r>
            <a:endParaRPr sz="1800">
              <a:solidFill>
                <a:srgbClr val="2F528E"/>
              </a:solidFill>
              <a:latin typeface="Open Sans"/>
              <a:ea typeface="Open Sans"/>
              <a:cs typeface="Open Sans"/>
              <a:sym typeface="Open Sans"/>
            </a:endParaRPr>
          </a:p>
        </p:txBody>
      </p:sp>
      <p:pic>
        <p:nvPicPr>
          <p:cNvPr id="367" name="Google Shape;367;p48" descr="Paving the Way for Easier, Secure Data Transfer by UC Researchers | UC IT  Blog"/>
          <p:cNvPicPr preferRelativeResize="0"/>
          <p:nvPr/>
        </p:nvPicPr>
        <p:blipFill rotWithShape="1">
          <a:blip r:embed="rId9">
            <a:alphaModFix/>
          </a:blip>
          <a:srcRect/>
          <a:stretch/>
        </p:blipFill>
        <p:spPr>
          <a:xfrm>
            <a:off x="0" y="4207701"/>
            <a:ext cx="1359854" cy="507500"/>
          </a:xfrm>
          <a:prstGeom prst="rect">
            <a:avLst/>
          </a:prstGeom>
          <a:noFill/>
          <a:ln>
            <a:noFill/>
          </a:ln>
        </p:spPr>
      </p:pic>
      <p:pic>
        <p:nvPicPr>
          <p:cNvPr id="368" name="Google Shape;368;p48" descr="ESnet Portal"/>
          <p:cNvPicPr preferRelativeResize="0"/>
          <p:nvPr/>
        </p:nvPicPr>
        <p:blipFill rotWithShape="1">
          <a:blip r:embed="rId10">
            <a:alphaModFix/>
          </a:blip>
          <a:srcRect/>
          <a:stretch/>
        </p:blipFill>
        <p:spPr>
          <a:xfrm>
            <a:off x="0" y="3817271"/>
            <a:ext cx="1450875" cy="390429"/>
          </a:xfrm>
          <a:prstGeom prst="rect">
            <a:avLst/>
          </a:prstGeom>
          <a:noFill/>
          <a:ln>
            <a:noFill/>
          </a:ln>
        </p:spPr>
      </p:pic>
      <p:sp>
        <p:nvSpPr>
          <p:cNvPr id="369" name="Google Shape;369;p48"/>
          <p:cNvSpPr txBox="1"/>
          <p:nvPr/>
        </p:nvSpPr>
        <p:spPr>
          <a:xfrm>
            <a:off x="4023300" y="1003875"/>
            <a:ext cx="1505100" cy="30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2F528E"/>
                </a:solidFill>
                <a:latin typeface="Open Sans"/>
                <a:ea typeface="Open Sans"/>
                <a:cs typeface="Open Sans"/>
                <a:sym typeface="Open Sans"/>
              </a:rPr>
              <a:t>4 to 6 GB/s</a:t>
            </a:r>
            <a:endParaRPr sz="1800">
              <a:solidFill>
                <a:srgbClr val="2F528E"/>
              </a:solidFill>
              <a:latin typeface="Open Sans"/>
              <a:ea typeface="Open Sans"/>
              <a:cs typeface="Open Sans"/>
              <a:sym typeface="Open Sans"/>
            </a:endParaRPr>
          </a:p>
        </p:txBody>
      </p:sp>
      <p:cxnSp>
        <p:nvCxnSpPr>
          <p:cNvPr id="370" name="Google Shape;370;p48"/>
          <p:cNvCxnSpPr/>
          <p:nvPr/>
        </p:nvCxnSpPr>
        <p:spPr>
          <a:xfrm rot="10800000" flipH="1">
            <a:off x="861482" y="1191874"/>
            <a:ext cx="1176900" cy="612600"/>
          </a:xfrm>
          <a:prstGeom prst="straightConnector1">
            <a:avLst/>
          </a:prstGeom>
          <a:noFill/>
          <a:ln w="76200" cap="flat" cmpd="sng">
            <a:solidFill>
              <a:srgbClr val="2F528E"/>
            </a:solidFill>
            <a:prstDash val="solid"/>
            <a:round/>
            <a:headEnd type="none" w="med" len="med"/>
            <a:tailEnd type="stealth" w="med" len="med"/>
          </a:ln>
        </p:spPr>
      </p:cxnSp>
      <p:cxnSp>
        <p:nvCxnSpPr>
          <p:cNvPr id="371" name="Google Shape;371;p48"/>
          <p:cNvCxnSpPr/>
          <p:nvPr/>
        </p:nvCxnSpPr>
        <p:spPr>
          <a:xfrm rot="10800000" flipH="1">
            <a:off x="4276700" y="1274900"/>
            <a:ext cx="1637100" cy="119700"/>
          </a:xfrm>
          <a:prstGeom prst="straightConnector1">
            <a:avLst/>
          </a:prstGeom>
          <a:noFill/>
          <a:ln w="76200" cap="flat" cmpd="sng">
            <a:solidFill>
              <a:srgbClr val="2F528E"/>
            </a:solidFill>
            <a:prstDash val="solid"/>
            <a:round/>
            <a:headEnd type="none" w="med" len="med"/>
            <a:tailEnd type="triangle" w="med" len="med"/>
          </a:ln>
        </p:spPr>
      </p:cxnSp>
      <p:pic>
        <p:nvPicPr>
          <p:cNvPr id="372" name="Google Shape;372;p48"/>
          <p:cNvPicPr preferRelativeResize="0"/>
          <p:nvPr/>
        </p:nvPicPr>
        <p:blipFill rotWithShape="1">
          <a:blip r:embed="rId11">
            <a:alphaModFix/>
          </a:blip>
          <a:srcRect b="11824"/>
          <a:stretch/>
        </p:blipFill>
        <p:spPr>
          <a:xfrm>
            <a:off x="1659625" y="2224900"/>
            <a:ext cx="7484376" cy="1190667"/>
          </a:xfrm>
          <a:prstGeom prst="rect">
            <a:avLst/>
          </a:prstGeom>
          <a:noFill/>
          <a:ln>
            <a:noFill/>
          </a:ln>
        </p:spPr>
      </p:pic>
      <p:pic>
        <p:nvPicPr>
          <p:cNvPr id="373" name="Google Shape;373;p48"/>
          <p:cNvPicPr preferRelativeResize="0"/>
          <p:nvPr/>
        </p:nvPicPr>
        <p:blipFill>
          <a:blip r:embed="rId12">
            <a:alphaModFix/>
          </a:blip>
          <a:stretch>
            <a:fillRect/>
          </a:stretch>
        </p:blipFill>
        <p:spPr>
          <a:xfrm>
            <a:off x="1659625" y="3473100"/>
            <a:ext cx="7484377" cy="1217553"/>
          </a:xfrm>
          <a:prstGeom prst="rect">
            <a:avLst/>
          </a:prstGeom>
          <a:noFill/>
          <a:ln>
            <a:noFill/>
          </a:ln>
        </p:spPr>
      </p:pic>
      <p:sp>
        <p:nvSpPr>
          <p:cNvPr id="374" name="Google Shape;374;p48"/>
          <p:cNvSpPr txBox="1"/>
          <p:nvPr/>
        </p:nvSpPr>
        <p:spPr>
          <a:xfrm>
            <a:off x="3877526" y="2081475"/>
            <a:ext cx="5273400" cy="49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4"/>
                </a:solidFill>
                <a:latin typeface="Open Sans"/>
                <a:ea typeface="Open Sans"/>
                <a:cs typeface="Open Sans"/>
                <a:sym typeface="Open Sans"/>
              </a:rPr>
              <a:t>7.5 PB transferred between mid-Feb and May 4 2022</a:t>
            </a:r>
            <a:endParaRPr b="1" dirty="0">
              <a:solidFill>
                <a:schemeClr val="accent4"/>
              </a:solidFill>
              <a:latin typeface="Open Sans"/>
              <a:ea typeface="Open Sans"/>
              <a:cs typeface="Open Sans"/>
              <a:sym typeface="Open Sans"/>
            </a:endParaRPr>
          </a:p>
          <a:p>
            <a:pPr marL="0" lvl="0" indent="0" algn="l" rtl="0">
              <a:spcBef>
                <a:spcPts val="0"/>
              </a:spcBef>
              <a:spcAft>
                <a:spcPts val="0"/>
              </a:spcAft>
              <a:buNone/>
            </a:pPr>
            <a:r>
              <a:rPr lang="en" dirty="0">
                <a:solidFill>
                  <a:schemeClr val="accent4"/>
                </a:solidFill>
                <a:latin typeface="Open Sans"/>
                <a:ea typeface="Open Sans"/>
                <a:cs typeface="Open Sans"/>
                <a:sym typeface="Open Sans"/>
              </a:rPr>
              <a:t>17,347,671 directories and 28,907,532 files</a:t>
            </a:r>
            <a:endParaRPr dirty="0">
              <a:solidFill>
                <a:schemeClr val="accent4"/>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34"/>
          <p:cNvSpPr txBox="1"/>
          <p:nvPr/>
        </p:nvSpPr>
        <p:spPr>
          <a:xfrm flipH="1">
            <a:off x="-275" y="12125"/>
            <a:ext cx="9144000" cy="5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dirty="0">
                <a:solidFill>
                  <a:srgbClr val="002060"/>
                </a:solidFill>
                <a:latin typeface="Open Sans"/>
                <a:ea typeface="Open Sans"/>
                <a:cs typeface="Open Sans"/>
                <a:sym typeface="Open Sans"/>
              </a:rPr>
              <a:t>Max Grover, Atmospheric Data Scientist</a:t>
            </a:r>
            <a:endParaRPr sz="2200" b="1" dirty="0">
              <a:solidFill>
                <a:srgbClr val="002060"/>
              </a:solidFill>
              <a:latin typeface="Open Sans"/>
              <a:ea typeface="Open Sans"/>
              <a:cs typeface="Open Sans"/>
              <a:sym typeface="Open Sans"/>
            </a:endParaRPr>
          </a:p>
        </p:txBody>
      </p:sp>
      <p:sp>
        <p:nvSpPr>
          <p:cNvPr id="219" name="Google Shape;219;p34"/>
          <p:cNvSpPr txBox="1"/>
          <p:nvPr/>
        </p:nvSpPr>
        <p:spPr>
          <a:xfrm>
            <a:off x="107145" y="594037"/>
            <a:ext cx="6834000" cy="3691200"/>
          </a:xfrm>
          <a:prstGeom prst="rect">
            <a:avLst/>
          </a:prstGeom>
          <a:noFill/>
          <a:ln>
            <a:noFill/>
          </a:ln>
        </p:spPr>
        <p:txBody>
          <a:bodyPr spcFirstLastPara="1" wrap="square" lIns="91425" tIns="91425" rIns="91425" bIns="91425" anchor="ctr" anchorCtr="0">
            <a:noAutofit/>
          </a:bodyPr>
          <a:lstStyle/>
          <a:p>
            <a:pPr marL="365760" lvl="0" indent="-284480" algn="l" rtl="0">
              <a:lnSpc>
                <a:spcPct val="115000"/>
              </a:lnSpc>
              <a:spcBef>
                <a:spcPts val="0"/>
              </a:spcBef>
              <a:spcAft>
                <a:spcPts val="0"/>
              </a:spcAft>
              <a:buClr>
                <a:srgbClr val="002060"/>
              </a:buClr>
              <a:buSzPts val="1600"/>
              <a:buFont typeface="Open Sans"/>
              <a:buChar char="●"/>
            </a:pPr>
            <a:r>
              <a:rPr lang="en-US" sz="1600" dirty="0">
                <a:solidFill>
                  <a:srgbClr val="002060"/>
                </a:solidFill>
                <a:latin typeface="Open Sans"/>
                <a:ea typeface="Open Sans"/>
                <a:cs typeface="Open Sans"/>
                <a:sym typeface="Open Sans"/>
              </a:rPr>
              <a:t>User Computing and Value Added Products Co-lead for ESGF2-US</a:t>
            </a:r>
            <a:endParaRPr sz="1600" dirty="0">
              <a:solidFill>
                <a:srgbClr val="002060"/>
              </a:solidFill>
              <a:latin typeface="Open Sans"/>
              <a:ea typeface="Open Sans"/>
              <a:cs typeface="Open Sans"/>
              <a:sym typeface="Open Sans"/>
            </a:endParaRPr>
          </a:p>
          <a:p>
            <a:pPr marL="365760" lvl="0" indent="-284480" algn="l" rtl="0">
              <a:lnSpc>
                <a:spcPct val="115000"/>
              </a:lnSpc>
              <a:spcBef>
                <a:spcPts val="0"/>
              </a:spcBef>
              <a:spcAft>
                <a:spcPts val="0"/>
              </a:spcAft>
              <a:buClr>
                <a:srgbClr val="002060"/>
              </a:buClr>
              <a:buSzPts val="1600"/>
              <a:buFont typeface="Open Sans"/>
              <a:buChar char="●"/>
            </a:pPr>
            <a:r>
              <a:rPr lang="en-US" sz="1600" dirty="0">
                <a:solidFill>
                  <a:srgbClr val="002060"/>
                </a:solidFill>
                <a:latin typeface="Open Sans"/>
                <a:ea typeface="Open Sans"/>
                <a:cs typeface="Open Sans"/>
                <a:sym typeface="Open Sans"/>
              </a:rPr>
              <a:t>~3 years at Argonne (EVS/CELS), 1 year at the National Center for Atmospheric Research</a:t>
            </a:r>
            <a:endParaRPr sz="1600" dirty="0">
              <a:solidFill>
                <a:srgbClr val="002060"/>
              </a:solidFill>
              <a:latin typeface="Open Sans"/>
              <a:ea typeface="Open Sans"/>
              <a:cs typeface="Open Sans"/>
              <a:sym typeface="Open Sans"/>
            </a:endParaRPr>
          </a:p>
          <a:p>
            <a:pPr marL="365760" lvl="0" indent="-284480" algn="l" rtl="0">
              <a:lnSpc>
                <a:spcPct val="115000"/>
              </a:lnSpc>
              <a:spcBef>
                <a:spcPts val="0"/>
              </a:spcBef>
              <a:spcAft>
                <a:spcPts val="0"/>
              </a:spcAft>
              <a:buClr>
                <a:srgbClr val="002060"/>
              </a:buClr>
              <a:buSzPts val="1600"/>
              <a:buFont typeface="Open Sans"/>
              <a:buChar char="●"/>
            </a:pPr>
            <a:r>
              <a:rPr lang="en-US" sz="1600" dirty="0">
                <a:solidFill>
                  <a:srgbClr val="002060"/>
                </a:solidFill>
                <a:latin typeface="Open Sans"/>
                <a:ea typeface="Open Sans"/>
                <a:cs typeface="Open Sans"/>
                <a:sym typeface="Open Sans"/>
              </a:rPr>
              <a:t>Lead developer for several key open-source packages for atmospheric and climate science (radar </a:t>
            </a:r>
            <a:r>
              <a:rPr lang="en-US" sz="1600" dirty="0" err="1">
                <a:solidFill>
                  <a:srgbClr val="002060"/>
                </a:solidFill>
                <a:latin typeface="Open Sans"/>
                <a:ea typeface="Open Sans"/>
                <a:cs typeface="Open Sans"/>
                <a:sym typeface="Open Sans"/>
              </a:rPr>
              <a:t>obs</a:t>
            </a:r>
            <a:r>
              <a:rPr lang="en-US" sz="1600" dirty="0">
                <a:solidFill>
                  <a:srgbClr val="002060"/>
                </a:solidFill>
                <a:latin typeface="Open Sans"/>
                <a:ea typeface="Open Sans"/>
                <a:cs typeface="Open Sans"/>
                <a:sym typeface="Open Sans"/>
              </a:rPr>
              <a:t>, model output)</a:t>
            </a:r>
          </a:p>
          <a:p>
            <a:pPr marL="365760" lvl="0" indent="-284480" algn="l" rtl="0">
              <a:lnSpc>
                <a:spcPct val="115000"/>
              </a:lnSpc>
              <a:spcBef>
                <a:spcPts val="0"/>
              </a:spcBef>
              <a:spcAft>
                <a:spcPts val="0"/>
              </a:spcAft>
              <a:buClr>
                <a:srgbClr val="002060"/>
              </a:buClr>
              <a:buSzPts val="1600"/>
              <a:buFont typeface="Open Sans"/>
              <a:buChar char="●"/>
            </a:pPr>
            <a:r>
              <a:rPr lang="en-US" sz="1600" dirty="0">
                <a:solidFill>
                  <a:srgbClr val="002060"/>
                </a:solidFill>
                <a:latin typeface="Open Sans"/>
                <a:ea typeface="Open Sans"/>
                <a:cs typeface="Open Sans"/>
                <a:sym typeface="Open Sans"/>
              </a:rPr>
              <a:t>Lead workforce development for the ARM User Facility through open-science summer schools, training events</a:t>
            </a:r>
            <a:endParaRPr sz="1600" dirty="0">
              <a:solidFill>
                <a:srgbClr val="002060"/>
              </a:solidFill>
              <a:latin typeface="Open Sans"/>
              <a:ea typeface="Open Sans"/>
              <a:cs typeface="Open Sans"/>
              <a:sym typeface="Open Sans"/>
            </a:endParaRPr>
          </a:p>
          <a:p>
            <a:pPr marL="365760" lvl="0" indent="-284480" algn="l" rtl="0">
              <a:lnSpc>
                <a:spcPct val="115000"/>
              </a:lnSpc>
              <a:spcBef>
                <a:spcPts val="0"/>
              </a:spcBef>
              <a:spcAft>
                <a:spcPts val="0"/>
              </a:spcAft>
              <a:buClr>
                <a:srgbClr val="002060"/>
              </a:buClr>
              <a:buSzPts val="1600"/>
              <a:buFont typeface="Open Sans"/>
              <a:buChar char="●"/>
            </a:pPr>
            <a:r>
              <a:rPr lang="en-US" sz="1600" dirty="0">
                <a:solidFill>
                  <a:srgbClr val="002060"/>
                </a:solidFill>
                <a:latin typeface="Open Sans"/>
                <a:ea typeface="Open Sans"/>
                <a:cs typeface="Open Sans"/>
                <a:sym typeface="Open Sans"/>
              </a:rPr>
              <a:t>Key focus: lowering the barrier to working with petabytes of earth system model output/observations</a:t>
            </a:r>
            <a:endParaRPr sz="1600" dirty="0">
              <a:solidFill>
                <a:srgbClr val="002060"/>
              </a:solidFill>
              <a:latin typeface="Open Sans"/>
              <a:ea typeface="Open Sans"/>
              <a:cs typeface="Open Sans"/>
              <a:sym typeface="Open Sans"/>
            </a:endParaRPr>
          </a:p>
          <a:p>
            <a:pPr marL="365760" lvl="0" indent="-284480" algn="l" rtl="0">
              <a:lnSpc>
                <a:spcPct val="115000"/>
              </a:lnSpc>
              <a:spcBef>
                <a:spcPts val="0"/>
              </a:spcBef>
              <a:spcAft>
                <a:spcPts val="0"/>
              </a:spcAft>
              <a:buClr>
                <a:srgbClr val="002060"/>
              </a:buClr>
              <a:buSzPts val="1600"/>
              <a:buFont typeface="Open Sans"/>
              <a:buChar char="●"/>
            </a:pPr>
            <a:r>
              <a:rPr lang="en" sz="1600" dirty="0">
                <a:solidFill>
                  <a:srgbClr val="002060"/>
                </a:solidFill>
                <a:latin typeface="Open Sans"/>
                <a:ea typeface="Open Sans"/>
                <a:cs typeface="Open Sans"/>
                <a:sym typeface="Open Sans"/>
              </a:rPr>
              <a:t>Grow communities of practice around open-science best practices, explore cloud-optimized data formats, pushing for </a:t>
            </a:r>
            <a:r>
              <a:rPr lang="en" sz="1600" b="1" dirty="0">
                <a:solidFill>
                  <a:srgbClr val="002060"/>
                </a:solidFill>
                <a:latin typeface="Open Sans"/>
                <a:ea typeface="Open Sans"/>
                <a:cs typeface="Open Sans"/>
                <a:sym typeface="Open Sans"/>
              </a:rPr>
              <a:t>streaming of data </a:t>
            </a:r>
            <a:r>
              <a:rPr lang="en" sz="1600" dirty="0">
                <a:solidFill>
                  <a:srgbClr val="002060"/>
                </a:solidFill>
                <a:latin typeface="Open Sans"/>
                <a:ea typeface="Open Sans"/>
                <a:cs typeface="Open Sans"/>
                <a:sym typeface="Open Sans"/>
              </a:rPr>
              <a:t>instead of downloading/replicating data</a:t>
            </a:r>
            <a:endParaRPr sz="1600" dirty="0">
              <a:solidFill>
                <a:srgbClr val="002060"/>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D57CEFAD-0D3B-FEAC-541C-47A6460F8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627"/>
            <a:ext cx="3107634" cy="108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32A58BB-13B9-7662-29BC-673217BDE21E}"/>
              </a:ext>
            </a:extLst>
          </p:cNvPr>
          <p:cNvPicPr>
            <a:picLocks noChangeAspect="1"/>
          </p:cNvPicPr>
          <p:nvPr/>
        </p:nvPicPr>
        <p:blipFill>
          <a:blip r:embed="rId4"/>
          <a:stretch>
            <a:fillRect/>
          </a:stretch>
        </p:blipFill>
        <p:spPr>
          <a:xfrm>
            <a:off x="6745357" y="0"/>
            <a:ext cx="2505513" cy="1879135"/>
          </a:xfrm>
          <a:prstGeom prst="rect">
            <a:avLst/>
          </a:prstGeom>
        </p:spPr>
      </p:pic>
      <p:pic>
        <p:nvPicPr>
          <p:cNvPr id="17" name="Picture 16">
            <a:extLst>
              <a:ext uri="{FF2B5EF4-FFF2-40B4-BE49-F238E27FC236}">
                <a16:creationId xmlns:a16="http://schemas.microsoft.com/office/drawing/2014/main" id="{53510BED-202E-D7DC-5F05-29FECE3E0292}"/>
              </a:ext>
            </a:extLst>
          </p:cNvPr>
          <p:cNvPicPr>
            <a:picLocks noChangeAspect="1"/>
          </p:cNvPicPr>
          <p:nvPr/>
        </p:nvPicPr>
        <p:blipFill>
          <a:blip r:embed="rId5"/>
          <a:stretch>
            <a:fillRect/>
          </a:stretch>
        </p:blipFill>
        <p:spPr>
          <a:xfrm>
            <a:off x="6446660" y="3020479"/>
            <a:ext cx="2804210" cy="2103158"/>
          </a:xfrm>
          <a:prstGeom prst="rect">
            <a:avLst/>
          </a:prstGeom>
        </p:spPr>
      </p:pic>
      <p:pic>
        <p:nvPicPr>
          <p:cNvPr id="15" name="Picture 14">
            <a:extLst>
              <a:ext uri="{FF2B5EF4-FFF2-40B4-BE49-F238E27FC236}">
                <a16:creationId xmlns:a16="http://schemas.microsoft.com/office/drawing/2014/main" id="{5E75751C-3AE3-368E-4B33-74DEE1E0520D}"/>
              </a:ext>
            </a:extLst>
          </p:cNvPr>
          <p:cNvPicPr>
            <a:picLocks noChangeAspect="1"/>
          </p:cNvPicPr>
          <p:nvPr/>
        </p:nvPicPr>
        <p:blipFill>
          <a:blip r:embed="rId6"/>
          <a:stretch>
            <a:fillRect/>
          </a:stretch>
        </p:blipFill>
        <p:spPr>
          <a:xfrm>
            <a:off x="7564183" y="1662869"/>
            <a:ext cx="1472672" cy="19635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Cumulative Data Transferred Over Time</a:t>
            </a:r>
            <a:endParaRPr/>
          </a:p>
        </p:txBody>
      </p:sp>
      <p:pic>
        <p:nvPicPr>
          <p:cNvPr id="380" name="Google Shape;380;p49"/>
          <p:cNvPicPr preferRelativeResize="0"/>
          <p:nvPr/>
        </p:nvPicPr>
        <p:blipFill>
          <a:blip r:embed="rId3">
            <a:alphaModFix/>
          </a:blip>
          <a:stretch>
            <a:fillRect/>
          </a:stretch>
        </p:blipFill>
        <p:spPr>
          <a:xfrm>
            <a:off x="190400" y="707075"/>
            <a:ext cx="8763176" cy="4331451"/>
          </a:xfrm>
          <a:prstGeom prst="rect">
            <a:avLst/>
          </a:prstGeom>
          <a:noFill/>
          <a:ln>
            <a:noFill/>
          </a:ln>
        </p:spPr>
      </p:pic>
      <p:cxnSp>
        <p:nvCxnSpPr>
          <p:cNvPr id="381" name="Google Shape;381;p49"/>
          <p:cNvCxnSpPr/>
          <p:nvPr/>
        </p:nvCxnSpPr>
        <p:spPr>
          <a:xfrm rot="10800000" flipH="1">
            <a:off x="2839200" y="1622400"/>
            <a:ext cx="4320600" cy="2116200"/>
          </a:xfrm>
          <a:prstGeom prst="straightConnector1">
            <a:avLst/>
          </a:prstGeom>
          <a:noFill/>
          <a:ln w="28575" cap="flat" cmpd="sng">
            <a:solidFill>
              <a:schemeClr val="accent1"/>
            </a:solidFill>
            <a:prstDash val="solid"/>
            <a:round/>
            <a:headEnd type="stealth" w="med" len="med"/>
            <a:tailEnd type="stealth" w="med" len="med"/>
          </a:ln>
        </p:spPr>
      </p:cxnSp>
      <p:cxnSp>
        <p:nvCxnSpPr>
          <p:cNvPr id="382" name="Google Shape;382;p49"/>
          <p:cNvCxnSpPr/>
          <p:nvPr/>
        </p:nvCxnSpPr>
        <p:spPr>
          <a:xfrm rot="10800000" flipH="1">
            <a:off x="7136250" y="1375500"/>
            <a:ext cx="1687200" cy="246900"/>
          </a:xfrm>
          <a:prstGeom prst="straightConnector1">
            <a:avLst/>
          </a:prstGeom>
          <a:noFill/>
          <a:ln w="28575" cap="flat" cmpd="sng">
            <a:solidFill>
              <a:schemeClr val="accent1"/>
            </a:solidFill>
            <a:prstDash val="solid"/>
            <a:round/>
            <a:headEnd type="stealth" w="med" len="med"/>
            <a:tailEnd type="triangle" w="med" len="med"/>
          </a:ln>
        </p:spPr>
      </p:cxnSp>
      <p:sp>
        <p:nvSpPr>
          <p:cNvPr id="383" name="Google Shape;383;p49"/>
          <p:cNvSpPr txBox="1"/>
          <p:nvPr/>
        </p:nvSpPr>
        <p:spPr>
          <a:xfrm rot="-1576875">
            <a:off x="3255831" y="2392741"/>
            <a:ext cx="3385672" cy="29476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1"/>
                </a:solidFill>
                <a:latin typeface="Open Sans"/>
                <a:ea typeface="Open Sans"/>
                <a:cs typeface="Open Sans"/>
                <a:sym typeface="Open Sans"/>
              </a:rPr>
              <a:t>CMIP6</a:t>
            </a:r>
            <a:endParaRPr sz="1800" b="1">
              <a:solidFill>
                <a:schemeClr val="accent1"/>
              </a:solidFill>
              <a:latin typeface="Open Sans"/>
              <a:ea typeface="Open Sans"/>
              <a:cs typeface="Open Sans"/>
              <a:sym typeface="Open Sans"/>
            </a:endParaRPr>
          </a:p>
        </p:txBody>
      </p:sp>
      <p:sp>
        <p:nvSpPr>
          <p:cNvPr id="384" name="Google Shape;384;p49"/>
          <p:cNvSpPr txBox="1"/>
          <p:nvPr/>
        </p:nvSpPr>
        <p:spPr>
          <a:xfrm rot="-513806">
            <a:off x="7368391" y="1196937"/>
            <a:ext cx="1222934" cy="29491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1"/>
                </a:solidFill>
                <a:latin typeface="Open Sans"/>
                <a:ea typeface="Open Sans"/>
                <a:cs typeface="Open Sans"/>
                <a:sym typeface="Open Sans"/>
              </a:rPr>
              <a:t>CMIP5</a:t>
            </a:r>
            <a:endParaRPr sz="1800" b="1">
              <a:solidFill>
                <a:schemeClr val="accent1"/>
              </a:solidFill>
              <a:latin typeface="Open Sans"/>
              <a:ea typeface="Open Sans"/>
              <a:cs typeface="Open Sans"/>
              <a:sym typeface="Open Sans"/>
            </a:endParaRPr>
          </a:p>
        </p:txBody>
      </p:sp>
      <p:sp>
        <p:nvSpPr>
          <p:cNvPr id="385" name="Google Shape;385;p49"/>
          <p:cNvSpPr txBox="1"/>
          <p:nvPr/>
        </p:nvSpPr>
        <p:spPr>
          <a:xfrm>
            <a:off x="6953500" y="1865864"/>
            <a:ext cx="1253400" cy="29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latin typeface="Open Sans"/>
                <a:ea typeface="Open Sans"/>
                <a:cs typeface="Open Sans"/>
                <a:sym typeface="Open Sans"/>
              </a:rPr>
              <a:t>GPFS Errors &amp; Unreadable Files</a:t>
            </a:r>
            <a:endParaRPr sz="1000">
              <a:solidFill>
                <a:schemeClr val="dk2"/>
              </a:solidFill>
              <a:latin typeface="Open Sans"/>
              <a:ea typeface="Open Sans"/>
              <a:cs typeface="Open Sans"/>
              <a:sym typeface="Open Sans"/>
            </a:endParaRPr>
          </a:p>
        </p:txBody>
      </p:sp>
      <p:sp>
        <p:nvSpPr>
          <p:cNvPr id="386" name="Google Shape;386;p49"/>
          <p:cNvSpPr txBox="1"/>
          <p:nvPr/>
        </p:nvSpPr>
        <p:spPr>
          <a:xfrm rot="-1461997">
            <a:off x="8059108" y="1620881"/>
            <a:ext cx="993277" cy="3107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latin typeface="Open Sans"/>
                <a:ea typeface="Open Sans"/>
                <a:cs typeface="Open Sans"/>
                <a:sym typeface="Open Sans"/>
              </a:rPr>
              <a:t>GPFS Reconfigured</a:t>
            </a:r>
            <a:endParaRPr sz="1000">
              <a:solidFill>
                <a:schemeClr val="dk2"/>
              </a:solidFill>
              <a:latin typeface="Open Sans"/>
              <a:ea typeface="Open Sans"/>
              <a:cs typeface="Open Sans"/>
              <a:sym typeface="Open Sans"/>
            </a:endParaRPr>
          </a:p>
        </p:txBody>
      </p:sp>
      <p:sp>
        <p:nvSpPr>
          <p:cNvPr id="387" name="Google Shape;387;p49"/>
          <p:cNvSpPr txBox="1"/>
          <p:nvPr/>
        </p:nvSpPr>
        <p:spPr>
          <a:xfrm rot="-1542546">
            <a:off x="3732730" y="2886213"/>
            <a:ext cx="3385874" cy="30593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5"/>
                </a:solidFill>
                <a:latin typeface="Open Sans"/>
                <a:ea typeface="Open Sans"/>
                <a:cs typeface="Open Sans"/>
                <a:sym typeface="Open Sans"/>
              </a:rPr>
              <a:t>Big files</a:t>
            </a:r>
            <a:endParaRPr b="1">
              <a:solidFill>
                <a:schemeClr val="accent5"/>
              </a:solidFill>
              <a:latin typeface="Open Sans"/>
              <a:ea typeface="Open Sans"/>
              <a:cs typeface="Open Sans"/>
              <a:sym typeface="Open Sans"/>
            </a:endParaRPr>
          </a:p>
        </p:txBody>
      </p:sp>
      <p:sp>
        <p:nvSpPr>
          <p:cNvPr id="388" name="Google Shape;388;p49"/>
          <p:cNvSpPr txBox="1"/>
          <p:nvPr/>
        </p:nvSpPr>
        <p:spPr>
          <a:xfrm rot="-550292">
            <a:off x="7368702" y="2088991"/>
            <a:ext cx="1370217" cy="3059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5"/>
                </a:solidFill>
                <a:latin typeface="Open Sans"/>
                <a:ea typeface="Open Sans"/>
                <a:cs typeface="Open Sans"/>
                <a:sym typeface="Open Sans"/>
              </a:rPr>
              <a:t>Small files</a:t>
            </a:r>
            <a:endParaRPr b="1">
              <a:solidFill>
                <a:schemeClr val="accent5"/>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Transfer Rates Over Time</a:t>
            </a:r>
            <a:endParaRPr/>
          </a:p>
        </p:txBody>
      </p:sp>
      <p:pic>
        <p:nvPicPr>
          <p:cNvPr id="394" name="Google Shape;394;p50"/>
          <p:cNvPicPr preferRelativeResize="0"/>
          <p:nvPr/>
        </p:nvPicPr>
        <p:blipFill>
          <a:blip r:embed="rId3">
            <a:alphaModFix/>
          </a:blip>
          <a:stretch>
            <a:fillRect/>
          </a:stretch>
        </p:blipFill>
        <p:spPr>
          <a:xfrm>
            <a:off x="0" y="1278637"/>
            <a:ext cx="9143998" cy="3123375"/>
          </a:xfrm>
          <a:prstGeom prst="rect">
            <a:avLst/>
          </a:prstGeom>
          <a:noFill/>
          <a:ln>
            <a:noFill/>
          </a:ln>
        </p:spPr>
      </p:pic>
      <p:sp>
        <p:nvSpPr>
          <p:cNvPr id="395" name="Google Shape;395;p50"/>
          <p:cNvSpPr/>
          <p:nvPr/>
        </p:nvSpPr>
        <p:spPr>
          <a:xfrm>
            <a:off x="2705950" y="1604475"/>
            <a:ext cx="2616300" cy="602400"/>
          </a:xfrm>
          <a:prstGeom prst="leftArrow">
            <a:avLst>
              <a:gd name="adj1" fmla="val 50000"/>
              <a:gd name="adj2" fmla="val 50000"/>
            </a:avLst>
          </a:prstGeom>
          <a:solidFill>
            <a:srgbClr val="436D8F"/>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0"/>
          <p:cNvSpPr txBox="1"/>
          <p:nvPr/>
        </p:nvSpPr>
        <p:spPr>
          <a:xfrm>
            <a:off x="3023175" y="1752375"/>
            <a:ext cx="2247900" cy="306600"/>
          </a:xfrm>
          <a:prstGeom prst="rect">
            <a:avLst/>
          </a:prstGeom>
          <a:noFill/>
          <a:ln>
            <a:noFill/>
          </a:ln>
        </p:spPr>
        <p:txBody>
          <a:bodyPr spcFirstLastPara="1" wrap="square" lIns="45700" tIns="45700" rIns="45700" bIns="45700" anchor="ctr"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&gt;7.5 GB/s OLCF ➔ ALCF</a:t>
            </a:r>
            <a:endParaRPr b="1">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Earth System Grid Federation?</a:t>
            </a:r>
            <a:endParaRPr/>
          </a:p>
        </p:txBody>
      </p:sp>
      <p:sp>
        <p:nvSpPr>
          <p:cNvPr id="225" name="Google Shape;225;p35"/>
          <p:cNvSpPr txBox="1">
            <a:spLocks noGrp="1"/>
          </p:cNvSpPr>
          <p:nvPr>
            <p:ph type="body" idx="1"/>
          </p:nvPr>
        </p:nvSpPr>
        <p:spPr>
          <a:xfrm>
            <a:off x="0" y="707075"/>
            <a:ext cx="5190600" cy="3591300"/>
          </a:xfrm>
          <a:prstGeom prst="rect">
            <a:avLst/>
          </a:prstGeom>
        </p:spPr>
        <p:txBody>
          <a:bodyPr spcFirstLastPara="1" wrap="square" lIns="91425" tIns="91425" rIns="91425" bIns="91425" anchor="ctr" anchorCtr="0">
            <a:noAutofit/>
          </a:bodyPr>
          <a:lstStyle/>
          <a:p>
            <a:pPr marL="274320" lvl="0" indent="-238759" algn="l" rtl="0">
              <a:spcBef>
                <a:spcPts val="0"/>
              </a:spcBef>
              <a:spcAft>
                <a:spcPts val="0"/>
              </a:spcAft>
              <a:buSzPts val="1600"/>
              <a:buChar char="●"/>
            </a:pPr>
            <a:r>
              <a:rPr lang="en" sz="1600" dirty="0"/>
              <a:t>The </a:t>
            </a:r>
            <a:r>
              <a:rPr lang="en" sz="1600" b="1" dirty="0"/>
              <a:t>Earth System Grid Federation (ESGF)</a:t>
            </a:r>
            <a:r>
              <a:rPr lang="en" sz="1600" dirty="0"/>
              <a:t> is an </a:t>
            </a:r>
            <a:r>
              <a:rPr lang="en" sz="1600" i="1" dirty="0"/>
              <a:t>international consortium</a:t>
            </a:r>
            <a:r>
              <a:rPr lang="en" sz="1600" dirty="0"/>
              <a:t> and a </a:t>
            </a:r>
            <a:r>
              <a:rPr lang="en" sz="1600" i="1" dirty="0"/>
              <a:t>globally distributed peer-to-peer network of data servers</a:t>
            </a:r>
            <a:r>
              <a:rPr lang="en" sz="1600" dirty="0"/>
              <a:t> using a common set of protocols and interfaces to archive and distribute climate and Earth system model output and related input, observational, and reanalysis data</a:t>
            </a:r>
            <a:endParaRPr sz="1600" dirty="0"/>
          </a:p>
          <a:p>
            <a:pPr marL="274320" lvl="0" indent="-238759" algn="l" rtl="0">
              <a:spcBef>
                <a:spcPts val="1000"/>
              </a:spcBef>
              <a:spcAft>
                <a:spcPts val="1200"/>
              </a:spcAft>
              <a:buSzPts val="1600"/>
              <a:buChar char="●"/>
            </a:pPr>
            <a:r>
              <a:rPr lang="en" sz="1600" dirty="0"/>
              <a:t>These data are used by scientists all over the world to investigate consequences of possible climate change scenarios and the resulting Earth system feedbacks</a:t>
            </a:r>
            <a:endParaRPr sz="1600" dirty="0"/>
          </a:p>
        </p:txBody>
      </p:sp>
      <p:pic>
        <p:nvPicPr>
          <p:cNvPr id="226" name="Google Shape;226;p35"/>
          <p:cNvPicPr preferRelativeResize="0"/>
          <p:nvPr/>
        </p:nvPicPr>
        <p:blipFill>
          <a:blip r:embed="rId3">
            <a:alphaModFix/>
          </a:blip>
          <a:stretch>
            <a:fillRect/>
          </a:stretch>
        </p:blipFill>
        <p:spPr>
          <a:xfrm>
            <a:off x="5260375" y="707075"/>
            <a:ext cx="3866451" cy="3766650"/>
          </a:xfrm>
          <a:prstGeom prst="rect">
            <a:avLst/>
          </a:prstGeom>
          <a:noFill/>
          <a:ln>
            <a:noFill/>
          </a:ln>
        </p:spPr>
      </p:pic>
      <p:pic>
        <p:nvPicPr>
          <p:cNvPr id="227" name="Google Shape;227;p35"/>
          <p:cNvPicPr preferRelativeResize="0"/>
          <p:nvPr/>
        </p:nvPicPr>
        <p:blipFill>
          <a:blip r:embed="rId4">
            <a:alphaModFix/>
          </a:blip>
          <a:stretch>
            <a:fillRect/>
          </a:stretch>
        </p:blipFill>
        <p:spPr>
          <a:xfrm>
            <a:off x="40095" y="4298267"/>
            <a:ext cx="719125" cy="719125"/>
          </a:xfrm>
          <a:prstGeom prst="rect">
            <a:avLst/>
          </a:prstGeom>
          <a:noFill/>
          <a:ln>
            <a:noFill/>
          </a:ln>
        </p:spPr>
      </p:pic>
      <p:pic>
        <p:nvPicPr>
          <p:cNvPr id="228" name="Google Shape;228;p35"/>
          <p:cNvPicPr preferRelativeResize="0"/>
          <p:nvPr/>
        </p:nvPicPr>
        <p:blipFill>
          <a:blip r:embed="rId5">
            <a:alphaModFix/>
          </a:blip>
          <a:stretch>
            <a:fillRect/>
          </a:stretch>
        </p:blipFill>
        <p:spPr>
          <a:xfrm>
            <a:off x="885668" y="4298269"/>
            <a:ext cx="846029" cy="719125"/>
          </a:xfrm>
          <a:prstGeom prst="rect">
            <a:avLst/>
          </a:prstGeom>
          <a:noFill/>
          <a:ln>
            <a:noFill/>
          </a:ln>
        </p:spPr>
      </p:pic>
      <p:pic>
        <p:nvPicPr>
          <p:cNvPr id="229" name="Google Shape;229;p35"/>
          <p:cNvPicPr preferRelativeResize="0"/>
          <p:nvPr/>
        </p:nvPicPr>
        <p:blipFill>
          <a:blip r:embed="rId6">
            <a:alphaModFix/>
          </a:blip>
          <a:stretch>
            <a:fillRect/>
          </a:stretch>
        </p:blipFill>
        <p:spPr>
          <a:xfrm>
            <a:off x="1850858" y="4298278"/>
            <a:ext cx="719125" cy="719125"/>
          </a:xfrm>
          <a:prstGeom prst="rect">
            <a:avLst/>
          </a:prstGeom>
          <a:noFill/>
          <a:ln>
            <a:noFill/>
          </a:ln>
        </p:spPr>
      </p:pic>
      <p:pic>
        <p:nvPicPr>
          <p:cNvPr id="230" name="Google Shape;230;p35"/>
          <p:cNvPicPr preferRelativeResize="0"/>
          <p:nvPr/>
        </p:nvPicPr>
        <p:blipFill>
          <a:blip r:embed="rId7">
            <a:alphaModFix/>
          </a:blip>
          <a:stretch>
            <a:fillRect/>
          </a:stretch>
        </p:blipFill>
        <p:spPr>
          <a:xfrm>
            <a:off x="2748164" y="4298278"/>
            <a:ext cx="719125" cy="719125"/>
          </a:xfrm>
          <a:prstGeom prst="rect">
            <a:avLst/>
          </a:prstGeom>
          <a:noFill/>
          <a:ln>
            <a:noFill/>
          </a:ln>
        </p:spPr>
      </p:pic>
      <p:pic>
        <p:nvPicPr>
          <p:cNvPr id="231" name="Google Shape;231;p35"/>
          <p:cNvPicPr preferRelativeResize="0"/>
          <p:nvPr/>
        </p:nvPicPr>
        <p:blipFill>
          <a:blip r:embed="rId8">
            <a:alphaModFix/>
          </a:blip>
          <a:stretch>
            <a:fillRect/>
          </a:stretch>
        </p:blipFill>
        <p:spPr>
          <a:xfrm>
            <a:off x="3620600" y="4298278"/>
            <a:ext cx="719126" cy="719126"/>
          </a:xfrm>
          <a:prstGeom prst="rect">
            <a:avLst/>
          </a:prstGeom>
          <a:noFill/>
          <a:ln>
            <a:noFill/>
          </a:ln>
        </p:spPr>
      </p:pic>
      <p:pic>
        <p:nvPicPr>
          <p:cNvPr id="232" name="Google Shape;232;p35"/>
          <p:cNvPicPr preferRelativeResize="0"/>
          <p:nvPr/>
        </p:nvPicPr>
        <p:blipFill>
          <a:blip r:embed="rId9">
            <a:alphaModFix/>
          </a:blip>
          <a:stretch>
            <a:fillRect/>
          </a:stretch>
        </p:blipFill>
        <p:spPr>
          <a:xfrm>
            <a:off x="4405557" y="4298269"/>
            <a:ext cx="719125" cy="719125"/>
          </a:xfrm>
          <a:prstGeom prst="rect">
            <a:avLst/>
          </a:prstGeom>
          <a:noFill/>
          <a:ln>
            <a:noFill/>
          </a:ln>
        </p:spPr>
      </p:pic>
      <p:sp>
        <p:nvSpPr>
          <p:cNvPr id="233" name="Google Shape;233;p35"/>
          <p:cNvSpPr txBox="1"/>
          <p:nvPr/>
        </p:nvSpPr>
        <p:spPr>
          <a:xfrm>
            <a:off x="5190600" y="4465138"/>
            <a:ext cx="3936000" cy="583800"/>
          </a:xfrm>
          <a:prstGeom prst="rect">
            <a:avLst/>
          </a:prstGeom>
          <a:noFill/>
          <a:ln>
            <a:noFill/>
          </a:ln>
        </p:spPr>
        <p:txBody>
          <a:bodyPr spcFirstLastPara="1" wrap="square" lIns="9125" tIns="9125" rIns="9125" bIns="9125" anchor="ctr" anchorCtr="0">
            <a:noAutofit/>
          </a:bodyPr>
          <a:lstStyle/>
          <a:p>
            <a:pPr marL="0" lvl="0" indent="0" algn="l" rtl="0">
              <a:spcBef>
                <a:spcPts val="0"/>
              </a:spcBef>
              <a:spcAft>
                <a:spcPts val="0"/>
              </a:spcAft>
              <a:buNone/>
            </a:pPr>
            <a:r>
              <a:rPr lang="en" sz="1200">
                <a:solidFill>
                  <a:schemeClr val="dk2"/>
                </a:solidFill>
                <a:latin typeface="Open Sans"/>
                <a:ea typeface="Open Sans"/>
                <a:cs typeface="Open Sans"/>
                <a:sym typeface="Open Sans"/>
              </a:rPr>
              <a:t>Logos represent primary international contributors:</a:t>
            </a:r>
            <a:br>
              <a:rPr lang="en" sz="1200">
                <a:solidFill>
                  <a:schemeClr val="dk2"/>
                </a:solidFill>
                <a:latin typeface="Open Sans"/>
                <a:ea typeface="Open Sans"/>
                <a:cs typeface="Open Sans"/>
                <a:sym typeface="Open Sans"/>
              </a:rPr>
            </a:br>
            <a:r>
              <a:rPr lang="en" sz="1200">
                <a:solidFill>
                  <a:schemeClr val="dk2"/>
                </a:solidFill>
                <a:latin typeface="Open Sans"/>
                <a:ea typeface="Open Sans"/>
                <a:cs typeface="Open Sans"/>
                <a:sym typeface="Open Sans"/>
              </a:rPr>
              <a:t>US Department of Energy, NASA, NOAA, NSF, European IS-ENES Project, and Australian NCI</a:t>
            </a:r>
            <a:endParaRPr sz="12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C594-A1E6-DEA8-8FE7-36D85070CF8B}"/>
              </a:ext>
            </a:extLst>
          </p:cNvPr>
          <p:cNvSpPr>
            <a:spLocks noGrp="1"/>
          </p:cNvSpPr>
          <p:nvPr>
            <p:ph type="title"/>
          </p:nvPr>
        </p:nvSpPr>
        <p:spPr/>
        <p:txBody>
          <a:bodyPr/>
          <a:lstStyle/>
          <a:p>
            <a:r>
              <a:rPr lang="en-US" dirty="0"/>
              <a:t>What is Earth System Model Data?</a:t>
            </a:r>
          </a:p>
        </p:txBody>
      </p:sp>
      <p:sp>
        <p:nvSpPr>
          <p:cNvPr id="3" name="Text Placeholder 2">
            <a:extLst>
              <a:ext uri="{FF2B5EF4-FFF2-40B4-BE49-F238E27FC236}">
                <a16:creationId xmlns:a16="http://schemas.microsoft.com/office/drawing/2014/main" id="{AD378288-4283-168F-CD70-F4D11C16ED3B}"/>
              </a:ext>
            </a:extLst>
          </p:cNvPr>
          <p:cNvSpPr>
            <a:spLocks noGrp="1"/>
          </p:cNvSpPr>
          <p:nvPr>
            <p:ph type="body" idx="1"/>
          </p:nvPr>
        </p:nvSpPr>
        <p:spPr>
          <a:xfrm>
            <a:off x="1418080" y="1281385"/>
            <a:ext cx="6179894" cy="2845319"/>
          </a:xfrm>
        </p:spPr>
        <p:txBody>
          <a:bodyPr/>
          <a:lstStyle/>
          <a:p>
            <a:pPr marL="114300" indent="0">
              <a:buNone/>
            </a:pPr>
            <a:endParaRPr lang="en-US" dirty="0"/>
          </a:p>
        </p:txBody>
      </p:sp>
      <p:pic>
        <p:nvPicPr>
          <p:cNvPr id="2050" name="Picture 2" descr="Major natural and anthropogenic processes and influences on the climate system addressed in scenarios">
            <a:extLst>
              <a:ext uri="{FF2B5EF4-FFF2-40B4-BE49-F238E27FC236}">
                <a16:creationId xmlns:a16="http://schemas.microsoft.com/office/drawing/2014/main" id="{D29217CC-AE8A-7606-71DD-969A427E1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66" y="773372"/>
            <a:ext cx="6459408" cy="3861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3373E4-A620-C027-F987-CB1A7750CC4A}"/>
              </a:ext>
            </a:extLst>
          </p:cNvPr>
          <p:cNvSpPr txBox="1"/>
          <p:nvPr/>
        </p:nvSpPr>
        <p:spPr>
          <a:xfrm>
            <a:off x="1722300" y="4670929"/>
            <a:ext cx="4911922" cy="307777"/>
          </a:xfrm>
          <a:prstGeom prst="rect">
            <a:avLst/>
          </a:prstGeom>
          <a:noFill/>
        </p:spPr>
        <p:txBody>
          <a:bodyPr wrap="none" rtlCol="0">
            <a:spAutoFit/>
          </a:bodyPr>
          <a:lstStyle/>
          <a:p>
            <a:r>
              <a:rPr lang="en-US" dirty="0"/>
              <a:t>Image from NOAA Geophysical Fluid Dynamics Laboratory </a:t>
            </a:r>
          </a:p>
        </p:txBody>
      </p:sp>
    </p:spTree>
    <p:extLst>
      <p:ext uri="{BB962C8B-B14F-4D97-AF65-F5344CB8AC3E}">
        <p14:creationId xmlns:p14="http://schemas.microsoft.com/office/powerpoint/2010/main" val="238918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New Consortium Project in the USA</a:t>
            </a:r>
            <a:endParaRPr/>
          </a:p>
        </p:txBody>
      </p:sp>
      <p:sp>
        <p:nvSpPr>
          <p:cNvPr id="254" name="Google Shape;254;p38"/>
          <p:cNvSpPr txBox="1">
            <a:spLocks noGrp="1"/>
          </p:cNvSpPr>
          <p:nvPr>
            <p:ph type="body" idx="1"/>
          </p:nvPr>
        </p:nvSpPr>
        <p:spPr>
          <a:xfrm>
            <a:off x="0" y="707075"/>
            <a:ext cx="9144000" cy="43296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New team from </a:t>
            </a:r>
            <a:r>
              <a:rPr lang="en" b="1" dirty="0"/>
              <a:t>Oak Ridge National Laboratory</a:t>
            </a:r>
            <a:r>
              <a:rPr lang="en" dirty="0"/>
              <a:t>, </a:t>
            </a:r>
            <a:r>
              <a:rPr lang="en" b="1" dirty="0"/>
              <a:t>Argonne National Laboratory</a:t>
            </a:r>
            <a:r>
              <a:rPr lang="en" dirty="0"/>
              <a:t>, and </a:t>
            </a:r>
            <a:r>
              <a:rPr lang="en" b="1" dirty="0"/>
              <a:t>Lawrence Livermore National Laboratory</a:t>
            </a:r>
            <a:r>
              <a:rPr lang="en" dirty="0"/>
              <a:t> proposed to modernize the data backplane based on the Globus platform (2021)</a:t>
            </a:r>
            <a:endParaRPr dirty="0"/>
          </a:p>
          <a:p>
            <a:pPr marL="457200" lvl="0" indent="-342900" algn="l" rtl="0">
              <a:spcBef>
                <a:spcPts val="1000"/>
              </a:spcBef>
              <a:spcAft>
                <a:spcPts val="0"/>
              </a:spcAft>
              <a:buSzPts val="1800"/>
              <a:buChar char="●"/>
            </a:pPr>
            <a:r>
              <a:rPr lang="en" dirty="0"/>
              <a:t>ESGF2-US proposal was reviewed by panel of 8 scientists in August 2021, and was </a:t>
            </a:r>
            <a:r>
              <a:rPr lang="en" b="1" dirty="0"/>
              <a:t>selected for funding</a:t>
            </a:r>
            <a:r>
              <a:rPr lang="en" dirty="0"/>
              <a:t> by the US Department of Energy starting in FY2022, and renewed after our triennial review in 2024</a:t>
            </a:r>
            <a:endParaRPr dirty="0"/>
          </a:p>
          <a:p>
            <a:pPr marL="457200" lvl="0" indent="-342900" algn="l" rtl="0">
              <a:spcBef>
                <a:spcPts val="1000"/>
              </a:spcBef>
              <a:spcAft>
                <a:spcPts val="0"/>
              </a:spcAft>
              <a:buSzPts val="1800"/>
              <a:buChar char="●"/>
            </a:pPr>
            <a:r>
              <a:rPr lang="en" dirty="0"/>
              <a:t>In addition, ESGF2-US will continue to develop new </a:t>
            </a:r>
            <a:r>
              <a:rPr lang="en" b="1" dirty="0"/>
              <a:t>data discovery tools and data access interfaces</a:t>
            </a:r>
            <a:r>
              <a:rPr lang="en" dirty="0"/>
              <a:t>, </a:t>
            </a:r>
            <a:r>
              <a:rPr lang="en" b="1" dirty="0"/>
              <a:t>server-side computing</a:t>
            </a:r>
            <a:r>
              <a:rPr lang="en" dirty="0"/>
              <a:t> (</a:t>
            </a:r>
            <a:r>
              <a:rPr lang="en" dirty="0" err="1"/>
              <a:t>subsetting</a:t>
            </a:r>
            <a:r>
              <a:rPr lang="en" dirty="0"/>
              <a:t> &amp; summarizing), and </a:t>
            </a:r>
            <a:r>
              <a:rPr lang="en" b="1" dirty="0"/>
              <a:t>user computing</a:t>
            </a:r>
            <a:r>
              <a:rPr lang="en" dirty="0"/>
              <a:t> (Kubernetes &amp; </a:t>
            </a:r>
            <a:r>
              <a:rPr lang="en" dirty="0" err="1"/>
              <a:t>JupyterHub</a:t>
            </a:r>
            <a:r>
              <a:rPr lang="en" dirty="0"/>
              <a:t>) with improved </a:t>
            </a:r>
            <a:r>
              <a:rPr lang="en" b="1" dirty="0"/>
              <a:t>user &amp; system metrics (one of the DOE Integrated-Research-Infrastructure </a:t>
            </a:r>
            <a:r>
              <a:rPr lang="en" b="1"/>
              <a:t>Pilot Projects)</a:t>
            </a:r>
            <a:endParaRPr b="1" dirty="0"/>
          </a:p>
          <a:p>
            <a:pPr marL="457200" lvl="0" indent="-342900" algn="l" rtl="0">
              <a:spcBef>
                <a:spcPts val="1000"/>
              </a:spcBef>
              <a:spcAft>
                <a:spcPts val="1200"/>
              </a:spcAft>
              <a:buSzPts val="1800"/>
              <a:buChar char="●"/>
            </a:pPr>
            <a:r>
              <a:rPr lang="en" dirty="0"/>
              <a:t>ESGF2-US added a </a:t>
            </a:r>
            <a:r>
              <a:rPr lang="en" b="1" dirty="0"/>
              <a:t>Resource &amp; Project Liaison</a:t>
            </a:r>
            <a:r>
              <a:rPr lang="en" dirty="0"/>
              <a:t> group and a </a:t>
            </a:r>
            <a:r>
              <a:rPr lang="en" b="1" dirty="0"/>
              <a:t>Science, User &amp; Facility Advisory Board</a:t>
            </a:r>
            <a:r>
              <a:rPr lang="en" dirty="0"/>
              <a:t> and will offer a help desk/user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0" y="707075"/>
            <a:ext cx="5175600" cy="4342200"/>
          </a:xfrm>
          <a:prstGeom prst="rect">
            <a:avLst/>
          </a:prstGeom>
          <a:noFill/>
          <a:ln>
            <a:noFill/>
          </a:ln>
        </p:spPr>
        <p:txBody>
          <a:bodyPr spcFirstLastPara="1" wrap="square" lIns="91425" tIns="91425" rIns="91425" bIns="91425" anchor="ctr" anchorCtr="0">
            <a:noAutofit/>
          </a:bodyPr>
          <a:lstStyle/>
          <a:p>
            <a:pPr marL="274320" lvl="0" indent="-238759" algn="l" rtl="0">
              <a:lnSpc>
                <a:spcPct val="115000"/>
              </a:lnSpc>
              <a:spcBef>
                <a:spcPts val="0"/>
              </a:spcBef>
              <a:spcAft>
                <a:spcPts val="0"/>
              </a:spcAft>
              <a:buClr>
                <a:srgbClr val="695D46"/>
              </a:buClr>
              <a:buSzPts val="1600"/>
              <a:buFont typeface="Open Sans"/>
              <a:buChar char="●"/>
            </a:pPr>
            <a:r>
              <a:rPr lang="en" sz="1600">
                <a:solidFill>
                  <a:srgbClr val="695D46"/>
                </a:solidFill>
                <a:latin typeface="Open Sans"/>
                <a:ea typeface="Open Sans"/>
                <a:cs typeface="Open Sans"/>
                <a:sym typeface="Open Sans"/>
              </a:rPr>
              <a:t>The United Nations’ Intergovernmental Panel on Climate Change (IPCC) Sixth Assessment Report from Working Group I was released on Monday, August 9, 2021</a:t>
            </a:r>
            <a:endParaRPr sz="1600">
              <a:solidFill>
                <a:srgbClr val="695D46"/>
              </a:solidFill>
              <a:latin typeface="Open Sans"/>
              <a:ea typeface="Open Sans"/>
              <a:cs typeface="Open Sans"/>
              <a:sym typeface="Open Sans"/>
            </a:endParaRPr>
          </a:p>
          <a:p>
            <a:pPr marL="274320" lvl="0" indent="-238759" algn="l" rtl="0">
              <a:lnSpc>
                <a:spcPct val="115000"/>
              </a:lnSpc>
              <a:spcBef>
                <a:spcPts val="1000"/>
              </a:spcBef>
              <a:spcAft>
                <a:spcPts val="0"/>
              </a:spcAft>
              <a:buClr>
                <a:srgbClr val="695D46"/>
              </a:buClr>
              <a:buSzPts val="1600"/>
              <a:buFont typeface="Open Sans"/>
              <a:buChar char="●"/>
            </a:pPr>
            <a:r>
              <a:rPr lang="en" sz="1600">
                <a:solidFill>
                  <a:srgbClr val="695D46"/>
                </a:solidFill>
                <a:latin typeface="Open Sans"/>
                <a:ea typeface="Open Sans"/>
                <a:cs typeface="Open Sans"/>
                <a:sym typeface="Open Sans"/>
              </a:rPr>
              <a:t>All of the climate and Earth system model simulation output underpinning this report was produced by modeling centers participating in the World Climate Research Programme’s (WCRP’s) sixth phase of the Coupled Model Intercomparison Project (CMIP6)</a:t>
            </a:r>
            <a:endParaRPr sz="1600">
              <a:solidFill>
                <a:srgbClr val="695D46"/>
              </a:solidFill>
              <a:latin typeface="Open Sans"/>
              <a:ea typeface="Open Sans"/>
              <a:cs typeface="Open Sans"/>
              <a:sym typeface="Open Sans"/>
            </a:endParaRPr>
          </a:p>
          <a:p>
            <a:pPr marL="274320" lvl="0" indent="-238759" algn="l" rtl="0">
              <a:lnSpc>
                <a:spcPct val="115000"/>
              </a:lnSpc>
              <a:spcBef>
                <a:spcPts val="1000"/>
              </a:spcBef>
              <a:spcAft>
                <a:spcPts val="0"/>
              </a:spcAft>
              <a:buClr>
                <a:srgbClr val="695D46"/>
              </a:buClr>
              <a:buSzPts val="1600"/>
              <a:buFont typeface="Open Sans"/>
              <a:buChar char="●"/>
            </a:pPr>
            <a:r>
              <a:rPr lang="en" sz="1600">
                <a:solidFill>
                  <a:srgbClr val="695D46"/>
                </a:solidFill>
                <a:latin typeface="Open Sans"/>
                <a:ea typeface="Open Sans"/>
                <a:cs typeface="Open Sans"/>
                <a:sym typeface="Open Sans"/>
              </a:rPr>
              <a:t>Nearly all of that model output was stored in and distributed to researchers via ESGF</a:t>
            </a:r>
            <a:endParaRPr sz="1600">
              <a:solidFill>
                <a:srgbClr val="695D46"/>
              </a:solidFill>
              <a:latin typeface="Open Sans"/>
              <a:ea typeface="Open Sans"/>
              <a:cs typeface="Open Sans"/>
              <a:sym typeface="Open Sans"/>
            </a:endParaRPr>
          </a:p>
          <a:p>
            <a:pPr marL="274320" lvl="0" indent="-238759" algn="l" rtl="0">
              <a:lnSpc>
                <a:spcPct val="115000"/>
              </a:lnSpc>
              <a:spcBef>
                <a:spcPts val="1200"/>
              </a:spcBef>
              <a:spcAft>
                <a:spcPts val="1200"/>
              </a:spcAft>
              <a:buClr>
                <a:srgbClr val="695D46"/>
              </a:buClr>
              <a:buSzPts val="1600"/>
              <a:buFont typeface="Open Sans"/>
              <a:buChar char="●"/>
            </a:pPr>
            <a:r>
              <a:rPr lang="en" sz="1600" b="1">
                <a:solidFill>
                  <a:srgbClr val="695D46"/>
                </a:solidFill>
                <a:latin typeface="Open Sans"/>
                <a:ea typeface="Open Sans"/>
                <a:cs typeface="Open Sans"/>
                <a:sym typeface="Open Sans"/>
              </a:rPr>
              <a:t>Data are about the future of life on Earth!</a:t>
            </a:r>
            <a:endParaRPr sz="1600" b="1">
              <a:solidFill>
                <a:srgbClr val="695D46"/>
              </a:solidFill>
              <a:latin typeface="Open Sans"/>
              <a:ea typeface="Open Sans"/>
              <a:cs typeface="Open Sans"/>
              <a:sym typeface="Open Sans"/>
            </a:endParaRPr>
          </a:p>
        </p:txBody>
      </p:sp>
      <p:sp>
        <p:nvSpPr>
          <p:cNvPr id="239" name="Google Shape;239;p36"/>
          <p:cNvSpPr txBox="1">
            <a:spLocks noGrp="1"/>
          </p:cNvSpPr>
          <p:nvPr>
            <p:ph type="title"/>
          </p:nvPr>
        </p:nvSpPr>
        <p:spPr>
          <a:xfrm>
            <a:off x="1389475" y="-325"/>
            <a:ext cx="37860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IPCC AR6</a:t>
            </a:r>
            <a:endParaRPr/>
          </a:p>
        </p:txBody>
      </p:sp>
      <p:pic>
        <p:nvPicPr>
          <p:cNvPr id="240" name="Google Shape;240;p36"/>
          <p:cNvPicPr preferRelativeResize="0"/>
          <p:nvPr/>
        </p:nvPicPr>
        <p:blipFill>
          <a:blip r:embed="rId3">
            <a:alphaModFix/>
          </a:blip>
          <a:stretch>
            <a:fillRect/>
          </a:stretch>
        </p:blipFill>
        <p:spPr>
          <a:xfrm>
            <a:off x="5175539" y="0"/>
            <a:ext cx="3974524"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7"/>
          <p:cNvPicPr preferRelativeResize="0"/>
          <p:nvPr/>
        </p:nvPicPr>
        <p:blipFill>
          <a:blip r:embed="rId3">
            <a:alphaModFix/>
          </a:blip>
          <a:stretch>
            <a:fillRect/>
          </a:stretch>
        </p:blipFill>
        <p:spPr>
          <a:xfrm>
            <a:off x="3354300" y="707075"/>
            <a:ext cx="5659391" cy="4322999"/>
          </a:xfrm>
          <a:prstGeom prst="rect">
            <a:avLst/>
          </a:prstGeom>
          <a:noFill/>
          <a:ln>
            <a:noFill/>
          </a:ln>
        </p:spPr>
      </p:pic>
      <p:sp>
        <p:nvSpPr>
          <p:cNvPr id="246" name="Google Shape;246;p37"/>
          <p:cNvSpPr txBox="1">
            <a:spLocks noGrp="1"/>
          </p:cNvSpPr>
          <p:nvPr>
            <p:ph type="title"/>
          </p:nvPr>
        </p:nvSpPr>
        <p:spPr>
          <a:xfrm>
            <a:off x="1389475" y="-325"/>
            <a:ext cx="77547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ESGF Holdings are Large and Growing</a:t>
            </a:r>
            <a:endParaRPr/>
          </a:p>
        </p:txBody>
      </p:sp>
      <p:sp>
        <p:nvSpPr>
          <p:cNvPr id="247" name="Google Shape;247;p37"/>
          <p:cNvSpPr txBox="1">
            <a:spLocks noGrp="1"/>
          </p:cNvSpPr>
          <p:nvPr>
            <p:ph type="body" idx="1"/>
          </p:nvPr>
        </p:nvSpPr>
        <p:spPr>
          <a:xfrm>
            <a:off x="0" y="707075"/>
            <a:ext cx="3201900" cy="43230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Clr>
                <a:srgbClr val="695D46"/>
              </a:buClr>
              <a:buSzPts val="1600"/>
              <a:buChar char="●"/>
            </a:pPr>
            <a:r>
              <a:rPr lang="en" sz="1600">
                <a:solidFill>
                  <a:srgbClr val="695D46"/>
                </a:solidFill>
              </a:rPr>
              <a:t>CMIP5 totals &gt;5 PB (including replicas)</a:t>
            </a:r>
            <a:endParaRPr sz="1600">
              <a:solidFill>
                <a:srgbClr val="695D46"/>
              </a:solidFill>
            </a:endParaRPr>
          </a:p>
          <a:p>
            <a:pPr marL="457200" lvl="0" indent="-330200" algn="l" rtl="0">
              <a:spcBef>
                <a:spcPts val="1000"/>
              </a:spcBef>
              <a:spcAft>
                <a:spcPts val="0"/>
              </a:spcAft>
              <a:buClr>
                <a:srgbClr val="695D46"/>
              </a:buClr>
              <a:buSzPts val="1600"/>
              <a:buChar char="●"/>
            </a:pPr>
            <a:r>
              <a:rPr lang="en" sz="1600">
                <a:solidFill>
                  <a:srgbClr val="695D46"/>
                </a:solidFill>
              </a:rPr>
              <a:t>CMIP6 totals &gt;25 PB (including replicas)</a:t>
            </a:r>
            <a:endParaRPr sz="1600">
              <a:solidFill>
                <a:srgbClr val="695D46"/>
              </a:solidFill>
            </a:endParaRPr>
          </a:p>
          <a:p>
            <a:pPr marL="457200" lvl="0" indent="-330200" algn="l" rtl="0">
              <a:spcBef>
                <a:spcPts val="1000"/>
              </a:spcBef>
              <a:spcAft>
                <a:spcPts val="0"/>
              </a:spcAft>
              <a:buClr>
                <a:srgbClr val="695D46"/>
              </a:buClr>
              <a:buSzPts val="1600"/>
              <a:buChar char="●"/>
            </a:pPr>
            <a:r>
              <a:rPr lang="en" sz="1600">
                <a:solidFill>
                  <a:srgbClr val="695D46"/>
                </a:solidFill>
              </a:rPr>
              <a:t>CMIP7 is expected to have more high resolution output &amp; ensembles, totaling ~100 PB</a:t>
            </a:r>
            <a:endParaRPr sz="1600">
              <a:solidFill>
                <a:srgbClr val="695D46"/>
              </a:solidFill>
            </a:endParaRPr>
          </a:p>
          <a:p>
            <a:pPr marL="457200" lvl="0" indent="-330200" algn="l" rtl="0">
              <a:spcBef>
                <a:spcPts val="1000"/>
              </a:spcBef>
              <a:spcAft>
                <a:spcPts val="1200"/>
              </a:spcAft>
              <a:buClr>
                <a:srgbClr val="695D46"/>
              </a:buClr>
              <a:buSzPts val="1600"/>
              <a:buChar char="●"/>
            </a:pPr>
            <a:r>
              <a:rPr lang="en" sz="1600">
                <a:solidFill>
                  <a:srgbClr val="695D46"/>
                </a:solidFill>
              </a:rPr>
              <a:t>ESGF2-US will expand Federation holdings by adding other Earth science data projects for AI/ML, large ensembles, etc.</a:t>
            </a:r>
            <a:endParaRPr sz="1600"/>
          </a:p>
        </p:txBody>
      </p:sp>
      <p:sp>
        <p:nvSpPr>
          <p:cNvPr id="248" name="Google Shape;248;p37"/>
          <p:cNvSpPr txBox="1"/>
          <p:nvPr/>
        </p:nvSpPr>
        <p:spPr>
          <a:xfrm>
            <a:off x="7458826" y="4908224"/>
            <a:ext cx="1671300" cy="146100"/>
          </a:xfrm>
          <a:prstGeom prst="rect">
            <a:avLst/>
          </a:prstGeom>
          <a:noFill/>
          <a:ln>
            <a:noFill/>
          </a:ln>
        </p:spPr>
        <p:txBody>
          <a:bodyPr spcFirstLastPara="1" wrap="square" lIns="45700" tIns="45700" rIns="45700" bIns="45700" anchor="ctr" anchorCtr="0">
            <a:noAutofit/>
          </a:bodyPr>
          <a:lstStyle/>
          <a:p>
            <a:pPr marL="0" lvl="0" indent="0" algn="r" rtl="0">
              <a:spcBef>
                <a:spcPts val="0"/>
              </a:spcBef>
              <a:spcAft>
                <a:spcPts val="0"/>
              </a:spcAft>
              <a:buNone/>
            </a:pPr>
            <a:r>
              <a:rPr lang="en" sz="900">
                <a:latin typeface="Open Sans"/>
                <a:ea typeface="Open Sans"/>
                <a:cs typeface="Open Sans"/>
                <a:sym typeface="Open Sans"/>
              </a:rPr>
              <a:t>As of April 11, 2023</a:t>
            </a:r>
            <a:endParaRPr sz="9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0">
            <a:hlinkClick r:id="rId3"/>
          </p:cNvPr>
          <p:cNvPicPr preferRelativeResize="0"/>
          <p:nvPr/>
        </p:nvPicPr>
        <p:blipFill rotWithShape="1">
          <a:blip r:embed="rId4">
            <a:alphaModFix/>
          </a:blip>
          <a:srcRect l="2749" t="3154" r="1775" b="4594"/>
          <a:stretch/>
        </p:blipFill>
        <p:spPr>
          <a:xfrm>
            <a:off x="1631700" y="0"/>
            <a:ext cx="7062818" cy="5038601"/>
          </a:xfrm>
          <a:prstGeom prst="rect">
            <a:avLst/>
          </a:prstGeom>
          <a:noFill/>
          <a:ln>
            <a:noFill/>
          </a:ln>
        </p:spPr>
      </p:pic>
      <p:sp>
        <p:nvSpPr>
          <p:cNvPr id="276" name="Google Shape;276;p40"/>
          <p:cNvSpPr txBox="1">
            <a:spLocks noGrp="1"/>
          </p:cNvSpPr>
          <p:nvPr>
            <p:ph type="title"/>
          </p:nvPr>
        </p:nvSpPr>
        <p:spPr>
          <a:xfrm>
            <a:off x="0" y="724900"/>
            <a:ext cx="1631700" cy="12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DOE’s Next Generation Earth System Grid Federation</a:t>
            </a:r>
            <a:endParaRPr sz="2000"/>
          </a:p>
        </p:txBody>
      </p:sp>
      <p:sp>
        <p:nvSpPr>
          <p:cNvPr id="277" name="Google Shape;277;p40"/>
          <p:cNvSpPr txBox="1"/>
          <p:nvPr/>
        </p:nvSpPr>
        <p:spPr>
          <a:xfrm>
            <a:off x="0" y="2013400"/>
            <a:ext cx="1631700" cy="3025200"/>
          </a:xfrm>
          <a:prstGeom prst="rect">
            <a:avLst/>
          </a:prstGeom>
          <a:noFill/>
          <a:ln>
            <a:noFill/>
          </a:ln>
        </p:spPr>
        <p:txBody>
          <a:bodyPr spcFirstLastPara="1" wrap="square" lIns="91425" tIns="91425" rIns="91425" bIns="91425" anchor="ctr" anchorCtr="0">
            <a:noAutofit/>
          </a:bodyPr>
          <a:lstStyle/>
          <a:p>
            <a:pPr marL="182880" lvl="0" indent="-180340"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As many as three nodes co-located at DOE’s major computing facilities</a:t>
            </a:r>
            <a:endParaRPr>
              <a:solidFill>
                <a:schemeClr val="dk2"/>
              </a:solidFill>
              <a:latin typeface="Open Sans"/>
              <a:ea typeface="Open Sans"/>
              <a:cs typeface="Open Sans"/>
              <a:sym typeface="Open Sans"/>
            </a:endParaRPr>
          </a:p>
          <a:p>
            <a:pPr marL="182880" lvl="0" indent="-180340"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Replicating data from the global Federation</a:t>
            </a:r>
            <a:endParaRPr>
              <a:solidFill>
                <a:schemeClr val="dk2"/>
              </a:solidFill>
              <a:latin typeface="Open Sans"/>
              <a:ea typeface="Open Sans"/>
              <a:cs typeface="Open Sans"/>
              <a:sym typeface="Open Sans"/>
            </a:endParaRPr>
          </a:p>
          <a:p>
            <a:pPr marL="182880" lvl="0" indent="-180340" algn="l" rtl="0">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Providing cloud indexing and tape archiving</a:t>
            </a:r>
            <a:endParaRPr>
              <a:solidFill>
                <a:schemeClr val="dk2"/>
              </a:solidFill>
              <a:latin typeface="Open Sans"/>
              <a:ea typeface="Open Sans"/>
              <a:cs typeface="Open Sans"/>
              <a:sym typeface="Open Sans"/>
            </a:endParaRPr>
          </a:p>
        </p:txBody>
      </p:sp>
      <p:pic>
        <p:nvPicPr>
          <p:cNvPr id="278" name="Google Shape;278;p40"/>
          <p:cNvPicPr preferRelativeResize="0"/>
          <p:nvPr/>
        </p:nvPicPr>
        <p:blipFill>
          <a:blip r:embed="rId5">
            <a:alphaModFix/>
          </a:blip>
          <a:stretch>
            <a:fillRect/>
          </a:stretch>
        </p:blipFill>
        <p:spPr>
          <a:xfrm>
            <a:off x="7955382" y="19085"/>
            <a:ext cx="1179075" cy="381701"/>
          </a:xfrm>
          <a:prstGeom prst="rect">
            <a:avLst/>
          </a:prstGeom>
          <a:noFill/>
          <a:ln>
            <a:noFill/>
          </a:ln>
        </p:spPr>
      </p:pic>
      <p:grpSp>
        <p:nvGrpSpPr>
          <p:cNvPr id="279" name="Google Shape;279;p40"/>
          <p:cNvGrpSpPr/>
          <p:nvPr/>
        </p:nvGrpSpPr>
        <p:grpSpPr>
          <a:xfrm>
            <a:off x="2476138" y="1245400"/>
            <a:ext cx="558013" cy="188627"/>
            <a:chOff x="2476138" y="1245400"/>
            <a:chExt cx="558013" cy="188627"/>
          </a:xfrm>
        </p:grpSpPr>
        <p:pic>
          <p:nvPicPr>
            <p:cNvPr id="280" name="Google Shape;280;p40">
              <a:hlinkClick r:id="rId3"/>
            </p:cNvPr>
            <p:cNvPicPr preferRelativeResize="0"/>
            <p:nvPr/>
          </p:nvPicPr>
          <p:blipFill rotWithShape="1">
            <a:blip r:embed="rId6">
              <a:alphaModFix/>
            </a:blip>
            <a:srcRect l="709" t="10929" r="719"/>
            <a:stretch/>
          </p:blipFill>
          <p:spPr>
            <a:xfrm>
              <a:off x="2555525" y="1245400"/>
              <a:ext cx="478626" cy="172450"/>
            </a:xfrm>
            <a:prstGeom prst="rect">
              <a:avLst/>
            </a:prstGeom>
            <a:noFill/>
            <a:ln>
              <a:noFill/>
            </a:ln>
          </p:spPr>
        </p:pic>
        <p:sp>
          <p:nvSpPr>
            <p:cNvPr id="281" name="Google Shape;281;p40">
              <a:hlinkClick r:id="rId3"/>
            </p:cNvPr>
            <p:cNvSpPr/>
            <p:nvPr/>
          </p:nvSpPr>
          <p:spPr>
            <a:xfrm>
              <a:off x="2476138" y="1401627"/>
              <a:ext cx="40500" cy="32400"/>
            </a:xfrm>
            <a:prstGeom prst="ellipse">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40">
            <a:hlinkClick r:id="rId3"/>
          </p:cNvPr>
          <p:cNvSpPr/>
          <p:nvPr/>
        </p:nvSpPr>
        <p:spPr>
          <a:xfrm>
            <a:off x="6122440" y="1301088"/>
            <a:ext cx="40500" cy="32400"/>
          </a:xfrm>
          <a:prstGeom prst="ellipse">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40"/>
          <p:cNvPicPr preferRelativeResize="0"/>
          <p:nvPr/>
        </p:nvPicPr>
        <p:blipFill>
          <a:blip r:embed="rId7">
            <a:alphaModFix/>
          </a:blip>
          <a:stretch>
            <a:fillRect/>
          </a:stretch>
        </p:blipFill>
        <p:spPr>
          <a:xfrm>
            <a:off x="6137196" y="1324232"/>
            <a:ext cx="681486" cy="188625"/>
          </a:xfrm>
          <a:prstGeom prst="rect">
            <a:avLst/>
          </a:prstGeom>
          <a:noFill/>
          <a:ln>
            <a:noFill/>
          </a:ln>
        </p:spPr>
      </p:pic>
      <p:grpSp>
        <p:nvGrpSpPr>
          <p:cNvPr id="284" name="Google Shape;284;p40"/>
          <p:cNvGrpSpPr/>
          <p:nvPr/>
        </p:nvGrpSpPr>
        <p:grpSpPr>
          <a:xfrm>
            <a:off x="6547189" y="1914650"/>
            <a:ext cx="671087" cy="241699"/>
            <a:chOff x="6547189" y="1914650"/>
            <a:chExt cx="671087" cy="241699"/>
          </a:xfrm>
        </p:grpSpPr>
        <p:pic>
          <p:nvPicPr>
            <p:cNvPr id="285" name="Google Shape;285;p40">
              <a:hlinkClick r:id="rId3"/>
            </p:cNvPr>
            <p:cNvPicPr preferRelativeResize="0"/>
            <p:nvPr/>
          </p:nvPicPr>
          <p:blipFill>
            <a:blip r:embed="rId8">
              <a:alphaModFix/>
            </a:blip>
            <a:stretch>
              <a:fillRect/>
            </a:stretch>
          </p:blipFill>
          <p:spPr>
            <a:xfrm>
              <a:off x="6600625" y="1914650"/>
              <a:ext cx="617651" cy="241699"/>
            </a:xfrm>
            <a:prstGeom prst="rect">
              <a:avLst/>
            </a:prstGeom>
            <a:noFill/>
            <a:ln>
              <a:noFill/>
            </a:ln>
          </p:spPr>
        </p:pic>
        <p:sp>
          <p:nvSpPr>
            <p:cNvPr id="286" name="Google Shape;286;p40">
              <a:hlinkClick r:id="rId3"/>
            </p:cNvPr>
            <p:cNvSpPr/>
            <p:nvPr/>
          </p:nvSpPr>
          <p:spPr>
            <a:xfrm>
              <a:off x="6547189" y="2054976"/>
              <a:ext cx="40500" cy="32400"/>
            </a:xfrm>
            <a:prstGeom prst="ellipse">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1389475" y="-325"/>
            <a:ext cx="77547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   Design and implementation principles</a:t>
            </a:r>
            <a:endParaRPr/>
          </a:p>
        </p:txBody>
      </p:sp>
      <p:sp>
        <p:nvSpPr>
          <p:cNvPr id="292" name="Google Shape;292;p41"/>
          <p:cNvSpPr txBox="1">
            <a:spLocks noGrp="1"/>
          </p:cNvSpPr>
          <p:nvPr>
            <p:ph type="body" idx="1"/>
          </p:nvPr>
        </p:nvSpPr>
        <p:spPr>
          <a:xfrm>
            <a:off x="0" y="707075"/>
            <a:ext cx="9144000" cy="43206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SzPts val="1800"/>
              <a:buChar char="●"/>
            </a:pPr>
            <a:r>
              <a:rPr lang="en" sz="2000" b="1"/>
              <a:t>Open architecture and protocols</a:t>
            </a:r>
            <a:endParaRPr/>
          </a:p>
          <a:p>
            <a:pPr marL="914400" lvl="1" indent="-317500" algn="l" rtl="0">
              <a:lnSpc>
                <a:spcPct val="115000"/>
              </a:lnSpc>
              <a:spcBef>
                <a:spcPts val="0"/>
              </a:spcBef>
              <a:spcAft>
                <a:spcPts val="0"/>
              </a:spcAft>
              <a:buSzPts val="1400"/>
              <a:buChar char="○"/>
            </a:pPr>
            <a:r>
              <a:rPr lang="en" sz="1600"/>
              <a:t>Enable substitution of alternative implementations</a:t>
            </a:r>
            <a:endParaRPr/>
          </a:p>
          <a:p>
            <a:pPr marL="457200" lvl="0" indent="-342900" algn="l" rtl="0">
              <a:lnSpc>
                <a:spcPct val="115000"/>
              </a:lnSpc>
              <a:spcBef>
                <a:spcPts val="0"/>
              </a:spcBef>
              <a:spcAft>
                <a:spcPts val="0"/>
              </a:spcAft>
              <a:buSzPts val="1800"/>
              <a:buChar char="●"/>
            </a:pPr>
            <a:r>
              <a:rPr lang="en" sz="2000"/>
              <a:t>Leverage </a:t>
            </a:r>
            <a:r>
              <a:rPr lang="en" sz="2000" b="1"/>
              <a:t>highly available and scalable</a:t>
            </a:r>
            <a:r>
              <a:rPr lang="en" sz="2000"/>
              <a:t> central services from Globus</a:t>
            </a:r>
            <a:endParaRPr/>
          </a:p>
          <a:p>
            <a:pPr marL="914400" lvl="1" indent="-317500" algn="l" rtl="0">
              <a:lnSpc>
                <a:spcPct val="115000"/>
              </a:lnSpc>
              <a:spcBef>
                <a:spcPts val="0"/>
              </a:spcBef>
              <a:spcAft>
                <a:spcPts val="0"/>
              </a:spcAft>
              <a:buSzPts val="1400"/>
              <a:buChar char="○"/>
            </a:pPr>
            <a:r>
              <a:rPr lang="en" sz="1600"/>
              <a:t>Reduce complexity, increase reliability, provide economies of scale</a:t>
            </a:r>
            <a:endParaRPr/>
          </a:p>
          <a:p>
            <a:pPr marL="457200" lvl="0" indent="-342900" algn="l" rtl="0">
              <a:lnSpc>
                <a:spcPct val="115000"/>
              </a:lnSpc>
              <a:spcBef>
                <a:spcPts val="0"/>
              </a:spcBef>
              <a:spcAft>
                <a:spcPts val="0"/>
              </a:spcAft>
              <a:buSzPts val="1800"/>
              <a:buChar char="●"/>
            </a:pPr>
            <a:r>
              <a:rPr lang="en" sz="2000"/>
              <a:t>Use proven, modern </a:t>
            </a:r>
            <a:r>
              <a:rPr lang="en" sz="2000" b="1"/>
              <a:t>security technologies and practices</a:t>
            </a:r>
            <a:endParaRPr/>
          </a:p>
          <a:p>
            <a:pPr marL="914400" lvl="1" indent="-317500" algn="l" rtl="0">
              <a:lnSpc>
                <a:spcPct val="115000"/>
              </a:lnSpc>
              <a:spcBef>
                <a:spcPts val="0"/>
              </a:spcBef>
              <a:spcAft>
                <a:spcPts val="0"/>
              </a:spcAft>
              <a:buSzPts val="1400"/>
              <a:buChar char="○"/>
            </a:pPr>
            <a:r>
              <a:rPr lang="en" sz="1600"/>
              <a:t>Integrated access control; protect against attacks and intrusions</a:t>
            </a:r>
            <a:endParaRPr/>
          </a:p>
          <a:p>
            <a:pPr marL="457200" lvl="0" indent="-342900" algn="l" rtl="0">
              <a:lnSpc>
                <a:spcPct val="115000"/>
              </a:lnSpc>
              <a:spcBef>
                <a:spcPts val="0"/>
              </a:spcBef>
              <a:spcAft>
                <a:spcPts val="0"/>
              </a:spcAft>
              <a:buSzPts val="1800"/>
              <a:buChar char="●"/>
            </a:pPr>
            <a:r>
              <a:rPr lang="en" sz="2000" b="1"/>
              <a:t>Use case approach </a:t>
            </a:r>
            <a:r>
              <a:rPr lang="en" sz="2000"/>
              <a:t>to design, implementation, and evaluation</a:t>
            </a:r>
            <a:endParaRPr/>
          </a:p>
          <a:p>
            <a:pPr marL="914400" lvl="1" indent="-317500" algn="l" rtl="0">
              <a:lnSpc>
                <a:spcPct val="115000"/>
              </a:lnSpc>
              <a:spcBef>
                <a:spcPts val="0"/>
              </a:spcBef>
              <a:spcAft>
                <a:spcPts val="0"/>
              </a:spcAft>
              <a:buSzPts val="1400"/>
              <a:buChar char="○"/>
            </a:pPr>
            <a:r>
              <a:rPr lang="en" sz="1600"/>
              <a:t>Ensure that solutions meet real user needs</a:t>
            </a:r>
            <a:endParaRPr/>
          </a:p>
          <a:p>
            <a:pPr marL="457200" lvl="0" indent="-342900" algn="l" rtl="0">
              <a:lnSpc>
                <a:spcPct val="115000"/>
              </a:lnSpc>
              <a:spcBef>
                <a:spcPts val="0"/>
              </a:spcBef>
              <a:spcAft>
                <a:spcPts val="0"/>
              </a:spcAft>
              <a:buSzPts val="1800"/>
              <a:buChar char="●"/>
            </a:pPr>
            <a:r>
              <a:rPr lang="en" sz="2000"/>
              <a:t>Integrated</a:t>
            </a:r>
            <a:r>
              <a:rPr lang="en" sz="2000" b="1"/>
              <a:t> instrumentation</a:t>
            </a:r>
            <a:endParaRPr/>
          </a:p>
          <a:p>
            <a:pPr marL="914400" lvl="1" indent="-317500" algn="l" rtl="0">
              <a:lnSpc>
                <a:spcPct val="115000"/>
              </a:lnSpc>
              <a:spcBef>
                <a:spcPts val="0"/>
              </a:spcBef>
              <a:spcAft>
                <a:spcPts val="0"/>
              </a:spcAft>
              <a:buSzPts val="1400"/>
              <a:buChar char="○"/>
            </a:pPr>
            <a:r>
              <a:rPr lang="en" sz="1600"/>
              <a:t>Metrics drive data management, data access features, capability development</a:t>
            </a:r>
            <a:endParaRPr/>
          </a:p>
          <a:p>
            <a:pPr marL="457200" lvl="0" indent="-342900" algn="l" rtl="0">
              <a:lnSpc>
                <a:spcPct val="115000"/>
              </a:lnSpc>
              <a:spcBef>
                <a:spcPts val="0"/>
              </a:spcBef>
              <a:spcAft>
                <a:spcPts val="0"/>
              </a:spcAft>
              <a:buSzPts val="1800"/>
              <a:buChar char="●"/>
            </a:pPr>
            <a:r>
              <a:rPr lang="en" sz="2000"/>
              <a:t>Focus on </a:t>
            </a:r>
            <a:r>
              <a:rPr lang="en" sz="2000" b="1"/>
              <a:t>performance </a:t>
            </a:r>
            <a:r>
              <a:rPr lang="en" sz="2000"/>
              <a:t>to deal with big data</a:t>
            </a:r>
            <a:endParaRPr/>
          </a:p>
          <a:p>
            <a:pPr marL="914400" lvl="1" indent="-317500" algn="l" rtl="0">
              <a:lnSpc>
                <a:spcPct val="115000"/>
              </a:lnSpc>
              <a:spcBef>
                <a:spcPts val="0"/>
              </a:spcBef>
              <a:spcAft>
                <a:spcPts val="0"/>
              </a:spcAft>
              <a:buSzPts val="1400"/>
              <a:buChar char="○"/>
            </a:pPr>
            <a:r>
              <a:rPr lang="en" sz="1600"/>
              <a:t>High-speed data transfer, search, server-side processing</a:t>
            </a:r>
            <a:endParaRPr/>
          </a:p>
        </p:txBody>
      </p:sp>
    </p:spTree>
  </p:cSld>
  <p:clrMapOvr>
    <a:masterClrMapping/>
  </p:clrMapOvr>
</p:sld>
</file>

<file path=ppt/theme/theme1.xml><?xml version="1.0" encoding="utf-8"?>
<a:theme xmlns:a="http://schemas.openxmlformats.org/drawingml/2006/main" name="ESGF2">
  <a:themeElements>
    <a:clrScheme name="Tropic">
      <a:dk1>
        <a:srgbClr val="A1E8D9"/>
      </a:dk1>
      <a:lt1>
        <a:srgbClr val="FFFFFF"/>
      </a:lt1>
      <a:dk2>
        <a:srgbClr val="695D46"/>
      </a:dk2>
      <a:lt2>
        <a:srgbClr val="B3A77D"/>
      </a:lt2>
      <a:accent1>
        <a:srgbClr val="436D8F"/>
      </a:accent1>
      <a:accent2>
        <a:srgbClr val="CE93D8"/>
      </a:accent2>
      <a:accent3>
        <a:srgbClr val="6D9EEB"/>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1607</Words>
  <Application>Microsoft Macintosh PowerPoint</Application>
  <PresentationFormat>On-screen Show (16:9)</PresentationFormat>
  <Paragraphs>139</Paragraphs>
  <Slides>21</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PT Sans Narrow</vt:lpstr>
      <vt:lpstr>Open Sans</vt:lpstr>
      <vt:lpstr>ESGF2</vt:lpstr>
      <vt:lpstr>Tropic</vt:lpstr>
      <vt:lpstr>An Introduction to the Earth System Grid Federation</vt:lpstr>
      <vt:lpstr>PowerPoint Presentation</vt:lpstr>
      <vt:lpstr>What is the Earth System Grid Federation?</vt:lpstr>
      <vt:lpstr>What is Earth System Model Data?</vt:lpstr>
      <vt:lpstr>A New Consortium Project in the USA</vt:lpstr>
      <vt:lpstr>IPCC AR6</vt:lpstr>
      <vt:lpstr>   ESGF Holdings are Large and Growing</vt:lpstr>
      <vt:lpstr>DOE’s Next Generation Earth System Grid Federation</vt:lpstr>
      <vt:lpstr>   Design and implementation principles</vt:lpstr>
      <vt:lpstr>The General ESGF Architecture</vt:lpstr>
      <vt:lpstr>What’s Our Goal in Terms of User Access?</vt:lpstr>
      <vt:lpstr>intake-esgf: Programmatic Access to ESGF</vt:lpstr>
      <vt:lpstr>Web Processing Services: Server-Side Compute</vt:lpstr>
      <vt:lpstr>Server-side computing using Globus Compute</vt:lpstr>
      <vt:lpstr>Learning resources &amp; collaboration with open source community</vt:lpstr>
      <vt:lpstr>Outreach Activities</vt:lpstr>
      <vt:lpstr>Summary</vt:lpstr>
      <vt:lpstr>ESGF-US Failsafe Data Replication</vt:lpstr>
      <vt:lpstr>PowerPoint Presentation</vt:lpstr>
      <vt:lpstr>Cumulative Data Transferred Over Time</vt:lpstr>
      <vt:lpstr>Transfer Rates Over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Grover, Maxwell</cp:lastModifiedBy>
  <cp:revision>3</cp:revision>
  <dcterms:modified xsi:type="dcterms:W3CDTF">2024-12-19T15:29:02Z</dcterms:modified>
</cp:coreProperties>
</file>