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6"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7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15"/>
    <p:restoredTop sz="94577"/>
  </p:normalViewPr>
  <p:slideViewPr>
    <p:cSldViewPr snapToGrid="0">
      <p:cViewPr>
        <p:scale>
          <a:sx n="128" d="100"/>
          <a:sy n="128" d="100"/>
        </p:scale>
        <p:origin x="16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Timing for Offloaded Kernels </a:t>
            </a:r>
            <a:r>
              <a:rPr lang="en-US" baseline="0"/>
              <a:t>on </a:t>
            </a:r>
            <a:r>
              <a:rPr lang="en-US"/>
              <a:t>Sunspot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Sheet1!$A$7</c:f>
              <c:strCache>
                <c:ptCount val="1"/>
                <c:pt idx="0">
                  <c:v>node-forces</c:v>
                </c:pt>
              </c:strCache>
            </c:strRef>
          </c:tx>
          <c:spPr>
            <a:solidFill>
              <a:schemeClr val="accent1"/>
            </a:solidFill>
            <a:ln>
              <a:noFill/>
            </a:ln>
            <a:effectLst/>
          </c:spPr>
          <c:invertIfNegative val="0"/>
          <c:cat>
            <c:strRef>
              <c:f>Sheet1!$B$6:$F$6</c:f>
              <c:strCache>
                <c:ptCount val="5"/>
                <c:pt idx="0">
                  <c:v>OpenMP ext.</c:v>
                </c:pt>
                <c:pt idx="1">
                  <c:v>OpenMP ext. fast-math</c:v>
                </c:pt>
                <c:pt idx="2">
                  <c:v>OpenMP no ext. fast-math </c:v>
                </c:pt>
                <c:pt idx="3">
                  <c:v>SYCL interop</c:v>
                </c:pt>
                <c:pt idx="4">
                  <c:v>SYCL</c:v>
                </c:pt>
              </c:strCache>
            </c:strRef>
          </c:cat>
          <c:val>
            <c:numRef>
              <c:f>Sheet1!$B$7:$F$7</c:f>
              <c:numCache>
                <c:formatCode>General</c:formatCode>
                <c:ptCount val="5"/>
                <c:pt idx="0">
                  <c:v>24.74</c:v>
                </c:pt>
                <c:pt idx="1">
                  <c:v>13</c:v>
                </c:pt>
                <c:pt idx="2">
                  <c:v>12.97</c:v>
                </c:pt>
                <c:pt idx="3">
                  <c:v>15.25</c:v>
                </c:pt>
                <c:pt idx="4">
                  <c:v>14.71</c:v>
                </c:pt>
              </c:numCache>
            </c:numRef>
          </c:val>
          <c:extLst>
            <c:ext xmlns:c16="http://schemas.microsoft.com/office/drawing/2014/chart" uri="{C3380CC4-5D6E-409C-BE32-E72D297353CC}">
              <c16:uniqueId val="{00000000-4C28-DD42-9687-7108F1FDBE6B}"/>
            </c:ext>
          </c:extLst>
        </c:ser>
        <c:ser>
          <c:idx val="1"/>
          <c:order val="1"/>
          <c:tx>
            <c:strRef>
              <c:f>Sheet1!$A$8</c:f>
              <c:strCache>
                <c:ptCount val="1"/>
                <c:pt idx="0">
                  <c:v>pack-data</c:v>
                </c:pt>
              </c:strCache>
            </c:strRef>
          </c:tx>
          <c:spPr>
            <a:solidFill>
              <a:schemeClr val="accent2"/>
            </a:solidFill>
            <a:ln>
              <a:noFill/>
            </a:ln>
            <a:effectLst/>
          </c:spPr>
          <c:invertIfNegative val="0"/>
          <c:cat>
            <c:strRef>
              <c:f>Sheet1!$B$6:$F$6</c:f>
              <c:strCache>
                <c:ptCount val="5"/>
                <c:pt idx="0">
                  <c:v>OpenMP ext.</c:v>
                </c:pt>
                <c:pt idx="1">
                  <c:v>OpenMP ext. fast-math</c:v>
                </c:pt>
                <c:pt idx="2">
                  <c:v>OpenMP no ext. fast-math </c:v>
                </c:pt>
                <c:pt idx="3">
                  <c:v>SYCL interop</c:v>
                </c:pt>
                <c:pt idx="4">
                  <c:v>SYCL</c:v>
                </c:pt>
              </c:strCache>
            </c:strRef>
          </c:cat>
          <c:val>
            <c:numRef>
              <c:f>Sheet1!$B$8:$F$8</c:f>
              <c:numCache>
                <c:formatCode>General</c:formatCode>
                <c:ptCount val="5"/>
                <c:pt idx="0">
                  <c:v>2.54</c:v>
                </c:pt>
                <c:pt idx="1">
                  <c:v>2.4900000000000002</c:v>
                </c:pt>
                <c:pt idx="2">
                  <c:v>2.5299999999999998</c:v>
                </c:pt>
                <c:pt idx="3">
                  <c:v>1.6</c:v>
                </c:pt>
                <c:pt idx="4">
                  <c:v>1.59</c:v>
                </c:pt>
              </c:numCache>
            </c:numRef>
          </c:val>
          <c:extLst>
            <c:ext xmlns:c16="http://schemas.microsoft.com/office/drawing/2014/chart" uri="{C3380CC4-5D6E-409C-BE32-E72D297353CC}">
              <c16:uniqueId val="{00000001-4C28-DD42-9687-7108F1FDBE6B}"/>
            </c:ext>
          </c:extLst>
        </c:ser>
        <c:dLbls>
          <c:showLegendKey val="0"/>
          <c:showVal val="0"/>
          <c:showCatName val="0"/>
          <c:showSerName val="0"/>
          <c:showPercent val="0"/>
          <c:showBubbleSize val="0"/>
        </c:dLbls>
        <c:gapWidth val="219"/>
        <c:overlap val="-27"/>
        <c:axId val="588337791"/>
        <c:axId val="555705872"/>
      </c:barChart>
      <c:catAx>
        <c:axId val="5883377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5705872"/>
        <c:crosses val="autoZero"/>
        <c:auto val="1"/>
        <c:lblAlgn val="ctr"/>
        <c:lblOffset val="100"/>
        <c:noMultiLvlLbl val="0"/>
      </c:catAx>
      <c:valAx>
        <c:axId val="5557058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execution</a:t>
                </a:r>
                <a:r>
                  <a:rPr lang="en-US" baseline="0"/>
                  <a:t> time (s)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83377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CED62F-BD25-D043-AA86-1C00D168F89F}" type="datetimeFigureOut">
              <a:rPr lang="en-US" smtClean="0"/>
              <a:t>10/15/24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720828-4D6C-B245-9B78-23E99B51AAF8}" type="slidenum">
              <a:rPr lang="en-US" smtClean="0"/>
              <a:t>‹#›</a:t>
            </a:fld>
            <a:endParaRPr lang="en-US"/>
          </a:p>
        </p:txBody>
      </p:sp>
    </p:spTree>
    <p:extLst>
      <p:ext uri="{BB962C8B-B14F-4D97-AF65-F5344CB8AC3E}">
        <p14:creationId xmlns:p14="http://schemas.microsoft.com/office/powerpoint/2010/main" val="3464542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720828-4D6C-B245-9B78-23E99B51AAF8}" type="slidenum">
              <a:rPr lang="en-US" smtClean="0"/>
              <a:t>1</a:t>
            </a:fld>
            <a:endParaRPr lang="en-US"/>
          </a:p>
        </p:txBody>
      </p:sp>
    </p:spTree>
    <p:extLst>
      <p:ext uri="{BB962C8B-B14F-4D97-AF65-F5344CB8AC3E}">
        <p14:creationId xmlns:p14="http://schemas.microsoft.com/office/powerpoint/2010/main" val="3430408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2AFC0-3205-0FAE-A99E-827B24B6B8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EE817E-64D6-A0B6-1C04-1D4F2E1032D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57BE56-DE8E-72F3-4B4E-34C8CFDDA72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B7A06D7-0A95-DF2C-E4F8-5A4AE5F2D1EB}"/>
              </a:ext>
            </a:extLst>
          </p:cNvPr>
          <p:cNvSpPr>
            <a:spLocks noGrp="1"/>
          </p:cNvSpPr>
          <p:nvPr>
            <p:ph type="sldNum" sz="quarter" idx="5"/>
          </p:nvPr>
        </p:nvSpPr>
        <p:spPr/>
        <p:txBody>
          <a:bodyPr/>
          <a:lstStyle/>
          <a:p>
            <a:fld id="{F5720828-4D6C-B245-9B78-23E99B51AAF8}" type="slidenum">
              <a:rPr lang="en-US" smtClean="0"/>
              <a:t>2</a:t>
            </a:fld>
            <a:endParaRPr lang="en-US"/>
          </a:p>
        </p:txBody>
      </p:sp>
    </p:spTree>
    <p:extLst>
      <p:ext uri="{BB962C8B-B14F-4D97-AF65-F5344CB8AC3E}">
        <p14:creationId xmlns:p14="http://schemas.microsoft.com/office/powerpoint/2010/main" val="3898655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682097-DD4A-3342-A509-D00F6723E906}" type="datetimeFigureOut">
              <a:rPr lang="en-US" smtClean="0"/>
              <a:t>10/15/24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1BF00-4328-8D44-AA70-363B1EF487BF}" type="slidenum">
              <a:rPr lang="en-US" smtClean="0"/>
              <a:t>‹#›</a:t>
            </a:fld>
            <a:endParaRPr lang="en-US"/>
          </a:p>
        </p:txBody>
      </p:sp>
    </p:spTree>
    <p:extLst>
      <p:ext uri="{BB962C8B-B14F-4D97-AF65-F5344CB8AC3E}">
        <p14:creationId xmlns:p14="http://schemas.microsoft.com/office/powerpoint/2010/main" val="286572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682097-DD4A-3342-A509-D00F6723E906}" type="datetimeFigureOut">
              <a:rPr lang="en-US" smtClean="0"/>
              <a:t>10/15/24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1BF00-4328-8D44-AA70-363B1EF487BF}" type="slidenum">
              <a:rPr lang="en-US" smtClean="0"/>
              <a:t>‹#›</a:t>
            </a:fld>
            <a:endParaRPr lang="en-US"/>
          </a:p>
        </p:txBody>
      </p:sp>
    </p:spTree>
    <p:extLst>
      <p:ext uri="{BB962C8B-B14F-4D97-AF65-F5344CB8AC3E}">
        <p14:creationId xmlns:p14="http://schemas.microsoft.com/office/powerpoint/2010/main" val="3886198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682097-DD4A-3342-A509-D00F6723E906}" type="datetimeFigureOut">
              <a:rPr lang="en-US" smtClean="0"/>
              <a:t>10/15/24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1BF00-4328-8D44-AA70-363B1EF487BF}" type="slidenum">
              <a:rPr lang="en-US" smtClean="0"/>
              <a:t>‹#›</a:t>
            </a:fld>
            <a:endParaRPr lang="en-US"/>
          </a:p>
        </p:txBody>
      </p:sp>
    </p:spTree>
    <p:extLst>
      <p:ext uri="{BB962C8B-B14F-4D97-AF65-F5344CB8AC3E}">
        <p14:creationId xmlns:p14="http://schemas.microsoft.com/office/powerpoint/2010/main" val="2088453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682097-DD4A-3342-A509-D00F6723E906}" type="datetimeFigureOut">
              <a:rPr lang="en-US" smtClean="0"/>
              <a:t>10/15/24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1BF00-4328-8D44-AA70-363B1EF487BF}" type="slidenum">
              <a:rPr lang="en-US" smtClean="0"/>
              <a:t>‹#›</a:t>
            </a:fld>
            <a:endParaRPr lang="en-US"/>
          </a:p>
        </p:txBody>
      </p:sp>
    </p:spTree>
    <p:extLst>
      <p:ext uri="{BB962C8B-B14F-4D97-AF65-F5344CB8AC3E}">
        <p14:creationId xmlns:p14="http://schemas.microsoft.com/office/powerpoint/2010/main" val="2832696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682097-DD4A-3342-A509-D00F6723E906}" type="datetimeFigureOut">
              <a:rPr lang="en-US" smtClean="0"/>
              <a:t>10/15/24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1BF00-4328-8D44-AA70-363B1EF487BF}" type="slidenum">
              <a:rPr lang="en-US" smtClean="0"/>
              <a:t>‹#›</a:t>
            </a:fld>
            <a:endParaRPr lang="en-US"/>
          </a:p>
        </p:txBody>
      </p:sp>
    </p:spTree>
    <p:extLst>
      <p:ext uri="{BB962C8B-B14F-4D97-AF65-F5344CB8AC3E}">
        <p14:creationId xmlns:p14="http://schemas.microsoft.com/office/powerpoint/2010/main" val="3052924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682097-DD4A-3342-A509-D00F6723E906}" type="datetimeFigureOut">
              <a:rPr lang="en-US" smtClean="0"/>
              <a:t>10/15/24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1BF00-4328-8D44-AA70-363B1EF487BF}" type="slidenum">
              <a:rPr lang="en-US" smtClean="0"/>
              <a:t>‹#›</a:t>
            </a:fld>
            <a:endParaRPr lang="en-US"/>
          </a:p>
        </p:txBody>
      </p:sp>
    </p:spTree>
    <p:extLst>
      <p:ext uri="{BB962C8B-B14F-4D97-AF65-F5344CB8AC3E}">
        <p14:creationId xmlns:p14="http://schemas.microsoft.com/office/powerpoint/2010/main" val="2957522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682097-DD4A-3342-A509-D00F6723E906}" type="datetimeFigureOut">
              <a:rPr lang="en-US" smtClean="0"/>
              <a:t>10/15/24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A1BF00-4328-8D44-AA70-363B1EF487BF}" type="slidenum">
              <a:rPr lang="en-US" smtClean="0"/>
              <a:t>‹#›</a:t>
            </a:fld>
            <a:endParaRPr lang="en-US"/>
          </a:p>
        </p:txBody>
      </p:sp>
    </p:spTree>
    <p:extLst>
      <p:ext uri="{BB962C8B-B14F-4D97-AF65-F5344CB8AC3E}">
        <p14:creationId xmlns:p14="http://schemas.microsoft.com/office/powerpoint/2010/main" val="3767647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682097-DD4A-3342-A509-D00F6723E906}" type="datetimeFigureOut">
              <a:rPr lang="en-US" smtClean="0"/>
              <a:t>10/15/24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A1BF00-4328-8D44-AA70-363B1EF487BF}" type="slidenum">
              <a:rPr lang="en-US" smtClean="0"/>
              <a:t>‹#›</a:t>
            </a:fld>
            <a:endParaRPr lang="en-US"/>
          </a:p>
        </p:txBody>
      </p:sp>
    </p:spTree>
    <p:extLst>
      <p:ext uri="{BB962C8B-B14F-4D97-AF65-F5344CB8AC3E}">
        <p14:creationId xmlns:p14="http://schemas.microsoft.com/office/powerpoint/2010/main" val="3208655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682097-DD4A-3342-A509-D00F6723E906}" type="datetimeFigureOut">
              <a:rPr lang="en-US" smtClean="0"/>
              <a:t>10/15/24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A1BF00-4328-8D44-AA70-363B1EF487BF}" type="slidenum">
              <a:rPr lang="en-US" smtClean="0"/>
              <a:t>‹#›</a:t>
            </a:fld>
            <a:endParaRPr lang="en-US"/>
          </a:p>
        </p:txBody>
      </p:sp>
    </p:spTree>
    <p:extLst>
      <p:ext uri="{BB962C8B-B14F-4D97-AF65-F5344CB8AC3E}">
        <p14:creationId xmlns:p14="http://schemas.microsoft.com/office/powerpoint/2010/main" val="2653495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682097-DD4A-3342-A509-D00F6723E906}" type="datetimeFigureOut">
              <a:rPr lang="en-US" smtClean="0"/>
              <a:t>10/15/24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1BF00-4328-8D44-AA70-363B1EF487BF}" type="slidenum">
              <a:rPr lang="en-US" smtClean="0"/>
              <a:t>‹#›</a:t>
            </a:fld>
            <a:endParaRPr lang="en-US"/>
          </a:p>
        </p:txBody>
      </p:sp>
    </p:spTree>
    <p:extLst>
      <p:ext uri="{BB962C8B-B14F-4D97-AF65-F5344CB8AC3E}">
        <p14:creationId xmlns:p14="http://schemas.microsoft.com/office/powerpoint/2010/main" val="3280938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682097-DD4A-3342-A509-D00F6723E906}" type="datetimeFigureOut">
              <a:rPr lang="en-US" smtClean="0"/>
              <a:t>10/15/24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1BF00-4328-8D44-AA70-363B1EF487BF}" type="slidenum">
              <a:rPr lang="en-US" smtClean="0"/>
              <a:t>‹#›</a:t>
            </a:fld>
            <a:endParaRPr lang="en-US"/>
          </a:p>
        </p:txBody>
      </p:sp>
    </p:spTree>
    <p:extLst>
      <p:ext uri="{BB962C8B-B14F-4D97-AF65-F5344CB8AC3E}">
        <p14:creationId xmlns:p14="http://schemas.microsoft.com/office/powerpoint/2010/main" val="4276382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7682097-DD4A-3342-A509-D00F6723E906}" type="datetimeFigureOut">
              <a:rPr lang="en-US" smtClean="0"/>
              <a:t>10/15/24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5A1BF00-4328-8D44-AA70-363B1EF487BF}" type="slidenum">
              <a:rPr lang="en-US" smtClean="0"/>
              <a:t>‹#›</a:t>
            </a:fld>
            <a:endParaRPr lang="en-US"/>
          </a:p>
        </p:txBody>
      </p:sp>
    </p:spTree>
    <p:extLst>
      <p:ext uri="{BB962C8B-B14F-4D97-AF65-F5344CB8AC3E}">
        <p14:creationId xmlns:p14="http://schemas.microsoft.com/office/powerpoint/2010/main" val="2904858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sc.llnl.gov/coral-2-benchmark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D119D30-AB66-FE20-AC92-B05505CB2CD2}"/>
              </a:ext>
            </a:extLst>
          </p:cNvPr>
          <p:cNvSpPr/>
          <p:nvPr/>
        </p:nvSpPr>
        <p:spPr>
          <a:xfrm>
            <a:off x="169332" y="961233"/>
            <a:ext cx="4881902" cy="2492990"/>
          </a:xfrm>
          <a:prstGeom prst="rect">
            <a:avLst/>
          </a:prstGeom>
        </p:spPr>
        <p:txBody>
          <a:bodyPr wrap="square">
            <a:spAutoFit/>
          </a:bodyPr>
          <a:lstStyle/>
          <a:p>
            <a:r>
              <a:rPr lang="en-US" sz="1200" dirty="0"/>
              <a:t>The HACC framework has been designed with great flexibility in mind – it is easily portable between different high-performance computing platforms. HACC has three distinct phases in the computation - their relative ratios to total run time strongly depend on the parameters of the simulation. The short force evaluation kernel is compute-intensive with regular stride one memory accesses. This kernel can be fully vectorized and/or threaded. The tree walk phase has essentially irregular indirect memory accesses and has very high number of branching and integer operations. The 3D FFT phase is implemented with point-to-point communication operations and is executed only every long-time step; thus, significantly reducing the overall communication complexity of the code.</a:t>
            </a:r>
          </a:p>
          <a:p>
            <a:pPr algn="ctr"/>
            <a:r>
              <a:rPr lang="en-US" sz="1200" dirty="0">
                <a:solidFill>
                  <a:prstClr val="black"/>
                </a:solidFill>
                <a:hlinkClick r:id="rId3"/>
              </a:rPr>
              <a:t>https://</a:t>
            </a:r>
            <a:r>
              <a:rPr lang="en-US" sz="1200" dirty="0" err="1">
                <a:solidFill>
                  <a:prstClr val="black"/>
                </a:solidFill>
                <a:hlinkClick r:id="rId3"/>
              </a:rPr>
              <a:t>asc.llnl.gov</a:t>
            </a:r>
            <a:r>
              <a:rPr lang="en-US" sz="1200" dirty="0">
                <a:solidFill>
                  <a:prstClr val="black"/>
                </a:solidFill>
                <a:hlinkClick r:id="rId3"/>
              </a:rPr>
              <a:t>/coral-2-benchmarks</a:t>
            </a:r>
            <a:endParaRPr lang="en-US" sz="1200" dirty="0">
              <a:solidFill>
                <a:prstClr val="black"/>
              </a:solidFill>
            </a:endParaRPr>
          </a:p>
        </p:txBody>
      </p:sp>
      <p:sp>
        <p:nvSpPr>
          <p:cNvPr id="15" name="Rectangle 14">
            <a:extLst>
              <a:ext uri="{FF2B5EF4-FFF2-40B4-BE49-F238E27FC236}">
                <a16:creationId xmlns:a16="http://schemas.microsoft.com/office/drawing/2014/main" id="{50636463-5F08-CE36-96A6-296D3508A3C2}"/>
              </a:ext>
            </a:extLst>
          </p:cNvPr>
          <p:cNvSpPr/>
          <p:nvPr/>
        </p:nvSpPr>
        <p:spPr>
          <a:xfrm>
            <a:off x="126252" y="3385606"/>
            <a:ext cx="4580467" cy="2369880"/>
          </a:xfrm>
          <a:prstGeom prst="rect">
            <a:avLst/>
          </a:prstGeom>
        </p:spPr>
        <p:txBody>
          <a:bodyPr wrap="square">
            <a:spAutoFit/>
          </a:bodyPr>
          <a:lstStyle/>
          <a:p>
            <a:r>
              <a:rPr lang="en-US" sz="1600" dirty="0">
                <a:solidFill>
                  <a:prstClr val="black"/>
                </a:solidFill>
              </a:rPr>
              <a:t>Challenge</a:t>
            </a:r>
          </a:p>
          <a:p>
            <a:r>
              <a:rPr lang="en-US" sz="1200" dirty="0"/>
              <a:t>The HACC benchmark for the Aurora SOW is based on the CORAL benchmark, with the short force evaluation kernel offloaded to the PVC GPU using OpenMP Target. The code is optimized to use SIMD loop vectorization and Intel extensions to the OpenMP runtime library. </a:t>
            </a:r>
          </a:p>
          <a:p>
            <a:pPr marL="228600" indent="-228600">
              <a:buFont typeface="+mj-lt"/>
              <a:buAutoNum type="arabicPeriod"/>
            </a:pPr>
            <a:r>
              <a:rPr lang="en-US" sz="1200" dirty="0"/>
              <a:t>To act as an ALCF-4 benchmark it is desirable to have a standard compliant (no extensions) portable implementation of the benchmark in OpenMP and/or SYCL. </a:t>
            </a:r>
          </a:p>
          <a:p>
            <a:pPr marL="228600" indent="-228600">
              <a:buFont typeface="+mj-lt"/>
              <a:buAutoNum type="arabicPeriod"/>
            </a:pPr>
            <a:r>
              <a:rPr lang="en-US" sz="1200" dirty="0"/>
              <a:t>Porting to SYCL is a manual process due to the lack of automated migration tools, e.g., </a:t>
            </a:r>
            <a:r>
              <a:rPr lang="en-US" sz="1200" dirty="0" err="1"/>
              <a:t>SYCLomatic</a:t>
            </a:r>
            <a:r>
              <a:rPr lang="en-US" sz="1200" dirty="0"/>
              <a:t> for CUDA., LLMs not very good either…yet. </a:t>
            </a:r>
          </a:p>
        </p:txBody>
      </p:sp>
      <p:sp>
        <p:nvSpPr>
          <p:cNvPr id="18" name="TextBox 17">
            <a:extLst>
              <a:ext uri="{FF2B5EF4-FFF2-40B4-BE49-F238E27FC236}">
                <a16:creationId xmlns:a16="http://schemas.microsoft.com/office/drawing/2014/main" id="{EE1ED72D-8F7E-AA2B-A97E-3CBC524B87F7}"/>
              </a:ext>
            </a:extLst>
          </p:cNvPr>
          <p:cNvSpPr txBox="1"/>
          <p:nvPr/>
        </p:nvSpPr>
        <p:spPr>
          <a:xfrm>
            <a:off x="5036468" y="3868487"/>
            <a:ext cx="3946666" cy="923330"/>
          </a:xfrm>
          <a:prstGeom prst="rect">
            <a:avLst/>
          </a:prstGeom>
          <a:noFill/>
        </p:spPr>
        <p:txBody>
          <a:bodyPr wrap="square" rtlCol="0">
            <a:spAutoFit/>
          </a:bodyPr>
          <a:lstStyle/>
          <a:p>
            <a:r>
              <a:rPr lang="en-US" sz="900" i="1" dirty="0"/>
              <a:t>Informal representation of the HACC force evaluation hierarchy – 1) long/medium-range contributions from a high-order grid-based, spectrally filtered particle-mesh (PM) solver, 2) medium/short-range contributions using a (rank-local) recursive coordinate bisection (RCB) tree algorithm (green region), 3) close-range contributions using direct particle-particle (PP) interactions (magenta). </a:t>
            </a:r>
          </a:p>
        </p:txBody>
      </p:sp>
      <p:sp>
        <p:nvSpPr>
          <p:cNvPr id="23" name="Rectangle 22">
            <a:extLst>
              <a:ext uri="{FF2B5EF4-FFF2-40B4-BE49-F238E27FC236}">
                <a16:creationId xmlns:a16="http://schemas.microsoft.com/office/drawing/2014/main" id="{CA359F98-E07F-9C23-515A-3E2C8783F777}"/>
              </a:ext>
            </a:extLst>
          </p:cNvPr>
          <p:cNvSpPr/>
          <p:nvPr/>
        </p:nvSpPr>
        <p:spPr>
          <a:xfrm>
            <a:off x="5025834" y="5885077"/>
            <a:ext cx="3957300" cy="338554"/>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latin typeface="Calibri"/>
                <a:ea typeface="+mn-ea"/>
                <a:cs typeface="+mn-cs"/>
              </a:rPr>
              <a:t>Collaborating Institutions: Argonne/Intel</a:t>
            </a:r>
          </a:p>
        </p:txBody>
      </p:sp>
      <p:sp>
        <p:nvSpPr>
          <p:cNvPr id="26" name="Rectangle 25">
            <a:extLst>
              <a:ext uri="{FF2B5EF4-FFF2-40B4-BE49-F238E27FC236}">
                <a16:creationId xmlns:a16="http://schemas.microsoft.com/office/drawing/2014/main" id="{EAC13415-EA8F-974B-1EB9-E9ADEC046E04}"/>
              </a:ext>
            </a:extLst>
          </p:cNvPr>
          <p:cNvSpPr/>
          <p:nvPr/>
        </p:nvSpPr>
        <p:spPr>
          <a:xfrm>
            <a:off x="5025834" y="6377981"/>
            <a:ext cx="3957300" cy="338554"/>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latin typeface="Calibri"/>
                <a:ea typeface="+mn-ea"/>
                <a:cs typeface="+mn-cs"/>
              </a:rPr>
              <a:t>Funding Source: ALCF</a:t>
            </a:r>
          </a:p>
        </p:txBody>
      </p:sp>
      <p:sp>
        <p:nvSpPr>
          <p:cNvPr id="27" name="TextBox 26">
            <a:extLst>
              <a:ext uri="{FF2B5EF4-FFF2-40B4-BE49-F238E27FC236}">
                <a16:creationId xmlns:a16="http://schemas.microsoft.com/office/drawing/2014/main" id="{D4C327CA-FE10-A75A-B123-1D51AAE6FDF9}"/>
              </a:ext>
            </a:extLst>
          </p:cNvPr>
          <p:cNvSpPr txBox="1"/>
          <p:nvPr/>
        </p:nvSpPr>
        <p:spPr>
          <a:xfrm>
            <a:off x="5051234" y="4814964"/>
            <a:ext cx="3957300" cy="769441"/>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Calibri"/>
                <a:ea typeface="+mn-ea"/>
                <a:cs typeface="+mn-cs"/>
              </a:rPr>
              <a:t>Habib, Salman, et al. "The universe at extreme scale: multi-petaflop sky simulation on the BG/Q." SC'12: Proceedings of the International Conference on High Performance Computing, Networking, Storage and Analysis. IEEE, 2012.</a:t>
            </a:r>
            <a:endParaRPr lang="en-US" sz="1100" kern="0" dirty="0">
              <a:solidFill>
                <a:prstClr val="black"/>
              </a:solidFill>
              <a:latin typeface="Calibri"/>
            </a:endParaRPr>
          </a:p>
        </p:txBody>
      </p:sp>
      <p:sp>
        <p:nvSpPr>
          <p:cNvPr id="29" name="Title 2">
            <a:extLst>
              <a:ext uri="{FF2B5EF4-FFF2-40B4-BE49-F238E27FC236}">
                <a16:creationId xmlns:a16="http://schemas.microsoft.com/office/drawing/2014/main" id="{BC2C126E-467B-DB9F-C373-FC4F3731A235}"/>
              </a:ext>
            </a:extLst>
          </p:cNvPr>
          <p:cNvSpPr txBox="1">
            <a:spLocks/>
          </p:cNvSpPr>
          <p:nvPr/>
        </p:nvSpPr>
        <p:spPr bwMode="auto">
          <a:xfrm>
            <a:off x="381000" y="0"/>
            <a:ext cx="83058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kern="1200">
                <a:solidFill>
                  <a:srgbClr val="106636"/>
                </a:solidFill>
                <a:latin typeface="+mj-lt"/>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200" algn="ctr" rtl="0" fontAlgn="base">
              <a:spcBef>
                <a:spcPct val="0"/>
              </a:spcBef>
              <a:spcAft>
                <a:spcPct val="0"/>
              </a:spcAft>
              <a:defRPr sz="2400">
                <a:solidFill>
                  <a:srgbClr val="106636"/>
                </a:solidFill>
                <a:latin typeface="Arial" charset="0"/>
                <a:cs typeface="Arial" charset="0"/>
              </a:defRPr>
            </a:lvl6pPr>
            <a:lvl7pPr marL="914400" algn="ctr" rtl="0" fontAlgn="base">
              <a:spcBef>
                <a:spcPct val="0"/>
              </a:spcBef>
              <a:spcAft>
                <a:spcPct val="0"/>
              </a:spcAft>
              <a:defRPr sz="2400">
                <a:solidFill>
                  <a:srgbClr val="106636"/>
                </a:solidFill>
                <a:latin typeface="Arial" charset="0"/>
                <a:cs typeface="Arial" charset="0"/>
              </a:defRPr>
            </a:lvl7pPr>
            <a:lvl8pPr marL="1371600" algn="ctr" rtl="0" fontAlgn="base">
              <a:spcBef>
                <a:spcPct val="0"/>
              </a:spcBef>
              <a:spcAft>
                <a:spcPct val="0"/>
              </a:spcAft>
              <a:defRPr sz="2400">
                <a:solidFill>
                  <a:srgbClr val="106636"/>
                </a:solidFill>
                <a:latin typeface="Arial" charset="0"/>
                <a:cs typeface="Arial" charset="0"/>
              </a:defRPr>
            </a:lvl8pPr>
            <a:lvl9pPr marL="1828800" algn="ctr" rtl="0" fontAlgn="base">
              <a:spcBef>
                <a:spcPct val="0"/>
              </a:spcBef>
              <a:spcAft>
                <a:spcPct val="0"/>
              </a:spcAft>
              <a:defRPr sz="2400">
                <a:solidFill>
                  <a:srgbClr val="106636"/>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Calibri"/>
                <a:ea typeface="+mj-ea"/>
                <a:cs typeface="Arial" pitchFamily="34" charset="0"/>
              </a:rPr>
              <a:t>Preparing the HACC Benchmark for ALCF-4: Porting OpenMP Target to SYCL</a:t>
            </a:r>
          </a:p>
        </p:txBody>
      </p:sp>
      <p:cxnSp>
        <p:nvCxnSpPr>
          <p:cNvPr id="6" name="Straight Connector 5">
            <a:extLst>
              <a:ext uri="{FF2B5EF4-FFF2-40B4-BE49-F238E27FC236}">
                <a16:creationId xmlns:a16="http://schemas.microsoft.com/office/drawing/2014/main" id="{65D463C1-BC28-3AAE-7E01-E0D05231BB1B}"/>
              </a:ext>
            </a:extLst>
          </p:cNvPr>
          <p:cNvCxnSpPr>
            <a:cxnSpLocks/>
          </p:cNvCxnSpPr>
          <p:nvPr/>
        </p:nvCxnSpPr>
        <p:spPr>
          <a:xfrm>
            <a:off x="135466" y="762000"/>
            <a:ext cx="8847668" cy="0"/>
          </a:xfrm>
          <a:prstGeom prst="line">
            <a:avLst/>
          </a:prstGeom>
          <a:ln>
            <a:solidFill>
              <a:schemeClr val="tx1"/>
            </a:solidFill>
          </a:ln>
        </p:spPr>
        <p:style>
          <a:lnRef idx="3">
            <a:schemeClr val="accent3"/>
          </a:lnRef>
          <a:fillRef idx="0">
            <a:schemeClr val="accent3"/>
          </a:fillRef>
          <a:effectRef idx="2">
            <a:schemeClr val="accent3"/>
          </a:effectRef>
          <a:fontRef idx="minor">
            <a:schemeClr val="tx1"/>
          </a:fontRef>
        </p:style>
      </p:cxnSp>
      <p:cxnSp>
        <p:nvCxnSpPr>
          <p:cNvPr id="7" name="Straight Connector 6">
            <a:extLst>
              <a:ext uri="{FF2B5EF4-FFF2-40B4-BE49-F238E27FC236}">
                <a16:creationId xmlns:a16="http://schemas.microsoft.com/office/drawing/2014/main" id="{93C30834-358E-9CFE-6012-E5DAF04C89C3}"/>
              </a:ext>
            </a:extLst>
          </p:cNvPr>
          <p:cNvCxnSpPr>
            <a:cxnSpLocks/>
          </p:cNvCxnSpPr>
          <p:nvPr/>
        </p:nvCxnSpPr>
        <p:spPr>
          <a:xfrm>
            <a:off x="135466" y="5750804"/>
            <a:ext cx="8847667" cy="0"/>
          </a:xfrm>
          <a:prstGeom prst="line">
            <a:avLst/>
          </a:prstGeom>
          <a:ln>
            <a:solidFill>
              <a:schemeClr val="tx1"/>
            </a:solidFill>
          </a:ln>
        </p:spPr>
        <p:style>
          <a:lnRef idx="3">
            <a:schemeClr val="accent3"/>
          </a:lnRef>
          <a:fillRef idx="0">
            <a:schemeClr val="accent3"/>
          </a:fillRef>
          <a:effectRef idx="2">
            <a:schemeClr val="accent3"/>
          </a:effectRef>
          <a:fontRef idx="minor">
            <a:schemeClr val="tx1"/>
          </a:fontRef>
        </p:style>
      </p:cxnSp>
      <p:pic>
        <p:nvPicPr>
          <p:cNvPr id="36" name="Picture 35" descr="A diagram of a tree&#10;&#10;Description automatically generated">
            <a:extLst>
              <a:ext uri="{FF2B5EF4-FFF2-40B4-BE49-F238E27FC236}">
                <a16:creationId xmlns:a16="http://schemas.microsoft.com/office/drawing/2014/main" id="{F08C80CD-AC8F-2CE9-712B-7566FAA32548}"/>
              </a:ext>
            </a:extLst>
          </p:cNvPr>
          <p:cNvPicPr>
            <a:picLocks noChangeAspect="1"/>
          </p:cNvPicPr>
          <p:nvPr/>
        </p:nvPicPr>
        <p:blipFill>
          <a:blip r:embed="rId4"/>
          <a:stretch>
            <a:fillRect/>
          </a:stretch>
        </p:blipFill>
        <p:spPr>
          <a:xfrm>
            <a:off x="5658727" y="912769"/>
            <a:ext cx="2740994" cy="2801368"/>
          </a:xfrm>
          <a:prstGeom prst="rect">
            <a:avLst/>
          </a:prstGeom>
        </p:spPr>
      </p:pic>
      <p:pic>
        <p:nvPicPr>
          <p:cNvPr id="38" name="Picture 2" descr="Argonne National Laboratory Homepage ...">
            <a:extLst>
              <a:ext uri="{FF2B5EF4-FFF2-40B4-BE49-F238E27FC236}">
                <a16:creationId xmlns:a16="http://schemas.microsoft.com/office/drawing/2014/main" id="{DEF6212E-59C5-54C2-0981-02B3ADD46D8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466" y="5755486"/>
            <a:ext cx="1800544" cy="880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5142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44A970-D2A2-C66B-4F60-9D0C22973D93}"/>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3E94DA8F-F55B-42C9-96E1-8A525793E7E2}"/>
              </a:ext>
            </a:extLst>
          </p:cNvPr>
          <p:cNvSpPr/>
          <p:nvPr/>
        </p:nvSpPr>
        <p:spPr>
          <a:xfrm>
            <a:off x="169332" y="961233"/>
            <a:ext cx="4233336" cy="2554545"/>
          </a:xfrm>
          <a:prstGeom prst="rect">
            <a:avLst/>
          </a:prstGeom>
        </p:spPr>
        <p:txBody>
          <a:bodyPr wrap="square">
            <a:spAutoFit/>
          </a:bodyPr>
          <a:lstStyle/>
          <a:p>
            <a:r>
              <a:rPr lang="en-US" sz="1600" dirty="0">
                <a:solidFill>
                  <a:prstClr val="black"/>
                </a:solidFill>
              </a:rPr>
              <a:t>Accomplishment</a:t>
            </a:r>
          </a:p>
          <a:p>
            <a:pPr marL="171450" indent="-171450">
              <a:buFont typeface="Arial" panose="020B0604020202020204" pitchFamily="34" charset="0"/>
              <a:buChar char="•"/>
            </a:pPr>
            <a:r>
              <a:rPr lang="en-US" sz="1200" dirty="0">
                <a:solidFill>
                  <a:prstClr val="black"/>
                </a:solidFill>
              </a:rPr>
              <a:t>Implemented an OpenMP standard compliant (no Intel extensions) HACC benchmark based on Aurora SOW. </a:t>
            </a:r>
            <a:r>
              <a:rPr lang="en-US" sz="1200" i="1" dirty="0">
                <a:solidFill>
                  <a:prstClr val="black"/>
                </a:solidFill>
              </a:rPr>
              <a:t>Credit: Adrian Pope.</a:t>
            </a:r>
            <a:r>
              <a:rPr lang="en-US" sz="1200" dirty="0">
                <a:solidFill>
                  <a:prstClr val="black"/>
                </a:solidFill>
              </a:rPr>
              <a:t> </a:t>
            </a:r>
          </a:p>
          <a:p>
            <a:pPr marL="171450" indent="-171450">
              <a:buFont typeface="Arial" panose="020B0604020202020204" pitchFamily="34" charset="0"/>
              <a:buChar char="•"/>
            </a:pPr>
            <a:r>
              <a:rPr lang="en-US" sz="1200" dirty="0">
                <a:solidFill>
                  <a:prstClr val="black"/>
                </a:solidFill>
              </a:rPr>
              <a:t>Utilized OpenMP </a:t>
            </a:r>
            <a:r>
              <a:rPr lang="en-US" sz="1200" i="1" dirty="0">
                <a:solidFill>
                  <a:prstClr val="black"/>
                </a:solidFill>
              </a:rPr>
              <a:t>interop</a:t>
            </a:r>
            <a:r>
              <a:rPr lang="en-US" sz="1200" dirty="0">
                <a:solidFill>
                  <a:prstClr val="black"/>
                </a:solidFill>
              </a:rPr>
              <a:t> features to incrementally develop and verify SYCL kernels for the benchmark.</a:t>
            </a:r>
          </a:p>
          <a:p>
            <a:pPr marL="171450" indent="-171450">
              <a:buFont typeface="Arial" panose="020B0604020202020204" pitchFamily="34" charset="0"/>
              <a:buChar char="•"/>
            </a:pPr>
            <a:r>
              <a:rPr lang="en-US" sz="1200" dirty="0">
                <a:solidFill>
                  <a:prstClr val="black"/>
                </a:solidFill>
              </a:rPr>
              <a:t>Fully ported remaining SYCL functions for memory management to achieve comparable application performance on Sunspot/Aurora. </a:t>
            </a:r>
          </a:p>
          <a:p>
            <a:pPr marL="171450" indent="-171450">
              <a:buFont typeface="Arial" panose="020B0604020202020204" pitchFamily="34" charset="0"/>
              <a:buChar char="•"/>
            </a:pPr>
            <a:r>
              <a:rPr lang="en-US" sz="1200" dirty="0">
                <a:solidFill>
                  <a:prstClr val="black"/>
                </a:solidFill>
              </a:rPr>
              <a:t>Discovered optimization differences with default compiler settings between OpenMP and SYCL.</a:t>
            </a:r>
          </a:p>
          <a:p>
            <a:pPr marL="171450" indent="-171450">
              <a:buFont typeface="Arial" panose="020B0604020202020204" pitchFamily="34" charset="0"/>
              <a:buChar char="•"/>
            </a:pPr>
            <a:r>
              <a:rPr lang="en-US" sz="1200" dirty="0">
                <a:solidFill>
                  <a:prstClr val="black"/>
                </a:solidFill>
              </a:rPr>
              <a:t>Found a few bugs related to Intel’s OpenMP/SYCL interop  support. </a:t>
            </a:r>
          </a:p>
        </p:txBody>
      </p:sp>
      <p:sp>
        <p:nvSpPr>
          <p:cNvPr id="15" name="Rectangle 14">
            <a:extLst>
              <a:ext uri="{FF2B5EF4-FFF2-40B4-BE49-F238E27FC236}">
                <a16:creationId xmlns:a16="http://schemas.microsoft.com/office/drawing/2014/main" id="{48E98C65-83AB-65AF-25C9-F3450CBE97BC}"/>
              </a:ext>
            </a:extLst>
          </p:cNvPr>
          <p:cNvSpPr/>
          <p:nvPr/>
        </p:nvSpPr>
        <p:spPr>
          <a:xfrm>
            <a:off x="135466" y="3543459"/>
            <a:ext cx="4580467" cy="1446550"/>
          </a:xfrm>
          <a:prstGeom prst="rect">
            <a:avLst/>
          </a:prstGeom>
        </p:spPr>
        <p:txBody>
          <a:bodyPr wrap="square">
            <a:spAutoFit/>
          </a:bodyPr>
          <a:lstStyle/>
          <a:p>
            <a:r>
              <a:rPr lang="en-US" sz="1600" dirty="0">
                <a:solidFill>
                  <a:prstClr val="black"/>
                </a:solidFill>
              </a:rPr>
              <a:t>Impact</a:t>
            </a:r>
          </a:p>
          <a:p>
            <a:r>
              <a:rPr lang="en-US" sz="1200" dirty="0"/>
              <a:t>The resulting code is a standards compliant implementation of the Aurora SOW codebase that can be used as an ALCF-4 benchmark, having improved portability. With two programming paradigms: SIMD and SPMD, cross-platform compatibility is also improved. Follow on activities are to confirm scalability on Aurora and compare results on NVIDIA and AMD GPU architectures. </a:t>
            </a:r>
          </a:p>
        </p:txBody>
      </p:sp>
      <p:sp>
        <p:nvSpPr>
          <p:cNvPr id="18" name="TextBox 17">
            <a:extLst>
              <a:ext uri="{FF2B5EF4-FFF2-40B4-BE49-F238E27FC236}">
                <a16:creationId xmlns:a16="http://schemas.microsoft.com/office/drawing/2014/main" id="{0596D830-EF48-2C6C-DA4A-876D52F07F20}"/>
              </a:ext>
            </a:extLst>
          </p:cNvPr>
          <p:cNvSpPr txBox="1"/>
          <p:nvPr/>
        </p:nvSpPr>
        <p:spPr>
          <a:xfrm>
            <a:off x="5025834" y="3893272"/>
            <a:ext cx="3957299" cy="1107996"/>
          </a:xfrm>
          <a:prstGeom prst="rect">
            <a:avLst/>
          </a:prstGeom>
          <a:noFill/>
        </p:spPr>
        <p:txBody>
          <a:bodyPr wrap="square" rtlCol="0">
            <a:spAutoFit/>
          </a:bodyPr>
          <a:lstStyle/>
          <a:p>
            <a:r>
              <a:rPr lang="en-US" sz="1100" dirty="0"/>
              <a:t>Results are obtained from running the benchmark on Sunspot using SDK version: </a:t>
            </a:r>
            <a:r>
              <a:rPr lang="en-US" sz="1100" dirty="0" err="1"/>
              <a:t>oneapi</a:t>
            </a:r>
            <a:r>
              <a:rPr lang="en-US" sz="1100" dirty="0"/>
              <a:t>/</a:t>
            </a:r>
            <a:r>
              <a:rPr lang="en-US" sz="1100" dirty="0" err="1"/>
              <a:t>eng</a:t>
            </a:r>
            <a:r>
              <a:rPr lang="en-US" sz="1100" dirty="0"/>
              <a:t>-compiler/2024.04.15.002. The Aurora SOW configuration is used with 96 ranks on 1 node of the system mapping 2 MPI ranks to each CCS. The simulation has 912</a:t>
            </a:r>
            <a:r>
              <a:rPr lang="en-US" sz="1100" baseline="30000" dirty="0"/>
              <a:t>3</a:t>
            </a:r>
            <a:r>
              <a:rPr lang="en-US" sz="1100" dirty="0"/>
              <a:t> particles in a 690.53</a:t>
            </a:r>
            <a:r>
              <a:rPr lang="en-US" sz="1100" baseline="30000" dirty="0"/>
              <a:t>3</a:t>
            </a:r>
            <a:r>
              <a:rPr lang="en-US" sz="1100" dirty="0"/>
              <a:t> h</a:t>
            </a:r>
            <a:r>
              <a:rPr lang="en-US" sz="1100" baseline="30000" dirty="0"/>
              <a:t>(-1)</a:t>
            </a:r>
            <a:r>
              <a:rPr lang="en-US" sz="1100" dirty="0"/>
              <a:t>Mpc volume. Kernel timing from </a:t>
            </a:r>
            <a:r>
              <a:rPr lang="en-US" sz="1100" dirty="0" err="1"/>
              <a:t>iprof</a:t>
            </a:r>
            <a:r>
              <a:rPr lang="en-US" sz="1100" dirty="0"/>
              <a:t>. </a:t>
            </a:r>
          </a:p>
        </p:txBody>
      </p:sp>
      <p:sp>
        <p:nvSpPr>
          <p:cNvPr id="23" name="Rectangle 22">
            <a:extLst>
              <a:ext uri="{FF2B5EF4-FFF2-40B4-BE49-F238E27FC236}">
                <a16:creationId xmlns:a16="http://schemas.microsoft.com/office/drawing/2014/main" id="{53962BB0-8D62-C4D9-23F7-0B3B9F6C922F}"/>
              </a:ext>
            </a:extLst>
          </p:cNvPr>
          <p:cNvSpPr/>
          <p:nvPr/>
        </p:nvSpPr>
        <p:spPr>
          <a:xfrm>
            <a:off x="5025834" y="5885077"/>
            <a:ext cx="3957300" cy="338554"/>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latin typeface="Calibri"/>
                <a:ea typeface="+mn-ea"/>
                <a:cs typeface="+mn-cs"/>
              </a:rPr>
              <a:t>Collaborating Institutions: Argonne/Intel</a:t>
            </a:r>
          </a:p>
        </p:txBody>
      </p:sp>
      <p:sp>
        <p:nvSpPr>
          <p:cNvPr id="26" name="Rectangle 25">
            <a:extLst>
              <a:ext uri="{FF2B5EF4-FFF2-40B4-BE49-F238E27FC236}">
                <a16:creationId xmlns:a16="http://schemas.microsoft.com/office/drawing/2014/main" id="{439445E1-E9CF-F467-CAF6-8C83B5B646C4}"/>
              </a:ext>
            </a:extLst>
          </p:cNvPr>
          <p:cNvSpPr/>
          <p:nvPr/>
        </p:nvSpPr>
        <p:spPr>
          <a:xfrm>
            <a:off x="5025834" y="6377981"/>
            <a:ext cx="3957300" cy="338554"/>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latin typeface="Calibri"/>
                <a:ea typeface="+mn-ea"/>
                <a:cs typeface="+mn-cs"/>
              </a:rPr>
              <a:t>Funding Source: ALCF</a:t>
            </a:r>
          </a:p>
        </p:txBody>
      </p:sp>
      <p:sp>
        <p:nvSpPr>
          <p:cNvPr id="27" name="TextBox 26">
            <a:extLst>
              <a:ext uri="{FF2B5EF4-FFF2-40B4-BE49-F238E27FC236}">
                <a16:creationId xmlns:a16="http://schemas.microsoft.com/office/drawing/2014/main" id="{8BA5F098-F832-15E6-35ED-D757316F3F44}"/>
              </a:ext>
            </a:extLst>
          </p:cNvPr>
          <p:cNvSpPr txBox="1"/>
          <p:nvPr/>
        </p:nvSpPr>
        <p:spPr>
          <a:xfrm>
            <a:off x="5025834" y="5021592"/>
            <a:ext cx="3957300" cy="430887"/>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Calibri"/>
                <a:ea typeface="+mn-ea"/>
                <a:cs typeface="+mn-cs"/>
              </a:rPr>
              <a:t>Collaborators: Adrian Pope (ANL), Vitali Morozov (ANL), John Pennycook (Intel), Ye Luo (ANL), Thomas </a:t>
            </a:r>
            <a:r>
              <a:rPr kumimoji="0" lang="en-US" sz="1100" b="0" i="0" u="none" strike="noStrike" kern="0" cap="none" spc="0" normalizeH="0" baseline="0" noProof="0" dirty="0" err="1">
                <a:ln>
                  <a:noFill/>
                </a:ln>
                <a:solidFill>
                  <a:prstClr val="black"/>
                </a:solidFill>
                <a:effectLst/>
                <a:uLnTx/>
                <a:uFillTx/>
                <a:latin typeface="Calibri"/>
                <a:ea typeface="+mn-ea"/>
                <a:cs typeface="+mn-cs"/>
              </a:rPr>
              <a:t>Applencourt</a:t>
            </a:r>
            <a:r>
              <a:rPr kumimoji="0" lang="en-US" sz="1100" b="0" i="0" u="none" strike="noStrike" kern="0" cap="none" spc="0" normalizeH="0" baseline="0" noProof="0" dirty="0">
                <a:ln>
                  <a:noFill/>
                </a:ln>
                <a:solidFill>
                  <a:prstClr val="black"/>
                </a:solidFill>
                <a:effectLst/>
                <a:uLnTx/>
                <a:uFillTx/>
                <a:latin typeface="Calibri"/>
                <a:ea typeface="+mn-ea"/>
                <a:cs typeface="+mn-cs"/>
              </a:rPr>
              <a:t> (ANL)</a:t>
            </a:r>
          </a:p>
        </p:txBody>
      </p:sp>
      <p:sp>
        <p:nvSpPr>
          <p:cNvPr id="29" name="Title 2">
            <a:extLst>
              <a:ext uri="{FF2B5EF4-FFF2-40B4-BE49-F238E27FC236}">
                <a16:creationId xmlns:a16="http://schemas.microsoft.com/office/drawing/2014/main" id="{A76128C2-2EE7-8D98-E4D9-965ADB6D22FE}"/>
              </a:ext>
            </a:extLst>
          </p:cNvPr>
          <p:cNvSpPr txBox="1">
            <a:spLocks/>
          </p:cNvSpPr>
          <p:nvPr/>
        </p:nvSpPr>
        <p:spPr bwMode="auto">
          <a:xfrm>
            <a:off x="381000" y="0"/>
            <a:ext cx="83058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kern="1200">
                <a:solidFill>
                  <a:srgbClr val="106636"/>
                </a:solidFill>
                <a:latin typeface="+mj-lt"/>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200" algn="ctr" rtl="0" fontAlgn="base">
              <a:spcBef>
                <a:spcPct val="0"/>
              </a:spcBef>
              <a:spcAft>
                <a:spcPct val="0"/>
              </a:spcAft>
              <a:defRPr sz="2400">
                <a:solidFill>
                  <a:srgbClr val="106636"/>
                </a:solidFill>
                <a:latin typeface="Arial" charset="0"/>
                <a:cs typeface="Arial" charset="0"/>
              </a:defRPr>
            </a:lvl6pPr>
            <a:lvl7pPr marL="914400" algn="ctr" rtl="0" fontAlgn="base">
              <a:spcBef>
                <a:spcPct val="0"/>
              </a:spcBef>
              <a:spcAft>
                <a:spcPct val="0"/>
              </a:spcAft>
              <a:defRPr sz="2400">
                <a:solidFill>
                  <a:srgbClr val="106636"/>
                </a:solidFill>
                <a:latin typeface="Arial" charset="0"/>
                <a:cs typeface="Arial" charset="0"/>
              </a:defRPr>
            </a:lvl7pPr>
            <a:lvl8pPr marL="1371600" algn="ctr" rtl="0" fontAlgn="base">
              <a:spcBef>
                <a:spcPct val="0"/>
              </a:spcBef>
              <a:spcAft>
                <a:spcPct val="0"/>
              </a:spcAft>
              <a:defRPr sz="2400">
                <a:solidFill>
                  <a:srgbClr val="106636"/>
                </a:solidFill>
                <a:latin typeface="Arial" charset="0"/>
                <a:cs typeface="Arial" charset="0"/>
              </a:defRPr>
            </a:lvl8pPr>
            <a:lvl9pPr marL="1828800" algn="ctr" rtl="0" fontAlgn="base">
              <a:spcBef>
                <a:spcPct val="0"/>
              </a:spcBef>
              <a:spcAft>
                <a:spcPct val="0"/>
              </a:spcAft>
              <a:defRPr sz="2400">
                <a:solidFill>
                  <a:srgbClr val="106636"/>
                </a:solidFill>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Calibri"/>
                <a:ea typeface="+mj-ea"/>
                <a:cs typeface="Arial" pitchFamily="34" charset="0"/>
              </a:rPr>
              <a:t>Preparing the HACC Benchmark for ALCF-4: Porting OpenMP Target to SYCL</a:t>
            </a:r>
          </a:p>
        </p:txBody>
      </p:sp>
      <p:sp>
        <p:nvSpPr>
          <p:cNvPr id="2" name="Rectangle 1">
            <a:extLst>
              <a:ext uri="{FF2B5EF4-FFF2-40B4-BE49-F238E27FC236}">
                <a16:creationId xmlns:a16="http://schemas.microsoft.com/office/drawing/2014/main" id="{BD32F0D0-D766-F3DC-BEF3-DE99D8E9CAFA}"/>
              </a:ext>
            </a:extLst>
          </p:cNvPr>
          <p:cNvSpPr/>
          <p:nvPr/>
        </p:nvSpPr>
        <p:spPr>
          <a:xfrm>
            <a:off x="-2398184" y="8858532"/>
            <a:ext cx="956759" cy="3672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Awesome CPS logo created with AI image generator</a:t>
            </a:r>
          </a:p>
        </p:txBody>
      </p:sp>
      <p:cxnSp>
        <p:nvCxnSpPr>
          <p:cNvPr id="6" name="Straight Connector 5">
            <a:extLst>
              <a:ext uri="{FF2B5EF4-FFF2-40B4-BE49-F238E27FC236}">
                <a16:creationId xmlns:a16="http://schemas.microsoft.com/office/drawing/2014/main" id="{50316F31-B265-C3D5-B1BA-666FD55BC45B}"/>
              </a:ext>
            </a:extLst>
          </p:cNvPr>
          <p:cNvCxnSpPr>
            <a:cxnSpLocks/>
          </p:cNvCxnSpPr>
          <p:nvPr/>
        </p:nvCxnSpPr>
        <p:spPr>
          <a:xfrm>
            <a:off x="135466" y="762000"/>
            <a:ext cx="8847668" cy="0"/>
          </a:xfrm>
          <a:prstGeom prst="line">
            <a:avLst/>
          </a:prstGeom>
          <a:ln>
            <a:solidFill>
              <a:schemeClr val="tx1"/>
            </a:solidFill>
          </a:ln>
        </p:spPr>
        <p:style>
          <a:lnRef idx="3">
            <a:schemeClr val="accent3"/>
          </a:lnRef>
          <a:fillRef idx="0">
            <a:schemeClr val="accent3"/>
          </a:fillRef>
          <a:effectRef idx="2">
            <a:schemeClr val="accent3"/>
          </a:effectRef>
          <a:fontRef idx="minor">
            <a:schemeClr val="tx1"/>
          </a:fontRef>
        </p:style>
      </p:cxnSp>
      <p:cxnSp>
        <p:nvCxnSpPr>
          <p:cNvPr id="7" name="Straight Connector 6">
            <a:extLst>
              <a:ext uri="{FF2B5EF4-FFF2-40B4-BE49-F238E27FC236}">
                <a16:creationId xmlns:a16="http://schemas.microsoft.com/office/drawing/2014/main" id="{1850EB09-A291-6E37-BF34-DE033A9B3949}"/>
              </a:ext>
            </a:extLst>
          </p:cNvPr>
          <p:cNvCxnSpPr>
            <a:cxnSpLocks/>
          </p:cNvCxnSpPr>
          <p:nvPr/>
        </p:nvCxnSpPr>
        <p:spPr>
          <a:xfrm>
            <a:off x="135466" y="5750804"/>
            <a:ext cx="8847667" cy="0"/>
          </a:xfrm>
          <a:prstGeom prst="line">
            <a:avLst/>
          </a:prstGeom>
          <a:ln>
            <a:solidFill>
              <a:schemeClr val="tx1"/>
            </a:solidFill>
          </a:ln>
        </p:spPr>
        <p:style>
          <a:lnRef idx="3">
            <a:schemeClr val="accent3"/>
          </a:lnRef>
          <a:fillRef idx="0">
            <a:schemeClr val="accent3"/>
          </a:fillRef>
          <a:effectRef idx="2">
            <a:schemeClr val="accent3"/>
          </a:effectRef>
          <a:fontRef idx="minor">
            <a:schemeClr val="tx1"/>
          </a:fontRef>
        </p:style>
      </p:cxnSp>
      <p:graphicFrame>
        <p:nvGraphicFramePr>
          <p:cNvPr id="3" name="Chart 2">
            <a:extLst>
              <a:ext uri="{FF2B5EF4-FFF2-40B4-BE49-F238E27FC236}">
                <a16:creationId xmlns:a16="http://schemas.microsoft.com/office/drawing/2014/main" id="{1CCBD3EB-8528-10B1-1B82-B1A9D7E1244E}"/>
              </a:ext>
            </a:extLst>
          </p:cNvPr>
          <p:cNvGraphicFramePr>
            <a:graphicFrameLocks/>
          </p:cNvGraphicFramePr>
          <p:nvPr>
            <p:extLst>
              <p:ext uri="{D42A27DB-BD31-4B8C-83A1-F6EECF244321}">
                <p14:modId xmlns:p14="http://schemas.microsoft.com/office/powerpoint/2010/main" val="4047961967"/>
              </p:ext>
            </p:extLst>
          </p:nvPr>
        </p:nvGraphicFramePr>
        <p:xfrm>
          <a:off x="4402668" y="1180267"/>
          <a:ext cx="4572000" cy="2743200"/>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2" descr="Argonne National Laboratory Homepage ...">
            <a:extLst>
              <a:ext uri="{FF2B5EF4-FFF2-40B4-BE49-F238E27FC236}">
                <a16:creationId xmlns:a16="http://schemas.microsoft.com/office/drawing/2014/main" id="{CCC8314F-8617-B845-2E29-15094070FC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466" y="5755486"/>
            <a:ext cx="1800544" cy="880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47373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3103</TotalTime>
  <Words>648</Words>
  <Application>Microsoft Macintosh PowerPoint</Application>
  <PresentationFormat>On-screen Show (4:3)</PresentationFormat>
  <Paragraphs>29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Knight, Christopher J.</dc:creator>
  <cp:lastModifiedBy>Rangel, Esteban M.</cp:lastModifiedBy>
  <cp:revision>55</cp:revision>
  <dcterms:created xsi:type="dcterms:W3CDTF">2024-09-10T15:27:28Z</dcterms:created>
  <dcterms:modified xsi:type="dcterms:W3CDTF">2024-10-17T16:24:05Z</dcterms:modified>
</cp:coreProperties>
</file>