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14" r:id="rId1"/>
  </p:sldMasterIdLst>
  <p:notesMasterIdLst>
    <p:notesMasterId r:id="rId6"/>
  </p:notesMasterIdLst>
  <p:handoutMasterIdLst>
    <p:handoutMasterId r:id="rId7"/>
  </p:handoutMasterIdLst>
  <p:sldIdLst>
    <p:sldId id="256" r:id="rId2"/>
    <p:sldId id="358" r:id="rId3"/>
    <p:sldId id="360" r:id="rId4"/>
    <p:sldId id="3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hiddenSlides="1" frameSlides="1"/>
  <p:clrMru>
    <a:srgbClr val="71D568"/>
    <a:srgbClr val="DADE9A"/>
    <a:srgbClr val="00007F"/>
    <a:srgbClr val="FF7A7A"/>
    <a:srgbClr val="9A3774"/>
    <a:srgbClr val="DEC66A"/>
    <a:srgbClr val="B5DEA9"/>
    <a:srgbClr val="9A0E21"/>
    <a:srgbClr val="FF5B0B"/>
    <a:srgbClr val="FF8D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74"/>
    <p:restoredTop sz="95000" autoAdjust="0"/>
  </p:normalViewPr>
  <p:slideViewPr>
    <p:cSldViewPr>
      <p:cViewPr varScale="1">
        <p:scale>
          <a:sx n="117" d="100"/>
          <a:sy n="117" d="100"/>
        </p:scale>
        <p:origin x="1672" y="176"/>
      </p:cViewPr>
      <p:guideLst>
        <p:guide orient="horz"/>
        <p:guide pos="3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4F8899-5DD5-6144-9E7F-195012BE0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9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660067A-F6FA-8C45-8865-0DE8FB7C2C6B}" type="datetime1">
              <a:rPr lang="en-US" smtClean="0"/>
              <a:t>4/16/24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Go to "View | Header and Footer" to add your organization, sponsor, meeting name here; then, click "Apply to All"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3133D22-2F15-584C-AEB6-50BEA6802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miesen\Desktop\anlrgb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79" y="6156882"/>
            <a:ext cx="1546678" cy="5571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 descr="aerial view of Argonne with APS in front 5730-00068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0"/>
            <a:ext cx="9144000" cy="598491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-14246"/>
            <a:ext cx="9143999" cy="5999163"/>
          </a:xfrm>
          <a:solidFill>
            <a:schemeClr val="accent2">
              <a:alpha val="90000"/>
            </a:schemeClr>
          </a:solidFill>
        </p:spPr>
        <p:txBody>
          <a:bodyPr lIns="457200" tIns="0" bIns="457200" anchor="ctr"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 in SECTION BREAK TITLE</a:t>
            </a:r>
          </a:p>
        </p:txBody>
      </p:sp>
    </p:spTree>
    <p:extLst>
      <p:ext uri="{BB962C8B-B14F-4D97-AF65-F5344CB8AC3E}">
        <p14:creationId xmlns:p14="http://schemas.microsoft.com/office/powerpoint/2010/main" val="186181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ICS/caption -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6630" y="1711594"/>
            <a:ext cx="3790374" cy="374415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76630" y="5497444"/>
            <a:ext cx="3840480" cy="585031"/>
          </a:xfrm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TWO IMAGES with captions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68748"/>
            <a:ext cx="8372901" cy="499715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6" name="Picture Placeholder 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4765130" y="1710816"/>
            <a:ext cx="3790374" cy="374415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65130" y="5496666"/>
            <a:ext cx="3840480" cy="585031"/>
          </a:xfrm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68748"/>
            <a:ext cx="8372901" cy="485427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95879" y="3616113"/>
            <a:ext cx="2465584" cy="2146610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81086" y="3616113"/>
            <a:ext cx="2465584" cy="2146610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503079" y="1697093"/>
            <a:ext cx="2361244" cy="1820577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3388286" y="1697093"/>
            <a:ext cx="2361244" cy="1820577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6261696" y="3618612"/>
            <a:ext cx="2465584" cy="2146610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8" name="Picture Placeholder 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6268896" y="1699592"/>
            <a:ext cx="2361244" cy="1820577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THREE IMAGES – HORIZONTAL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8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ICS/captions/bullets -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1701473"/>
            <a:ext cx="2240280" cy="223828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53235" y="1701473"/>
            <a:ext cx="2240280" cy="223828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688341" y="1701473"/>
            <a:ext cx="2240280" cy="223828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906022" y="1701473"/>
            <a:ext cx="2240280" cy="223828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4706193"/>
            <a:ext cx="8434552" cy="1752260"/>
          </a:xfrm>
          <a:noFill/>
        </p:spPr>
        <p:txBody>
          <a:bodyPr lIns="0" tIns="91440"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4572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2800" b="1" i="0" kern="1200" cap="all" baseline="0" dirty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four images, captions and bullets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18128" y="3979061"/>
            <a:ext cx="2238469" cy="477837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442594" y="3979061"/>
            <a:ext cx="2238469" cy="477837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681063" y="3979061"/>
            <a:ext cx="2238469" cy="477837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905531" y="3979061"/>
            <a:ext cx="2238469" cy="477837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68748"/>
            <a:ext cx="8372901" cy="499715"/>
          </a:xfrm>
          <a:ln>
            <a:noFill/>
          </a:ln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</p:spTree>
    <p:extLst>
      <p:ext uri="{BB962C8B-B14F-4D97-AF65-F5344CB8AC3E}">
        <p14:creationId xmlns:p14="http://schemas.microsoft.com/office/powerpoint/2010/main" val="201421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ICS/caption -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four IMAGES with captions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68748"/>
            <a:ext cx="8372901" cy="276999"/>
          </a:xfrm>
          <a:ln>
            <a:noFill/>
          </a:ln>
        </p:spPr>
        <p:txBody>
          <a:bodyPr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87437" y="1574666"/>
            <a:ext cx="3790374" cy="1844567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87437" y="3443426"/>
            <a:ext cx="3840480" cy="368183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  <a:p>
            <a:r>
              <a:rPr lang="en-US" dirty="0"/>
              <a:t>Image Caption</a:t>
            </a:r>
          </a:p>
          <a:p>
            <a:endParaRPr lang="en-US" dirty="0"/>
          </a:p>
        </p:txBody>
      </p:sp>
      <p:sp>
        <p:nvSpPr>
          <p:cNvPr id="18" name="Picture Placeholder 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4912432" y="1574666"/>
            <a:ext cx="3790374" cy="1844567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912432" y="3443426"/>
            <a:ext cx="3840480" cy="368183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  <a:p>
            <a:r>
              <a:rPr lang="en-US" dirty="0"/>
              <a:t>Image Caption</a:t>
            </a:r>
          </a:p>
          <a:p>
            <a:endParaRPr lang="en-US" dirty="0"/>
          </a:p>
        </p:txBody>
      </p:sp>
      <p:sp>
        <p:nvSpPr>
          <p:cNvPr id="20" name="Picture Placeholder 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87437" y="4025151"/>
            <a:ext cx="3790374" cy="1844567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487437" y="5898516"/>
            <a:ext cx="3840480" cy="368183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  <a:p>
            <a:r>
              <a:rPr lang="en-US" dirty="0"/>
              <a:t>Image Caption</a:t>
            </a:r>
          </a:p>
          <a:p>
            <a:endParaRPr lang="en-US" dirty="0"/>
          </a:p>
        </p:txBody>
      </p:sp>
      <p:sp>
        <p:nvSpPr>
          <p:cNvPr id="24" name="Picture Placeholder 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912432" y="4025151"/>
            <a:ext cx="3790374" cy="1844567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4912432" y="5902307"/>
            <a:ext cx="3840480" cy="368183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  <a:p>
            <a:r>
              <a:rPr lang="en-US" dirty="0"/>
              <a:t>Image Caption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2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harts, Graphs,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graph, chart or table slide. </a:t>
            </a:r>
            <a:br>
              <a:rPr lang="en-US" dirty="0"/>
            </a:br>
            <a:r>
              <a:rPr lang="en-US" dirty="0"/>
              <a:t>Headline in all caps, Arial Font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99606"/>
            <a:ext cx="8372901" cy="4029858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an icon below to add a chart, graph, or table.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68748"/>
            <a:ext cx="8372901" cy="499715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85775" y="6318955"/>
            <a:ext cx="3711039" cy="539045"/>
          </a:xfrm>
        </p:spPr>
        <p:txBody>
          <a:bodyPr bIns="0" anchor="t" anchorCtr="0"/>
          <a:lstStyle>
            <a:lvl1pPr marL="0" indent="0">
              <a:buNone/>
              <a:defRPr sz="1050" baseline="0"/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50041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miesen\Desktop\anlrgb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79" y="6156882"/>
            <a:ext cx="1546678" cy="5571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469900" y="6247222"/>
            <a:ext cx="1387624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www.anl.gov</a:t>
            </a:r>
          </a:p>
        </p:txBody>
      </p:sp>
      <p:pic>
        <p:nvPicPr>
          <p:cNvPr id="8" name="Picture 7" descr="aerial view of Argonne with APS in front 5730-00068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0"/>
            <a:ext cx="9144000" cy="5984917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4246"/>
            <a:ext cx="9143999" cy="5999163"/>
          </a:xfrm>
          <a:solidFill>
            <a:schemeClr val="accent2">
              <a:alpha val="90000"/>
            </a:schemeClr>
          </a:solidFill>
        </p:spPr>
        <p:txBody>
          <a:bodyPr lIns="457200" tIns="0" bIns="457200" anchor="ctr"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 in closing statement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991004" y="-1815882"/>
            <a:ext cx="3782000" cy="160043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Suggested</a:t>
            </a:r>
            <a:r>
              <a:rPr lang="en-US" sz="1400" b="1" baseline="0" dirty="0">
                <a:solidFill>
                  <a:schemeClr val="bg1"/>
                </a:solidFill>
              </a:rPr>
              <a:t> closing statement (optional): </a:t>
            </a:r>
          </a:p>
          <a:p>
            <a:endParaRPr lang="en-US" sz="1400" b="1" baseline="0" dirty="0">
              <a:solidFill>
                <a:schemeClr val="bg1"/>
              </a:solidFill>
            </a:endParaRPr>
          </a:p>
          <a:p>
            <a:pPr lvl="0"/>
            <a:r>
              <a:rPr lang="en-US" sz="1400" b="1" dirty="0">
                <a:solidFill>
                  <a:schemeClr val="bg1"/>
                </a:solidFill>
              </a:rPr>
              <a:t>WE START WITH YES.</a:t>
            </a:r>
          </a:p>
          <a:p>
            <a:pPr lvl="0">
              <a:spcAft>
                <a:spcPts val="1200"/>
              </a:spcAft>
            </a:pPr>
            <a:r>
              <a:rPr lang="en-US" sz="1400" b="1" dirty="0">
                <a:solidFill>
                  <a:schemeClr val="bg1"/>
                </a:solidFill>
              </a:rPr>
              <a:t>AND END WITH THANK YOU.</a:t>
            </a:r>
          </a:p>
          <a:p>
            <a:pPr lvl="0"/>
            <a:r>
              <a:rPr lang="en-US" sz="1400" b="1" dirty="0">
                <a:solidFill>
                  <a:schemeClr val="bg1"/>
                </a:solidFill>
              </a:rPr>
              <a:t>DO YOU HAVE ANY BIG QUESTIONS?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6724"/>
            <a:ext cx="9144000" cy="6864724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372901" cy="806017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AND CONTENT SLIDE. </a:t>
            </a:r>
            <a:br>
              <a:rPr lang="en-US" dirty="0"/>
            </a:br>
            <a:r>
              <a:rPr lang="en-US" dirty="0"/>
              <a:t>Headline in all caps, Arial Font</a:t>
            </a:r>
          </a:p>
        </p:txBody>
      </p:sp>
    </p:spTree>
    <p:extLst>
      <p:ext uri="{BB962C8B-B14F-4D97-AF65-F5344CB8AC3E}">
        <p14:creationId xmlns:p14="http://schemas.microsoft.com/office/powerpoint/2010/main" val="35953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86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Cover Option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amiesen\Desktop\anlrgb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021" y="627296"/>
            <a:ext cx="1859645" cy="6699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863725" y="1689100"/>
            <a:ext cx="4280275" cy="2706624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1689100"/>
            <a:ext cx="4863724" cy="2706624"/>
          </a:xfrm>
          <a:solidFill>
            <a:schemeClr val="accent2"/>
          </a:solidFill>
        </p:spPr>
        <p:txBody>
          <a:bodyPr lIns="457200" rIns="91440" anchor="ctr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-Cover option A</a:t>
            </a:r>
            <a:br>
              <a:rPr lang="en-US" dirty="0"/>
            </a:br>
            <a:r>
              <a:rPr lang="en-US" dirty="0"/>
              <a:t>can be up to four </a:t>
            </a:r>
            <a:br>
              <a:rPr lang="en-US" dirty="0"/>
            </a:br>
            <a:r>
              <a:rPr lang="en-US" dirty="0"/>
              <a:t>or five lines of text</a:t>
            </a:r>
          </a:p>
        </p:txBody>
      </p:sp>
      <p:sp>
        <p:nvSpPr>
          <p:cNvPr id="4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1689100"/>
            <a:ext cx="239714" cy="2706624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48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0" y="4582947"/>
            <a:ext cx="2692871" cy="393700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chemeClr val="tx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49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0" y="4960384"/>
            <a:ext cx="2692871" cy="9144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r>
              <a:rPr lang="en-US" dirty="0"/>
              <a:t>Optional Line 3</a:t>
            </a:r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1" y="4582947"/>
            <a:ext cx="2692871" cy="393700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chemeClr val="tx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1" y="4960384"/>
            <a:ext cx="2692871" cy="9144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tx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</a:t>
            </a:r>
            <a:br>
              <a:rPr lang="en-US" dirty="0"/>
            </a:br>
            <a:r>
              <a:rPr lang="en-US" dirty="0"/>
              <a:t>info if not needed</a:t>
            </a:r>
          </a:p>
        </p:txBody>
      </p:sp>
      <p:sp>
        <p:nvSpPr>
          <p:cNvPr id="54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6360196" y="4582947"/>
            <a:ext cx="2692871" cy="393700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chemeClr val="tx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5" name="Text Placeholder 45"/>
          <p:cNvSpPr>
            <a:spLocks noGrp="1"/>
          </p:cNvSpPr>
          <p:nvPr>
            <p:ph type="body" sz="quarter" idx="26" hasCustomPrompt="1"/>
          </p:nvPr>
        </p:nvSpPr>
        <p:spPr>
          <a:xfrm>
            <a:off x="6360196" y="4960384"/>
            <a:ext cx="2692871" cy="9144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tx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</a:t>
            </a:r>
            <a:br>
              <a:rPr lang="en-US" dirty="0"/>
            </a:br>
            <a:r>
              <a:rPr lang="en-US" dirty="0"/>
              <a:t>info if not needed</a:t>
            </a:r>
          </a:p>
        </p:txBody>
      </p:sp>
      <p:sp>
        <p:nvSpPr>
          <p:cNvPr id="47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469900" y="6094281"/>
            <a:ext cx="5894492" cy="515411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tx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Presentation Date</a:t>
            </a:r>
            <a:br>
              <a:rPr lang="en-US" dirty="0"/>
            </a:br>
            <a:r>
              <a:rPr lang="en-US" dirty="0"/>
              <a:t>City, State (presentation location)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431799" y="730250"/>
            <a:ext cx="6188075" cy="393700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800" b="1" cap="all" baseline="0">
                <a:solidFill>
                  <a:schemeClr val="tx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Optional one line subhead, </a:t>
            </a:r>
            <a:r>
              <a:rPr lang="en-US" dirty="0" err="1"/>
              <a:t>url</a:t>
            </a:r>
            <a:r>
              <a:rPr lang="en-US" dirty="0"/>
              <a:t> or date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1066539" y="-1241416"/>
            <a:ext cx="3876414" cy="101566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Suggested</a:t>
            </a:r>
            <a:r>
              <a:rPr lang="en-US" sz="1400" b="1" baseline="0" dirty="0">
                <a:solidFill>
                  <a:schemeClr val="bg1"/>
                </a:solidFill>
              </a:rPr>
              <a:t> line of text (optional): </a:t>
            </a:r>
          </a:p>
          <a:p>
            <a:endParaRPr lang="en-US" sz="1400" b="1" baseline="0" dirty="0">
              <a:solidFill>
                <a:schemeClr val="bg1"/>
              </a:solidFill>
            </a:endParaRPr>
          </a:p>
          <a:p>
            <a:r>
              <a:rPr lang="en-US" sz="1400" b="1" baseline="0" dirty="0">
                <a:solidFill>
                  <a:schemeClr val="bg1"/>
                </a:solidFill>
              </a:rPr>
              <a:t>WE START WITH YES.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6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Cover Option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amiesen\Desktop\anlrgb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79" y="6156882"/>
            <a:ext cx="1546678" cy="5571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 descr="aerial view of Argonne with APS in front 5730-00068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-27020"/>
            <a:ext cx="9144000" cy="6011938"/>
          </a:xfrm>
          <a:prstGeom prst="rect">
            <a:avLst/>
          </a:prstGeom>
        </p:spPr>
      </p:pic>
      <p:sp>
        <p:nvSpPr>
          <p:cNvPr id="84" name="Text Placeholder 1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27020"/>
            <a:ext cx="9144000" cy="6011938"/>
          </a:xfrm>
          <a:solidFill>
            <a:schemeClr val="accent2">
              <a:alpha val="85000"/>
            </a:schemeClr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8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863725" y="1689100"/>
            <a:ext cx="4280275" cy="2706624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1689100"/>
            <a:ext cx="4863724" cy="2706624"/>
          </a:xfrm>
          <a:solidFill>
            <a:schemeClr val="accent2"/>
          </a:solidFill>
        </p:spPr>
        <p:txBody>
          <a:bodyPr lIns="457200" rIns="91440" anchor="ctr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-Cover option B </a:t>
            </a:r>
            <a:br>
              <a:rPr lang="en-US" dirty="0"/>
            </a:br>
            <a:r>
              <a:rPr lang="en-US" dirty="0"/>
              <a:t>can be up to four </a:t>
            </a:r>
            <a:br>
              <a:rPr lang="en-US" dirty="0"/>
            </a:br>
            <a:r>
              <a:rPr lang="en-US" dirty="0"/>
              <a:t>or five lines of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1" y="204952"/>
            <a:ext cx="5851526" cy="1292225"/>
          </a:xfrm>
        </p:spPr>
        <p:txBody>
          <a:bodyPr lIns="457200" rIns="274320" anchor="ctr"/>
          <a:lstStyle>
            <a:lvl1pPr marL="0" indent="0">
              <a:buNone/>
              <a:defRPr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presentation date</a:t>
            </a:r>
          </a:p>
        </p:txBody>
      </p:sp>
      <p:sp>
        <p:nvSpPr>
          <p:cNvPr id="85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0" y="4582947"/>
            <a:ext cx="2692871" cy="393700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6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0" y="4960384"/>
            <a:ext cx="2692871" cy="9144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r>
              <a:rPr lang="en-US" dirty="0"/>
              <a:t>Optional Line 3</a:t>
            </a:r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1" y="4582947"/>
            <a:ext cx="2692871" cy="393700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1" y="4960384"/>
            <a:ext cx="2692871" cy="9144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89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6360196" y="4582947"/>
            <a:ext cx="2692871" cy="393700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90" name="Text Placeholder 45"/>
          <p:cNvSpPr>
            <a:spLocks noGrp="1"/>
          </p:cNvSpPr>
          <p:nvPr>
            <p:ph type="body" sz="quarter" idx="26" hasCustomPrompt="1"/>
          </p:nvPr>
        </p:nvSpPr>
        <p:spPr>
          <a:xfrm>
            <a:off x="6360196" y="4960384"/>
            <a:ext cx="2692871" cy="9144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4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1689100"/>
            <a:ext cx="239714" cy="2706624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1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BASIC CONTENT SLIDE</a:t>
            </a:r>
            <a:br>
              <a:rPr lang="en-US" dirty="0"/>
            </a:br>
            <a:r>
              <a:rPr lang="en-US" dirty="0"/>
              <a:t>one or two lines for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99995"/>
            <a:ext cx="8372901" cy="442277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to add 1st-level bullet. Click an icon below to add table, graph or other imagery.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68748"/>
            <a:ext cx="8372901" cy="499715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4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Cover Option 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amiesen\Desktop\anlrgb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79" y="167614"/>
            <a:ext cx="1546986" cy="5572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469900" y="6094281"/>
            <a:ext cx="5894492" cy="515411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Presentation Date</a:t>
            </a:r>
            <a:br>
              <a:rPr lang="en-US" dirty="0"/>
            </a:br>
            <a:r>
              <a:rPr lang="en-US" dirty="0"/>
              <a:t>City, State (presentation location)</a:t>
            </a:r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0" y="4945565"/>
            <a:ext cx="2692871" cy="393700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0" y="5323002"/>
            <a:ext cx="2692871" cy="74672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r>
              <a:rPr lang="en-US" dirty="0"/>
              <a:t>Optional Line 3</a:t>
            </a:r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1" y="4945565"/>
            <a:ext cx="2692871" cy="393700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7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1" y="5323002"/>
            <a:ext cx="2692871" cy="74672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45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899574"/>
            <a:ext cx="8925874" cy="2761535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726366"/>
            <a:ext cx="8452904" cy="862880"/>
          </a:xfrm>
        </p:spPr>
        <p:txBody>
          <a:bodyPr lIns="0" rIns="91440" anchor="b">
            <a:normAutofit/>
          </a:bodyPr>
          <a:lstStyle>
            <a:lvl1pPr>
              <a:defRPr sz="28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presentation title – cover option c </a:t>
            </a:r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6360196" y="4945565"/>
            <a:ext cx="2692871" cy="393700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4" hasCustomPrompt="1"/>
          </p:nvPr>
        </p:nvSpPr>
        <p:spPr>
          <a:xfrm>
            <a:off x="6360196" y="5323002"/>
            <a:ext cx="2692871" cy="74672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69900" y="4589246"/>
            <a:ext cx="8484914" cy="331077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Subtitle – delete if not needed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899573"/>
            <a:ext cx="224589" cy="2761488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503238" y="366274"/>
            <a:ext cx="8484914" cy="331077"/>
          </a:xfrm>
        </p:spPr>
        <p:txBody>
          <a:bodyPr/>
          <a:lstStyle>
            <a:lvl1pPr marL="0" indent="0">
              <a:buNone/>
              <a:defRPr sz="1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z="1000" b="0" cap="all" dirty="0">
                <a:solidFill>
                  <a:srgbClr val="000000"/>
                </a:solidFill>
              </a:rPr>
              <a:t>Type in name of </a:t>
            </a:r>
            <a:r>
              <a:rPr lang="en-US" sz="1000" b="0" cap="all" dirty="0" err="1">
                <a:solidFill>
                  <a:srgbClr val="000000"/>
                </a:solidFill>
              </a:rPr>
              <a:t>fACILITY</a:t>
            </a:r>
            <a:r>
              <a:rPr lang="en-US" sz="1000" b="0" cap="all" dirty="0">
                <a:solidFill>
                  <a:srgbClr val="000000"/>
                </a:solidFill>
              </a:rPr>
              <a:t>, division, group, program or </a:t>
            </a:r>
            <a:r>
              <a:rPr lang="en-US" sz="1000" dirty="0">
                <a:solidFill>
                  <a:srgbClr val="000000"/>
                </a:solidFill>
              </a:rPr>
              <a:t>www.anl.gov</a:t>
            </a:r>
          </a:p>
        </p:txBody>
      </p:sp>
    </p:spTree>
    <p:extLst>
      <p:ext uri="{BB962C8B-B14F-4D97-AF65-F5344CB8AC3E}">
        <p14:creationId xmlns:p14="http://schemas.microsoft.com/office/powerpoint/2010/main" val="219085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Cover Option 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amiesen\Desktop\anlrgb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79" y="320210"/>
            <a:ext cx="1546986" cy="5572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469900" y="6094281"/>
            <a:ext cx="5894492" cy="515411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Presentation Date</a:t>
            </a:r>
            <a:br>
              <a:rPr lang="en-US" dirty="0"/>
            </a:br>
            <a:r>
              <a:rPr lang="en-US" dirty="0"/>
              <a:t>City, State (presentation location)</a:t>
            </a:r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0" y="4581631"/>
            <a:ext cx="2692871" cy="393700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0" y="4959068"/>
            <a:ext cx="2692871" cy="9144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r>
              <a:rPr lang="en-US" dirty="0"/>
              <a:t>Optional Line 3</a:t>
            </a:r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1" y="4581631"/>
            <a:ext cx="2692871" cy="393700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7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1" y="4959068"/>
            <a:ext cx="2692871" cy="74672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45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1681606"/>
            <a:ext cx="8925874" cy="2761535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1" y="116710"/>
            <a:ext cx="6776128" cy="1119234"/>
          </a:xfrm>
        </p:spPr>
        <p:txBody>
          <a:bodyPr lIns="0" rIns="91440" anchor="b">
            <a:normAutofit/>
          </a:bodyPr>
          <a:lstStyle>
            <a:lvl1pPr>
              <a:defRPr sz="28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presentation title –</a:t>
            </a:r>
            <a:br>
              <a:rPr lang="en-US" dirty="0"/>
            </a:br>
            <a:r>
              <a:rPr lang="en-US" dirty="0"/>
              <a:t>Cover option D</a:t>
            </a:r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6360196" y="4581631"/>
            <a:ext cx="2692871" cy="393700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4" hasCustomPrompt="1"/>
          </p:nvPr>
        </p:nvSpPr>
        <p:spPr>
          <a:xfrm>
            <a:off x="6360196" y="4959068"/>
            <a:ext cx="2692871" cy="74672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69900" y="1229593"/>
            <a:ext cx="8484914" cy="331077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Subtitle – delete if not needed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681605"/>
            <a:ext cx="224589" cy="2761488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0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Pic - Full Fram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6" y="0"/>
            <a:ext cx="8925873" cy="6858000"/>
          </a:xfrm>
          <a:solidFill>
            <a:schemeClr val="bg1"/>
          </a:solidFill>
        </p:spPr>
        <p:txBody>
          <a:bodyPr lIns="0" tIns="16459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 then right click image and “SEND IMAGE TO BACK”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4775200"/>
            <a:ext cx="9144000" cy="2082800"/>
          </a:xfrm>
          <a:solidFill>
            <a:schemeClr val="tx2">
              <a:alpha val="91000"/>
            </a:schemeClr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1" y="5042974"/>
            <a:ext cx="8321040" cy="1373592"/>
          </a:xfrm>
        </p:spPr>
        <p:txBody>
          <a:bodyPr lIns="0" anchor="t"/>
          <a:lstStyle>
            <a:lvl1pPr>
              <a:defRPr sz="2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Full-frame image layout  –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68580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8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Pic - ON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3656122"/>
            <a:ext cx="9144000" cy="3201878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4645418"/>
            <a:ext cx="8434552" cy="1813035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2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6" y="-1"/>
            <a:ext cx="8925873" cy="3656013"/>
          </a:xfrm>
          <a:solidFill>
            <a:schemeClr val="bg1"/>
          </a:solidFill>
        </p:spPr>
        <p:txBody>
          <a:bodyPr lIns="0"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807284"/>
            <a:ext cx="8674100" cy="787098"/>
          </a:xfrm>
        </p:spPr>
        <p:txBody>
          <a:bodyPr lIns="0"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one image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68580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49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Pic - TWO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0" y="3656122"/>
            <a:ext cx="9144000" cy="3201878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0"/>
            <a:ext cx="4480560" cy="3663950"/>
          </a:xfrm>
          <a:solidFill>
            <a:schemeClr val="bg1">
              <a:lumMod val="75000"/>
            </a:schemeClr>
          </a:solidFill>
        </p:spPr>
        <p:txBody>
          <a:bodyPr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2525" y="0"/>
            <a:ext cx="4480560" cy="3663950"/>
          </a:xfrm>
          <a:solidFill>
            <a:schemeClr val="bg1">
              <a:lumMod val="85000"/>
            </a:schemeClr>
          </a:solidFill>
        </p:spPr>
        <p:txBody>
          <a:bodyPr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807284"/>
            <a:ext cx="8674100" cy="787098"/>
          </a:xfrm>
        </p:spPr>
        <p:txBody>
          <a:bodyPr lIns="0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TWO images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4645418"/>
            <a:ext cx="8434552" cy="1813035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2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68580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3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Pic - THREE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3656122"/>
            <a:ext cx="9144000" cy="3201878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0"/>
            <a:ext cx="2990088" cy="367364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194237" y="0"/>
            <a:ext cx="2990088" cy="367364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6186112" y="0"/>
            <a:ext cx="2957888" cy="367364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4645418"/>
            <a:ext cx="8434552" cy="1813035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2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807284"/>
            <a:ext cx="8674100" cy="787098"/>
          </a:xfrm>
        </p:spPr>
        <p:txBody>
          <a:bodyPr lIns="0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Three images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68580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7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Pic - FOUR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1654175"/>
            <a:ext cx="2240280" cy="223828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53235" y="1654175"/>
            <a:ext cx="2240280" cy="223828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688341" y="1654175"/>
            <a:ext cx="2240280" cy="223828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906022" y="1654175"/>
            <a:ext cx="2240280" cy="223828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4645418"/>
            <a:ext cx="8434552" cy="1813035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2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four images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18128" y="3931763"/>
            <a:ext cx="2238469" cy="477837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442594" y="3931763"/>
            <a:ext cx="2238469" cy="477837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681063" y="3931763"/>
            <a:ext cx="2238469" cy="477837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905531" y="3931763"/>
            <a:ext cx="2238469" cy="477837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3"/>
          </p:nvPr>
        </p:nvSpPr>
        <p:spPr>
          <a:xfrm>
            <a:off x="0" y="-1"/>
            <a:ext cx="228600" cy="685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68580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5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0E77-C775-5B48-864B-2CBF60EBF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15A8F-F381-D24C-9598-4E22999A0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1A0D9-24BC-8F45-B5B3-C24ECCE5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3E01-24DF-8C44-A43C-63E3642958E3}" type="datetimeFigureOut">
              <a:rPr lang="en-US"/>
              <a:pPr>
                <a:defRPr/>
              </a:pPr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874EC-D3C9-AE4A-A97E-C499DC278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9F9BB-8931-E04D-A779-476E977B0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70F6C-825F-044B-ACC5-0F529A751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9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TITLE AND CONTENT 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68750"/>
            <a:ext cx="8372901" cy="499714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8350" y="14455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olumns-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68748"/>
            <a:ext cx="8372901" cy="499715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699995"/>
            <a:ext cx="4023360" cy="4422775"/>
          </a:xfrm>
        </p:spPr>
        <p:txBody>
          <a:bodyPr/>
          <a:lstStyle>
            <a:lvl1pPr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defRPr sz="1800"/>
            </a:lvl3pPr>
            <a:lvl4pPr marL="865188" indent="-171450">
              <a:defRPr sz="1400"/>
            </a:lvl4pPr>
            <a:lvl5pPr marL="1084263" indent="-17145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00588" y="1685707"/>
            <a:ext cx="4023360" cy="4422775"/>
          </a:xfrm>
        </p:spPr>
        <p:txBody>
          <a:bodyPr/>
          <a:lstStyle>
            <a:lvl1pPr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defRPr sz="1800"/>
            </a:lvl3pPr>
            <a:lvl4pPr marL="865188" indent="-171450">
              <a:defRPr sz="1400"/>
            </a:lvl4pPr>
            <a:lvl5pPr marL="1084263" indent="-17145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Two-column CONTENT slide</a:t>
            </a:r>
            <a:br>
              <a:rPr lang="en-US" dirty="0"/>
            </a:br>
            <a:r>
              <a:rPr lang="en-US" dirty="0"/>
              <a:t>one or two lines for headline</a:t>
            </a:r>
          </a:p>
        </p:txBody>
      </p:sp>
    </p:spTree>
    <p:extLst>
      <p:ext uri="{BB962C8B-B14F-4D97-AF65-F5344CB8AC3E}">
        <p14:creationId xmlns:p14="http://schemas.microsoft.com/office/powerpoint/2010/main" val="340757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olumns-TWO w/boxed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0895" y="2263770"/>
            <a:ext cx="4114800" cy="3835882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82880" tIns="91440" rIns="91440"/>
          <a:lstStyle>
            <a:lvl1pPr>
              <a:defRPr sz="1800"/>
            </a:lvl1pPr>
            <a:lvl2pPr marL="457200" indent="-173038">
              <a:defRPr sz="1800"/>
            </a:lvl2pPr>
            <a:lvl3pPr marL="627063" indent="-128588">
              <a:defRPr sz="1800"/>
            </a:lvl3pPr>
            <a:lvl4pPr marL="865188" indent="-171450">
              <a:defRPr sz="1400"/>
            </a:lvl4pPr>
            <a:lvl5pPr marL="1084263" indent="-17145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4875" y="2263770"/>
            <a:ext cx="4114800" cy="3835882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82880" tIns="91440" rIns="91440"/>
          <a:lstStyle>
            <a:lvl1pPr>
              <a:defRPr sz="1800"/>
            </a:lvl1pPr>
            <a:lvl2pPr marL="457200" indent="-173038">
              <a:defRPr sz="1800"/>
            </a:lvl2pPr>
            <a:lvl3pPr marL="627063" indent="-128588">
              <a:defRPr sz="1800"/>
            </a:lvl3pPr>
            <a:lvl4pPr marL="865188" indent="-171450">
              <a:defRPr sz="1400"/>
            </a:lvl4pPr>
            <a:lvl5pPr marL="1084263" indent="-17145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75" y="1684229"/>
            <a:ext cx="4114800" cy="62099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</p:spPr>
        <p:txBody>
          <a:bodyPr lIns="182880" bIns="0" anchor="ctr"/>
          <a:lstStyle>
            <a:lvl1pPr marL="0" indent="0" algn="l">
              <a:lnSpc>
                <a:spcPct val="100000"/>
              </a:lnSpc>
              <a:buNone/>
              <a:defRPr sz="1800" b="1" cap="all" baseline="0">
                <a:solidFill>
                  <a:schemeClr val="bg1"/>
                </a:solidFill>
              </a:defRPr>
            </a:lvl1pPr>
            <a:lvl2pPr marL="457200" indent="-173038">
              <a:defRPr sz="1600"/>
            </a:lvl2pPr>
            <a:lvl3pPr marL="627063" indent="-128588">
              <a:defRPr sz="14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dirty="0"/>
              <a:t>Click to Add Headline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68748"/>
            <a:ext cx="8372901" cy="499715"/>
          </a:xfrm>
          <a:noFill/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60895" y="1684229"/>
            <a:ext cx="4114800" cy="62099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  <a:effectLst/>
        </p:spPr>
        <p:txBody>
          <a:bodyPr lIns="182880" bIns="0" anchor="ctr"/>
          <a:lstStyle>
            <a:lvl1pPr marL="0" indent="0" algn="l">
              <a:lnSpc>
                <a:spcPct val="100000"/>
              </a:lnSpc>
              <a:buNone/>
              <a:defRPr sz="1800" b="1" cap="all" baseline="0">
                <a:solidFill>
                  <a:schemeClr val="bg1"/>
                </a:solidFill>
              </a:defRPr>
            </a:lvl1pPr>
            <a:lvl2pPr marL="457200" indent="-173038">
              <a:defRPr sz="1600"/>
            </a:lvl2pPr>
            <a:lvl3pPr marL="627063" indent="-128588">
              <a:defRPr sz="14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dirty="0"/>
              <a:t>Click to Add Headline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Two-column CONTENT slide</a:t>
            </a:r>
            <a:br>
              <a:rPr lang="en-US" dirty="0"/>
            </a:br>
            <a:r>
              <a:rPr lang="en-US" dirty="0"/>
              <a:t>with box treatment</a:t>
            </a:r>
          </a:p>
        </p:txBody>
      </p:sp>
    </p:spTree>
    <p:extLst>
      <p:ext uri="{BB962C8B-B14F-4D97-AF65-F5344CB8AC3E}">
        <p14:creationId xmlns:p14="http://schemas.microsoft.com/office/powerpoint/2010/main" val="342340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WO IMAGES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03575" y="1699995"/>
            <a:ext cx="4319750" cy="2249430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79" y="1699995"/>
            <a:ext cx="3729481" cy="228600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95679" y="4080588"/>
            <a:ext cx="3729481" cy="228600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IMAGES – VERTICAL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68748"/>
            <a:ext cx="8372901" cy="499715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503575" y="4066957"/>
            <a:ext cx="4319750" cy="2249430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HREE IMAGES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5309" y="1731527"/>
            <a:ext cx="5814912" cy="1479362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89394" y="1720414"/>
            <a:ext cx="2023746" cy="1347056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87014" y="3290408"/>
            <a:ext cx="2028507" cy="1347056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THREE IMAGES – VERTICAL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68748"/>
            <a:ext cx="8372901" cy="499715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045309" y="3304768"/>
            <a:ext cx="5814912" cy="1479362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487013" y="4872981"/>
            <a:ext cx="2028507" cy="1347056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3045309" y="4856121"/>
            <a:ext cx="5814912" cy="1479362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WO IMAGES - top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68748"/>
            <a:ext cx="8372901" cy="499715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88732" y="3998349"/>
            <a:ext cx="4114800" cy="2129163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5" y="3998349"/>
            <a:ext cx="4097585" cy="2129163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79" y="1699995"/>
            <a:ext cx="4023360" cy="228600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09050" y="1699995"/>
            <a:ext cx="4023360" cy="228600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IMAGES – top HORIZONTAL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5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WO IMAGES - Bottom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68748"/>
            <a:ext cx="8372901" cy="499715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699995"/>
            <a:ext cx="4114800" cy="1717079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5" y="1699995"/>
            <a:ext cx="4114800" cy="1717079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64146" y="3437315"/>
            <a:ext cx="4023360" cy="2286000"/>
          </a:xfrm>
          <a:solidFill>
            <a:schemeClr val="bg1">
              <a:lumMod val="75000"/>
            </a:schemeClr>
          </a:solidFill>
        </p:spPr>
        <p:txBody>
          <a:bodyPr tIns="27432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30864" y="3437315"/>
            <a:ext cx="4023360" cy="2286000"/>
          </a:xfrm>
          <a:solidFill>
            <a:schemeClr val="bg1">
              <a:lumMod val="75000"/>
            </a:schemeClr>
          </a:solidFill>
        </p:spPr>
        <p:txBody>
          <a:bodyPr tIns="27432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IMAGES – bottom HORIZONTAL</a:t>
            </a:r>
            <a:br>
              <a:rPr lang="en-US" dirty="0"/>
            </a:br>
            <a:r>
              <a:rPr lang="en-US" dirty="0"/>
              <a:t>WITH CAPTIONS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76265" y="5735092"/>
            <a:ext cx="3995723" cy="56843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750289" y="5735092"/>
            <a:ext cx="3995723" cy="56843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457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miesen\Desktop\anlrgbpptlogo.pn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160" y="6436886"/>
            <a:ext cx="769422" cy="277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72901" cy="82894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Headline in all caps </a:t>
            </a:r>
            <a:r>
              <a:rPr lang="en-US" dirty="0" err="1"/>
              <a:t>28pt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preferred as one or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9995"/>
            <a:ext cx="8372901" cy="4422775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en-US" dirty="0"/>
              <a:t>Click to add 1st-level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473709"/>
            <a:ext cx="457200" cy="182880"/>
          </a:xfrm>
          <a:prstGeom prst="rect">
            <a:avLst/>
          </a:prstGeom>
        </p:spPr>
        <p:txBody>
          <a:bodyPr vert="horz" lIns="0" tIns="45720" rIns="0" bIns="0" rtlCol="0" anchor="b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B2AB7D1-80E8-A649-A195-EAE8E1BAC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-2"/>
            <a:ext cx="228600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z="1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  <p:sldLayoutId id="2147484126" r:id="rId12"/>
    <p:sldLayoutId id="2147484127" r:id="rId13"/>
    <p:sldLayoutId id="2147484128" r:id="rId14"/>
    <p:sldLayoutId id="2147484129" r:id="rId15"/>
    <p:sldLayoutId id="2147484130" r:id="rId16"/>
    <p:sldLayoutId id="2147484131" r:id="rId17"/>
    <p:sldLayoutId id="2147484132" r:id="rId18"/>
    <p:sldLayoutId id="2147484133" r:id="rId19"/>
    <p:sldLayoutId id="2147484134" r:id="rId20"/>
    <p:sldLayoutId id="2147484135" r:id="rId21"/>
    <p:sldLayoutId id="2147484136" r:id="rId22"/>
    <p:sldLayoutId id="2147484137" r:id="rId23"/>
    <p:sldLayoutId id="2147484138" r:id="rId24"/>
    <p:sldLayoutId id="2147484139" r:id="rId25"/>
    <p:sldLayoutId id="2147484140" r:id="rId26"/>
    <p:sldLayoutId id="2147484141" r:id="rId27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457200" rtl="0" eaLnBrk="1" latinLnBrk="0" hangingPunct="1">
        <a:lnSpc>
          <a:spcPct val="95000"/>
        </a:lnSpc>
        <a:spcBef>
          <a:spcPct val="0"/>
        </a:spcBef>
        <a:buNone/>
        <a:defRPr sz="2800" b="1" i="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3038" indent="-173038" algn="l" defTabSz="457200" rtl="0" eaLnBrk="1" latinLnBrk="0" hangingPunct="1">
        <a:spcBef>
          <a:spcPts val="600"/>
        </a:spcBef>
        <a:spcAft>
          <a:spcPts val="0"/>
        </a:spcAft>
        <a:buFont typeface="Wingdings" pitchFamily="2" charset="2"/>
        <a:buChar char="§"/>
        <a:defRPr sz="1800" kern="1200" baseline="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520700" indent="-236538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803275" indent="-187325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087438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6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»"/>
        <a:defRPr sz="16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Box 20">
            <a:extLst>
              <a:ext uri="{FF2B5EF4-FFF2-40B4-BE49-F238E27FC236}">
                <a16:creationId xmlns:a16="http://schemas.microsoft.com/office/drawing/2014/main" id="{963CEF32-BCF4-C54F-91E6-774673B99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72654" y="215860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TextBox 7">
            <a:extLst>
              <a:ext uri="{FF2B5EF4-FFF2-40B4-BE49-F238E27FC236}">
                <a16:creationId xmlns:a16="http://schemas.microsoft.com/office/drawing/2014/main" id="{FB5A92CD-B991-724D-B4F6-1FC1CC962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379124"/>
            <a:ext cx="8572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Helvetica" pitchFamily="2" charset="0"/>
              </a:rPr>
              <a:t> Quantum information science directions</a:t>
            </a:r>
          </a:p>
          <a:p>
            <a:pPr eaLnBrk="1" hangingPunct="1"/>
            <a:r>
              <a:rPr lang="en-US" altLang="en-US" sz="2400" b="1" dirty="0">
                <a:latin typeface="Helvetica" pitchFamily="2" charset="0"/>
              </a:rPr>
              <a:t>  </a:t>
            </a:r>
            <a:r>
              <a:rPr lang="en-US" altLang="en-US" sz="2000" dirty="0">
                <a:latin typeface="Helvetica" pitchFamily="2" charset="0"/>
              </a:rPr>
              <a:t>Stephen K. Gray, NST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6AC9CA-7672-C24D-B437-73ED4AC6ACC9}"/>
              </a:ext>
            </a:extLst>
          </p:cNvPr>
          <p:cNvCxnSpPr/>
          <p:nvPr/>
        </p:nvCxnSpPr>
        <p:spPr>
          <a:xfrm>
            <a:off x="252413" y="1360885"/>
            <a:ext cx="8667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854D1E2-CB50-CD40-99F8-2BA5541A3E6C}"/>
              </a:ext>
            </a:extLst>
          </p:cNvPr>
          <p:cNvSpPr txBox="1"/>
          <p:nvPr/>
        </p:nvSpPr>
        <p:spPr>
          <a:xfrm>
            <a:off x="684445" y="1478993"/>
            <a:ext cx="79665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•  Open quantum systems theory and simulations -- qubit or emitter/cavity   </a:t>
            </a:r>
          </a:p>
          <a:p>
            <a:r>
              <a:rPr lang="en-US" dirty="0"/>
              <a:t>    interactions including dissipation for quantum sensing</a:t>
            </a:r>
          </a:p>
          <a:p>
            <a:r>
              <a:rPr lang="en-US" dirty="0">
                <a:solidFill>
                  <a:schemeClr val="accent1"/>
                </a:solidFill>
              </a:rPr>
              <a:t>Saleem, </a:t>
            </a:r>
            <a:r>
              <a:rPr lang="en-US" dirty="0" err="1">
                <a:solidFill>
                  <a:schemeClr val="accent1"/>
                </a:solidFill>
              </a:rPr>
              <a:t>Shaji</a:t>
            </a:r>
            <a:r>
              <a:rPr lang="en-US" dirty="0">
                <a:solidFill>
                  <a:schemeClr val="accent1"/>
                </a:solidFill>
              </a:rPr>
              <a:t>, Gray, Optimal time for sensing in open quantum systems, PRA 108, 022413 (2023).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chemeClr val="tx2"/>
                </a:solidFill>
              </a:rPr>
              <a:t>	ANL Collaborator: Z. Saleem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E3BCFE-3616-854F-A2C2-0F881A9ED89E}"/>
              </a:ext>
            </a:extLst>
          </p:cNvPr>
          <p:cNvSpPr txBox="1"/>
          <p:nvPr/>
        </p:nvSpPr>
        <p:spPr>
          <a:xfrm>
            <a:off x="603011" y="3012905"/>
            <a:ext cx="7966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•  Quantum algorithms development for molecular and materials simulations, e.g.,</a:t>
            </a:r>
          </a:p>
          <a:p>
            <a:r>
              <a:rPr lang="en-US" dirty="0">
                <a:solidFill>
                  <a:schemeClr val="accent1"/>
                </a:solidFill>
              </a:rPr>
              <a:t>Otten et al., Localized quantum chemistry on quantum computers, J. Chem. </a:t>
            </a:r>
            <a:r>
              <a:rPr lang="en-US" dirty="0" err="1">
                <a:solidFill>
                  <a:schemeClr val="accent1"/>
                </a:solidFill>
              </a:rPr>
              <a:t>Theor</a:t>
            </a:r>
            <a:r>
              <a:rPr lang="en-US" dirty="0">
                <a:solidFill>
                  <a:schemeClr val="accent1"/>
                </a:solidFill>
              </a:rPr>
              <a:t>. </a:t>
            </a:r>
            <a:r>
              <a:rPr lang="en-US" dirty="0" err="1">
                <a:solidFill>
                  <a:schemeClr val="accent1"/>
                </a:solidFill>
              </a:rPr>
              <a:t>Comput</a:t>
            </a:r>
            <a:r>
              <a:rPr lang="en-US" dirty="0">
                <a:solidFill>
                  <a:schemeClr val="accent1"/>
                </a:solidFill>
              </a:rPr>
              <a:t>. 18, 7205 (2022).</a:t>
            </a:r>
          </a:p>
          <a:p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>
                <a:solidFill>
                  <a:schemeClr val="tx2"/>
                </a:solidFill>
              </a:rPr>
              <a:t>ANL Collaborator: Y. Alexeev;  UChicago: L. Gagliardi; UW: M. Otten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AFAE74-D99E-2F44-955F-D55FF338CA60}"/>
              </a:ext>
            </a:extLst>
          </p:cNvPr>
          <p:cNvSpPr txBox="1"/>
          <p:nvPr/>
        </p:nvSpPr>
        <p:spPr>
          <a:xfrm>
            <a:off x="657440" y="4329443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• Use of machine learning to accelerate actual quantum optics and </a:t>
            </a:r>
          </a:p>
          <a:p>
            <a:r>
              <a:rPr lang="en-US" dirty="0"/>
              <a:t>   networking experiments, and also quantum machine learning, e.g.</a:t>
            </a:r>
          </a:p>
          <a:p>
            <a:r>
              <a:rPr lang="en-US" dirty="0">
                <a:solidFill>
                  <a:schemeClr val="accent1"/>
                </a:solidFill>
              </a:rPr>
              <a:t>Cortes et al.,  Sample-efficient adaptive calibration of quantum networks using Bayesian optimization, Physical Review Applied 17, 034067 (2022).</a:t>
            </a:r>
          </a:p>
          <a:p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>
                <a:solidFill>
                  <a:schemeClr val="tx2"/>
                </a:solidFill>
              </a:rPr>
              <a:t>ANL Collaborators: X. Ma,  X. Han; QC Ware: C. Cortes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92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213ADC-4AED-4ED0-8F0F-843E4E23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70F6C-825F-044B-ACC5-0F529A7512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9E0C4F-84FB-7F9E-853D-01EF92E0EFFC}"/>
              </a:ext>
            </a:extLst>
          </p:cNvPr>
          <p:cNvSpPr txBox="1"/>
          <p:nvPr/>
        </p:nvSpPr>
        <p:spPr>
          <a:xfrm>
            <a:off x="609600" y="381001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Open quantum systems theory and simulations -- qubit or emitter/cavity   </a:t>
            </a:r>
          </a:p>
          <a:p>
            <a:r>
              <a:rPr lang="en-US" b="1" dirty="0"/>
              <a:t>interactions including dissipation</a:t>
            </a:r>
          </a:p>
          <a:p>
            <a:endParaRPr lang="en-US" b="1" dirty="0"/>
          </a:p>
          <a:p>
            <a:r>
              <a:rPr lang="en-US" b="1" dirty="0"/>
              <a:t>• </a:t>
            </a:r>
            <a:r>
              <a:rPr lang="en-US" dirty="0"/>
              <a:t>Recent result:  possibility of Heisenberg scaling in the presence of noise, utility of </a:t>
            </a:r>
            <a:r>
              <a:rPr lang="en-US" dirty="0" err="1"/>
              <a:t>Dicke</a:t>
            </a:r>
            <a:r>
              <a:rPr lang="en-US" dirty="0"/>
              <a:t> vs </a:t>
            </a:r>
            <a:r>
              <a:rPr lang="en-US" dirty="0" err="1"/>
              <a:t>othr</a:t>
            </a:r>
            <a:r>
              <a:rPr lang="en-US" dirty="0"/>
              <a:t> types of entangled states</a:t>
            </a:r>
          </a:p>
          <a:p>
            <a:r>
              <a:rPr lang="en-US" dirty="0">
                <a:solidFill>
                  <a:schemeClr val="tx2"/>
                </a:solidFill>
              </a:rPr>
              <a:t>Z. Saleem (MCS),  A. SM. Perlin (</a:t>
            </a:r>
            <a:r>
              <a:rPr lang="en-US" dirty="0" err="1">
                <a:solidFill>
                  <a:schemeClr val="tx2"/>
                </a:solidFill>
              </a:rPr>
              <a:t>Infleqtion</a:t>
            </a:r>
            <a:r>
              <a:rPr lang="en-US" dirty="0">
                <a:solidFill>
                  <a:schemeClr val="tx2"/>
                </a:solidFill>
              </a:rPr>
              <a:t>),  A. </a:t>
            </a:r>
            <a:r>
              <a:rPr lang="en-US" dirty="0" err="1">
                <a:solidFill>
                  <a:schemeClr val="tx2"/>
                </a:solidFill>
              </a:rPr>
              <a:t>Shaji</a:t>
            </a:r>
            <a:r>
              <a:rPr lang="en-US" dirty="0">
                <a:solidFill>
                  <a:schemeClr val="tx2"/>
                </a:solidFill>
              </a:rPr>
              <a:t> (IISER-TVM), Q. </a:t>
            </a:r>
            <a:r>
              <a:rPr lang="en-US" dirty="0" err="1">
                <a:solidFill>
                  <a:schemeClr val="tx2"/>
                </a:solidFill>
              </a:rPr>
              <a:t>Langfitt</a:t>
            </a:r>
            <a:r>
              <a:rPr lang="en-US" dirty="0">
                <a:solidFill>
                  <a:schemeClr val="tx2"/>
                </a:solidFill>
              </a:rPr>
              <a:t> (NW)</a:t>
            </a:r>
          </a:p>
          <a:p>
            <a:endParaRPr lang="en-US" dirty="0"/>
          </a:p>
        </p:txBody>
      </p:sp>
      <p:pic>
        <p:nvPicPr>
          <p:cNvPr id="2" name="Picture 1" descr="A chart of a number of colored squares&#10;&#10;Description automatically generated with medium confidence">
            <a:extLst>
              <a:ext uri="{FF2B5EF4-FFF2-40B4-BE49-F238E27FC236}">
                <a16:creationId xmlns:a16="http://schemas.microsoft.com/office/drawing/2014/main" id="{8E888C06-BCDE-804E-3959-26257EF2D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689325"/>
            <a:ext cx="4919330" cy="3657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4A061D-7D31-8238-A40E-95D311BBABE5}"/>
              </a:ext>
            </a:extLst>
          </p:cNvPr>
          <p:cNvSpPr txBox="1"/>
          <p:nvPr/>
        </p:nvSpPr>
        <p:spPr>
          <a:xfrm>
            <a:off x="5823857" y="3429000"/>
            <a:ext cx="236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Fisher information can scale as N</a:t>
            </a:r>
            <a:r>
              <a:rPr lang="en-US" baseline="30000" dirty="0"/>
              <a:t>2</a:t>
            </a:r>
            <a:r>
              <a:rPr lang="en-US" dirty="0"/>
              <a:t> (Heisenberg limit) for certain entangled states and in particular coupling regimes, e.g. the strong coupling regime</a:t>
            </a:r>
          </a:p>
        </p:txBody>
      </p:sp>
    </p:spTree>
    <p:extLst>
      <p:ext uri="{BB962C8B-B14F-4D97-AF65-F5344CB8AC3E}">
        <p14:creationId xmlns:p14="http://schemas.microsoft.com/office/powerpoint/2010/main" val="60082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01CA8-9DE0-04C1-CDDA-769DEAB39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70F6C-825F-044B-ACC5-0F529A75125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ADC565-22C8-5D3E-DD87-829F85FB8A73}"/>
              </a:ext>
            </a:extLst>
          </p:cNvPr>
          <p:cNvSpPr txBox="1"/>
          <p:nvPr/>
        </p:nvSpPr>
        <p:spPr>
          <a:xfrm>
            <a:off x="381000" y="152400"/>
            <a:ext cx="7333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Quantum algorithms development for molecular and materials simulations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6FA6A4-4684-3E98-68B5-27834A124971}"/>
              </a:ext>
            </a:extLst>
          </p:cNvPr>
          <p:cNvSpPr txBox="1"/>
          <p:nvPr/>
        </p:nvSpPr>
        <p:spPr>
          <a:xfrm>
            <a:off x="414772" y="914400"/>
            <a:ext cx="8500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Recent result:  Use of quantum </a:t>
            </a:r>
            <a:r>
              <a:rPr lang="en-US" dirty="0" err="1"/>
              <a:t>Krylov</a:t>
            </a:r>
            <a:r>
              <a:rPr lang="en-US" dirty="0"/>
              <a:t> subspace diagonalization methods in lieu of QPE and within fragmentation-based quantum chemistry algorithms</a:t>
            </a:r>
          </a:p>
          <a:p>
            <a:r>
              <a:rPr lang="en-US" dirty="0">
                <a:solidFill>
                  <a:schemeClr val="tx2"/>
                </a:solidFill>
              </a:rPr>
              <a:t>R.  D’Cunha and L. Gagliardi (</a:t>
            </a:r>
            <a:r>
              <a:rPr lang="en-US" dirty="0" err="1">
                <a:solidFill>
                  <a:schemeClr val="tx2"/>
                </a:solidFill>
              </a:rPr>
              <a:t>Uchicago</a:t>
            </a:r>
            <a:r>
              <a:rPr lang="en-US" dirty="0">
                <a:solidFill>
                  <a:schemeClr val="tx2"/>
                </a:solidFill>
              </a:rPr>
              <a:t>); C. Cortes (QC Ware)</a:t>
            </a:r>
          </a:p>
        </p:txBody>
      </p:sp>
      <p:pic>
        <p:nvPicPr>
          <p:cNvPr id="6" name="Picture 5" descr="A diagram of a mathematical equation&#10;&#10;Description automatically generated">
            <a:extLst>
              <a:ext uri="{FF2B5EF4-FFF2-40B4-BE49-F238E27FC236}">
                <a16:creationId xmlns:a16="http://schemas.microsoft.com/office/drawing/2014/main" id="{1846C29D-98A9-676B-F0BE-9495081CA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316" y="2230398"/>
            <a:ext cx="54864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71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B1351-8445-BF9F-D57B-81B368A6E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70F6C-825F-044B-ACC5-0F529A75125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BF001D-6891-EE7E-027C-65876CADF3FE}"/>
              </a:ext>
            </a:extLst>
          </p:cNvPr>
          <p:cNvSpPr txBox="1"/>
          <p:nvPr/>
        </p:nvSpPr>
        <p:spPr>
          <a:xfrm>
            <a:off x="685800" y="4572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/>
              <a:t>Some </a:t>
            </a:r>
            <a:r>
              <a:rPr lang="en-US" b="1" i="1" dirty="0"/>
              <a:t>o</a:t>
            </a:r>
            <a:r>
              <a:rPr lang="en-US" b="1" i="1"/>
              <a:t>ther </a:t>
            </a:r>
            <a:r>
              <a:rPr lang="en-US" b="1" i="1" dirty="0"/>
              <a:t>ongoing/future directions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Distributed quantum sensing with quantum networks – effects of noisy state preparations</a:t>
            </a:r>
          </a:p>
          <a:p>
            <a:r>
              <a:rPr lang="en-US" dirty="0"/>
              <a:t>Z. Saleem, R. </a:t>
            </a:r>
            <a:r>
              <a:rPr lang="en-US" dirty="0" err="1"/>
              <a:t>Kettimuthu</a:t>
            </a:r>
            <a:r>
              <a:rPr lang="en-US" dirty="0"/>
              <a:t> and Team</a:t>
            </a:r>
          </a:p>
          <a:p>
            <a:endParaRPr lang="en-US" dirty="0"/>
          </a:p>
          <a:p>
            <a:r>
              <a:rPr lang="en-US" dirty="0"/>
              <a:t>Use of “quantum light”, e.g. single and two-mode squeezed light in place of ordinary light in </a:t>
            </a:r>
            <a:r>
              <a:rPr lang="en-US" dirty="0" err="1"/>
              <a:t>plasmonics</a:t>
            </a:r>
            <a:r>
              <a:rPr lang="en-US" dirty="0"/>
              <a:t> and imaging experiments – enhancing entanglement production, swapping</a:t>
            </a:r>
          </a:p>
          <a:p>
            <a:r>
              <a:rPr lang="en-US" dirty="0"/>
              <a:t>N. Scherer, G. </a:t>
            </a:r>
            <a:r>
              <a:rPr lang="en-US" dirty="0" err="1"/>
              <a:t>Wiederrecht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Molecular qubits and environmental effects</a:t>
            </a:r>
          </a:p>
          <a:p>
            <a:r>
              <a:rPr lang="en-US" dirty="0"/>
              <a:t>Y. Alexeev, S. </a:t>
            </a:r>
            <a:r>
              <a:rPr lang="en-US" dirty="0" err="1"/>
              <a:t>Galania</a:t>
            </a:r>
            <a:r>
              <a:rPr lang="en-US" dirty="0"/>
              <a:t>, B. Peng, N. Govind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31926"/>
      </p:ext>
    </p:extLst>
  </p:cSld>
  <p:clrMapOvr>
    <a:masterClrMapping/>
  </p:clrMapOvr>
</p:sld>
</file>

<file path=ppt/theme/theme1.xml><?xml version="1.0" encoding="utf-8"?>
<a:theme xmlns:a="http://schemas.openxmlformats.org/drawingml/2006/main" name="ANL TEMPLATE PPT_4x3">
  <a:themeElements>
    <a:clrScheme name="Argonne General Purpose Template">
      <a:dk1>
        <a:srgbClr val="47484A"/>
      </a:dk1>
      <a:lt1>
        <a:srgbClr val="FFFFFF"/>
      </a:lt1>
      <a:dk2>
        <a:srgbClr val="0082CA"/>
      </a:dk2>
      <a:lt2>
        <a:srgbClr val="ECAA00"/>
      </a:lt2>
      <a:accent1>
        <a:srgbClr val="7AB800"/>
      </a:accent1>
      <a:accent2>
        <a:srgbClr val="00609C"/>
      </a:accent2>
      <a:accent3>
        <a:srgbClr val="4D008C"/>
      </a:accent3>
      <a:accent4>
        <a:srgbClr val="FF7900"/>
      </a:accent4>
      <a:accent5>
        <a:srgbClr val="00A19C"/>
      </a:accent5>
      <a:accent6>
        <a:srgbClr val="CD202C"/>
      </a:accent6>
      <a:hlink>
        <a:srgbClr val="000000"/>
      </a:hlink>
      <a:folHlink>
        <a:srgbClr val="7677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5C0426"/>
      </a:accent1>
      <a:accent2>
        <a:srgbClr val="9D7D9E"/>
      </a:accent2>
      <a:accent3>
        <a:srgbClr val="FFFFFF"/>
      </a:accent3>
      <a:accent4>
        <a:srgbClr val="525252"/>
      </a:accent4>
      <a:accent5>
        <a:srgbClr val="B5AAAC"/>
      </a:accent5>
      <a:accent6>
        <a:srgbClr val="8E718F"/>
      </a:accent6>
      <a:hlink>
        <a:srgbClr val="253D51"/>
      </a:hlink>
      <a:folHlink>
        <a:srgbClr val="0D20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ANL TEMPLATE PPT_4x3.thmx</Template>
  <TotalTime>87353</TotalTime>
  <Words>411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Wingdings</vt:lpstr>
      <vt:lpstr>ANL TEMPLATE PPT_4x3</vt:lpstr>
      <vt:lpstr>PowerPoint Presentation</vt:lpstr>
      <vt:lpstr>PowerPoint Presentation</vt:lpstr>
      <vt:lpstr>PowerPoint Presentation</vt:lpstr>
      <vt:lpstr>PowerPoint Presentation</vt:lpstr>
    </vt:vector>
  </TitlesOfParts>
  <Company>ANL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Idealized Bulk Heterojunctions for Organic Photovoltaics</dc:title>
  <dc:creator>Seth B. Darling</dc:creator>
  <cp:lastModifiedBy>Gray, Stephen K.</cp:lastModifiedBy>
  <cp:revision>1190</cp:revision>
  <cp:lastPrinted>2013-07-17T15:51:09Z</cp:lastPrinted>
  <dcterms:created xsi:type="dcterms:W3CDTF">2011-05-02T00:38:38Z</dcterms:created>
  <dcterms:modified xsi:type="dcterms:W3CDTF">2024-04-16T16:57:56Z</dcterms:modified>
</cp:coreProperties>
</file>