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73" r:id="rId3"/>
    <p:sldId id="274" r:id="rId4"/>
    <p:sldId id="275" r:id="rId5"/>
    <p:sldId id="261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60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FE1CF-7ECE-4236-A91C-B266157F41FC}" v="200" dt="2024-04-15T18:12:38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50"/>
    <p:restoredTop sz="94709"/>
  </p:normalViewPr>
  <p:slideViewPr>
    <p:cSldViewPr snapToGrid="0" showGuides="1">
      <p:cViewPr varScale="1">
        <p:scale>
          <a:sx n="140" d="100"/>
          <a:sy n="140" d="100"/>
        </p:scale>
        <p:origin x="1326" y="108"/>
      </p:cViewPr>
      <p:guideLst>
        <p:guide pos="39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51B2D-8B53-F842-85C8-79563F24CCA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37472-F350-E648-BF73-5FBCC1A1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1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37472-F350-E648-BF73-5FBCC1A166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6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BA47E31-79AA-6498-BB50-34DBC4F5E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8" r="28"/>
          <a:stretch/>
        </p:blipFill>
        <p:spPr>
          <a:xfrm>
            <a:off x="7348785" y="4566547"/>
            <a:ext cx="1581735" cy="5486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F942FA-E8D8-7F73-B508-F9761FA55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BB4A7C-9367-147A-F4E6-9D55ED70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900" t="26978" r="8429" b="9296"/>
          <a:stretch/>
        </p:blipFill>
        <p:spPr>
          <a:xfrm>
            <a:off x="0" y="0"/>
            <a:ext cx="9142729" cy="4488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30F12D-B614-7EB2-5E16-F4CD0DB2A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8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329" y="923382"/>
            <a:ext cx="5002306" cy="2057400"/>
          </a:xfrm>
          <a:solidFill>
            <a:schemeClr val="accent2">
              <a:alpha val="85000"/>
            </a:schemeClr>
          </a:solidFill>
        </p:spPr>
        <p:txBody>
          <a:bodyPr lIns="228600" rIns="182880" bIns="0" anchor="ctr" anchorCtr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593A0-1381-9E08-C43E-02227E369EC8}"/>
              </a:ext>
            </a:extLst>
          </p:cNvPr>
          <p:cNvSpPr/>
          <p:nvPr userDrawn="1"/>
        </p:nvSpPr>
        <p:spPr>
          <a:xfrm>
            <a:off x="-1271" y="923382"/>
            <a:ext cx="228600" cy="205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840A56-6BA9-8FE9-4544-1F2426DC0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542" y="923382"/>
            <a:ext cx="3911600" cy="2057400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552" y="243457"/>
            <a:ext cx="2562036" cy="67094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MONTH DAY, YEAR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8C1237-9E9A-A9B9-D997-F971E7E403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F23F5504-504E-35E3-02E6-1E4869CD6A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64C7D51-4165-B55A-4253-6B2637C72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4286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F0DE6988-954D-993F-40F1-7BB0D8A8E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94286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BBA2D86-84B3-B15A-ACC9-771B8BA779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F09511A-BF35-DDA5-9473-7AD4769E5B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867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</p:spTree>
    <p:extLst>
      <p:ext uri="{BB962C8B-B14F-4D97-AF65-F5344CB8AC3E}">
        <p14:creationId xmlns:p14="http://schemas.microsoft.com/office/powerpoint/2010/main" val="38866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4 block big 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628" y="1657348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1138" y="1657349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4492F8F-BB13-4522-9262-D3D4E3E358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628" y="3174781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9A5E982-F2D5-FC63-C9EC-95A25009EE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1138" y="3174781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</p:spTree>
    <p:extLst>
      <p:ext uri="{BB962C8B-B14F-4D97-AF65-F5344CB8AC3E}">
        <p14:creationId xmlns:p14="http://schemas.microsoft.com/office/powerpoint/2010/main" val="40088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3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3711575"/>
            <a:ext cx="2679698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02949" y="3711575"/>
            <a:ext cx="2679695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9500" y="3711575"/>
            <a:ext cx="2679700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117CC75-B838-68D6-2E0E-876246E59A7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199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44614E93-F67D-FFB0-1593-0C05E96A4F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02950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FF202DA5-E559-E016-1658-76A0FFD0A7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9500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9A614F-1746-5E7E-6E40-C0C352E3B87C}"/>
              </a:ext>
            </a:extLst>
          </p:cNvPr>
          <p:cNvCxnSpPr/>
          <p:nvPr userDrawn="1"/>
        </p:nvCxnSpPr>
        <p:spPr>
          <a:xfrm>
            <a:off x="3219924" y="1521151"/>
            <a:ext cx="0" cy="327304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24D771-DA9F-AFF7-8014-770E6875CD71}"/>
              </a:ext>
            </a:extLst>
          </p:cNvPr>
          <p:cNvCxnSpPr/>
          <p:nvPr userDrawn="1"/>
        </p:nvCxnSpPr>
        <p:spPr>
          <a:xfrm>
            <a:off x="6078494" y="1521151"/>
            <a:ext cx="0" cy="327304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BDB185A-767C-30D3-5FC4-487AEE46B02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 lIns="0" tIns="13716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VIDEO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D9493A-47CC-919A-B438-67612BC54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in all caps 28pt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2250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0" t="26977" r="8429" b="1"/>
          <a:stretch/>
        </p:blipFill>
        <p:spPr>
          <a:xfrm>
            <a:off x="0" y="0"/>
            <a:ext cx="914272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4" r="7262" b="2069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AD80AF-1545-2888-DC5C-2ACBBB58F56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586265" y="1304924"/>
            <a:ext cx="5971470" cy="2336662"/>
            <a:chOff x="4398" y="-378"/>
            <a:chExt cx="1104" cy="4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6CD385B-D85D-B64D-C7C5-0741D4FDA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-378"/>
              <a:ext cx="1104" cy="432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565DEB9-167C-3795-A7E1-78040F365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8" y="-264"/>
              <a:ext cx="194" cy="168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FE0E757-FE52-0454-B46D-2E78143B3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" y="-60"/>
              <a:ext cx="28" cy="34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232BC4C-7669-EF14-BF72-E10264276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6" y="-60"/>
              <a:ext cx="31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9CB1566-3B6F-D974-B99B-98362F89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EB310-A2A0-95FF-5EA7-C095B7DE6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-60"/>
              <a:ext cx="7" cy="34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66B2319-5837-09EE-F1F7-D88A4F5475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5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3CE8EC-1722-1CDF-4233-5020330DE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E8FFFD1-62A4-349B-CC3F-92AB9CA1C9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8" y="-60"/>
              <a:ext cx="31" cy="34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E84AAD6-D7E3-BA42-F46F-C703A1E1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37E8A8B-0E42-BBAB-948B-135BA959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CB36C56-30D2-744F-C850-901ED90BE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60"/>
              <a:ext cx="31" cy="34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40A1785-166A-8C92-FEC2-E6E478BBF6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7" y="-60"/>
              <a:ext cx="23" cy="34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D14BA40-FA0A-AEE8-AAB4-A326F9913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7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53EFE26-AADB-5300-83B9-45257C4CF1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6" y="-60"/>
              <a:ext cx="24" cy="34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9A2957D-AF01-C662-87B7-53C079509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5" y="-60"/>
              <a:ext cx="31" cy="34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4F28FD7-5217-9241-6FC8-3E7395B836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3" y="-60"/>
              <a:ext cx="24" cy="34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9D481BF-CB2D-A7C3-4C4D-511365071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5" y="-60"/>
              <a:ext cx="30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F294EDE-59D8-BED8-7D48-96D6C020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A351A76-FF7A-054E-DAC1-AE30A3924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5153723-E9C0-3E32-FDFC-B9C26DD0C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" y="-230"/>
              <a:ext cx="115" cy="132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173713A-E6BD-D8B0-6BA4-46555FEBE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-197"/>
              <a:ext cx="47" cy="99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B3DBC03-9BE5-866F-6785-87A56284F3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4" y="-197"/>
              <a:ext cx="94" cy="151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4CB488D-89A1-9496-B5EA-6DDDCE7C6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-197"/>
              <a:ext cx="90" cy="101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2B6D05-26D1-7D26-324D-082520DB6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-198"/>
              <a:ext cx="78" cy="100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7998B92-58EA-387E-5784-4DDD979F4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-198"/>
              <a:ext cx="77" cy="100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56C46F5-2C31-BDC3-35E1-7087BBFFE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197"/>
              <a:ext cx="81" cy="101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61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 D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0" t="26977" r="8429" b="1"/>
          <a:stretch/>
        </p:blipFill>
        <p:spPr>
          <a:xfrm>
            <a:off x="0" y="0"/>
            <a:ext cx="914272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4" r="7262" b="2069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C3EFED-6AB1-6CD2-BB88-649D0449AB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68" y="2217548"/>
            <a:ext cx="3025121" cy="7771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6EAD72-ACE3-58B2-05E0-199FBEA355E2}"/>
              </a:ext>
            </a:extLst>
          </p:cNvPr>
          <p:cNvGrpSpPr/>
          <p:nvPr userDrawn="1"/>
        </p:nvGrpSpPr>
        <p:grpSpPr>
          <a:xfrm>
            <a:off x="1107589" y="2179943"/>
            <a:ext cx="3176801" cy="852400"/>
            <a:chOff x="921159" y="2169231"/>
            <a:chExt cx="2098944" cy="563189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92F3FF0-EF03-9DDD-3A6F-6752ED1603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1033" y="2169231"/>
              <a:ext cx="459070" cy="397545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A9B6C0B-D8E0-FBEC-188A-90B324FB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932" y="2651964"/>
              <a:ext cx="66258" cy="80456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D34245F-91F6-675D-0161-975607FB4E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0754" y="2651964"/>
              <a:ext cx="73357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80F258-676D-38DD-F768-1F7009400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843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93FB4BC-8E86-BF21-E7DB-50A6AD93E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200" y="2651964"/>
              <a:ext cx="16564" cy="8045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558D9F5-8DA3-2C55-EF2C-4E3C8B9372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7695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6A1F83F-2FA7-029D-A639-6622C6438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616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B924EC1-D62D-244C-1910-578F30F446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0438" y="2651964"/>
              <a:ext cx="73357" cy="80456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7E569B6-DF89-6FCC-1D71-EEAB95E1C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359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E8D1774-4E0C-F3E6-24B8-B74121382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280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8B4D9F1-53D7-1C4F-12DF-A312FAD3F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651964"/>
              <a:ext cx="73357" cy="80456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DF51265-9C31-4D79-2138-F19670D24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9360" y="2651964"/>
              <a:ext cx="54426" cy="80456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6E538D9-F0E9-42CF-5DCB-3D4EBD4CCA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0350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BF2FBD0-8400-6675-E82F-4B9063307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2637" y="2651964"/>
              <a:ext cx="56792" cy="80456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2D30328-A51C-53FB-8209-564E27CAB2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3241" y="2651964"/>
              <a:ext cx="73357" cy="80456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FD16D5B-931B-0128-A1A4-90E97E7BB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3162" y="2651964"/>
              <a:ext cx="56792" cy="80456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2876C20-FE73-31D0-67F2-EB7917ABD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261" y="2651964"/>
              <a:ext cx="70990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CFFAEC3-759A-B591-0853-1280BD83E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984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22D4BAB-F924-B047-CC79-84D282515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20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EA1F35CF-3769-19E3-4BF1-534257665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159" y="2249686"/>
              <a:ext cx="272129" cy="312357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5CC2208-1754-ACCD-8285-B18BC9479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050" y="2327776"/>
              <a:ext cx="111218" cy="234268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BB7587BD-FD32-E10C-E06B-69806FAF85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4734" y="2327776"/>
              <a:ext cx="222436" cy="357317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86C3A47-966E-8DF9-31DC-730F1AA8EE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635" y="2327776"/>
              <a:ext cx="212971" cy="239000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AE29258-C776-91F7-ACDE-D7872520E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368" y="2325409"/>
              <a:ext cx="184575" cy="236634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5B86B4B-65CC-8B99-06C6-97CDE959A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101" y="2325409"/>
              <a:ext cx="182208" cy="236634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917A3ED-11CD-D5A1-975B-A2A055B7A6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327776"/>
              <a:ext cx="191674" cy="239000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25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BA47E31-79AA-6498-BB50-34DBC4F5E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" r="22"/>
          <a:stretch/>
        </p:blipFill>
        <p:spPr>
          <a:xfrm>
            <a:off x="7348785" y="236900"/>
            <a:ext cx="1581914" cy="5486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F942FA-E8D8-7F73-B508-F9761FA55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329" y="914400"/>
            <a:ext cx="5002306" cy="2057400"/>
          </a:xfrm>
          <a:solidFill>
            <a:schemeClr val="accent2"/>
          </a:solidFill>
        </p:spPr>
        <p:txBody>
          <a:bodyPr lIns="228600" rIns="182880" bIns="0" anchor="ctr" anchorCtr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593A0-1381-9E08-C43E-02227E369EC8}"/>
              </a:ext>
            </a:extLst>
          </p:cNvPr>
          <p:cNvSpPr/>
          <p:nvPr userDrawn="1"/>
        </p:nvSpPr>
        <p:spPr>
          <a:xfrm>
            <a:off x="-1271" y="914400"/>
            <a:ext cx="228600" cy="205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840A56-6BA9-8FE9-4544-1F2426DC0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542" y="914400"/>
            <a:ext cx="3911600" cy="2057400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552" y="238125"/>
            <a:ext cx="4765990" cy="6762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8C1237-9E9A-A9B9-D997-F971E7E403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F23F5504-504E-35E3-02E6-1E4869CD6A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64C7D51-4165-B55A-4253-6B2637C72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565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F0DE6988-954D-993F-40F1-7BB0D8A8E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565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BBA2D86-84B3-B15A-ACC9-771B8BA779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F09511A-BF35-DDA5-9473-7AD4769E5B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867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34AD4-28D0-93A6-9DF2-B7249F6616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18671" y="4298950"/>
            <a:ext cx="2720529" cy="4206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</a:lstStyle>
          <a:p>
            <a:pPr lvl="0"/>
            <a:r>
              <a:rPr lang="en-US" dirty="0"/>
              <a:t>Presentation Date</a:t>
            </a:r>
          </a:p>
          <a:p>
            <a:pPr lvl="0"/>
            <a:r>
              <a:rPr lang="en-US" dirty="0"/>
              <a:t>City, State (presentation location</a:t>
            </a:r>
          </a:p>
        </p:txBody>
      </p:sp>
    </p:spTree>
    <p:extLst>
      <p:ext uri="{BB962C8B-B14F-4D97-AF65-F5344CB8AC3E}">
        <p14:creationId xmlns:p14="http://schemas.microsoft.com/office/powerpoint/2010/main" val="18417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836F8CE-690E-37F4-56F1-3C25953899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00" t="26978" r="8429" b="9296"/>
          <a:stretch/>
        </p:blipFill>
        <p:spPr>
          <a:xfrm>
            <a:off x="0" y="0"/>
            <a:ext cx="9142729" cy="4488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3" r="7262" b="14537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CA2449B-096C-80E6-9654-D9E3FA712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71" y="0"/>
            <a:ext cx="8840471" cy="4488688"/>
          </a:xfrm>
        </p:spPr>
        <p:txBody>
          <a:bodyPr lIns="457200" bIns="18288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in section break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FB3E30E-2B22-CE97-1F6D-EFD55575A7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22" r="22"/>
          <a:stretch/>
        </p:blipFill>
        <p:spPr>
          <a:xfrm>
            <a:off x="7348785" y="4566547"/>
            <a:ext cx="158191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,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61F04F-3CF4-D566-EF9D-9CDCD0B981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476E8C9-921B-17FC-9AEA-348F1AA2B0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431925"/>
            <a:ext cx="7315200" cy="3273425"/>
          </a:xfrm>
        </p:spPr>
        <p:txBody>
          <a:bodyPr/>
          <a:lstStyle/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82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14332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984334"/>
            <a:ext cx="4085546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8673" y="1984334"/>
            <a:ext cx="4110527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435694"/>
            <a:ext cx="4085546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8673" y="1435694"/>
            <a:ext cx="4110527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12588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3175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75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9152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7534E44-91EA-211B-EF04-8BE09DECD7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9152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363329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7555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555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91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7534E44-91EA-211B-EF04-8BE09DECD7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391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8AC771-2E8E-7334-4620-6CED5E4A62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2280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E75F18B-928B-D8CD-3AFB-13FF334E0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12280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2472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5D3E177C-05C2-2929-E159-59F77C2B05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5BD39A8-85FE-CB4E-DA30-754FE0F059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5145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6BFCC75-DA07-6A20-4D5D-105B7F301F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AE55B475-E521-6A8A-893B-8CC38F9BE3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5145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DFB5CAF5-E85F-409D-2880-F0B6067F61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45718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7E8E80F-1B5F-5D3E-2409-0CF04DE318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5718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66346B3-56E4-FB00-E652-E796F6986D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37786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8A2202FD-33BC-0BA1-F754-345C59A68C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37786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5EB459E5-6A74-A385-F343-520C27E1C2C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3839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0070C8D-6CB9-4F0F-A4BF-CBB734703C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3839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</p:spTree>
    <p:extLst>
      <p:ext uri="{BB962C8B-B14F-4D97-AF65-F5344CB8AC3E}">
        <p14:creationId xmlns:p14="http://schemas.microsoft.com/office/powerpoint/2010/main" val="327377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382000" cy="7465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Headline in all caps 28pt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5608"/>
            <a:ext cx="7315200" cy="32697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0063" y="4891056"/>
            <a:ext cx="523875" cy="1100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ED5998-E33A-DA32-910D-D06CB262005E}"/>
              </a:ext>
            </a:extLst>
          </p:cNvPr>
          <p:cNvSpPr/>
          <p:nvPr userDrawn="1"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C6D3E52-9083-DC08-10B3-FB4576900BE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l="22" r="22"/>
          <a:stretch/>
        </p:blipFill>
        <p:spPr>
          <a:xfrm>
            <a:off x="8103235" y="4808444"/>
            <a:ext cx="776895" cy="26944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52885BF-5BBD-C5AD-F58F-E96FE169B7F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r="14"/>
          <a:stretch>
            <a:fillRect/>
          </a:stretch>
        </p:blipFill>
        <p:spPr>
          <a:xfrm>
            <a:off x="463554" y="4835139"/>
            <a:ext cx="1438065" cy="1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0" r:id="rId3"/>
    <p:sldLayoutId id="2147483662" r:id="rId4"/>
    <p:sldLayoutId id="2147483668" r:id="rId5"/>
    <p:sldLayoutId id="2147483671" r:id="rId6"/>
    <p:sldLayoutId id="2147483678" r:id="rId7"/>
    <p:sldLayoutId id="2147483682" r:id="rId8"/>
    <p:sldLayoutId id="2147483679" r:id="rId9"/>
    <p:sldLayoutId id="2147483683" r:id="rId10"/>
    <p:sldLayoutId id="2147483680" r:id="rId11"/>
    <p:sldLayoutId id="2147483681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800" b="1" i="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64592" indent="-164592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5603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—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7850" indent="-142875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2013" indent="-25603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—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1875" indent="-16459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»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C35EA4"/>
          </p15:clr>
        </p15:guide>
        <p15:guide id="2" orient="horz" pos="1620" userDrawn="1">
          <p15:clr>
            <a:srgbClr val="C35EA4"/>
          </p15:clr>
        </p15:guide>
        <p15:guide id="3" pos="144" userDrawn="1">
          <p15:clr>
            <a:srgbClr val="C35EA4"/>
          </p15:clr>
        </p15:guide>
        <p15:guide id="4" pos="288" userDrawn="1">
          <p15:clr>
            <a:srgbClr val="C35EA4"/>
          </p15:clr>
        </p15:guide>
        <p15:guide id="5" orient="horz" pos="576" userDrawn="1">
          <p15:clr>
            <a:srgbClr val="C35EA4"/>
          </p15:clr>
        </p15:guide>
        <p15:guide id="6" orient="horz" pos="2964" userDrawn="1">
          <p15:clr>
            <a:srgbClr val="C35EA4"/>
          </p15:clr>
        </p15:guide>
        <p15:guide id="7" pos="5568" userDrawn="1">
          <p15:clr>
            <a:srgbClr val="C35EA4"/>
          </p15:clr>
        </p15:guide>
        <p15:guide id="8" orient="horz" pos="902" userDrawn="1">
          <p15:clr>
            <a:srgbClr val="C35EA4"/>
          </p15:clr>
        </p15:guide>
        <p15:guide id="9" orient="horz" pos="780" userDrawn="1">
          <p15:clr>
            <a:srgbClr val="C35EA4"/>
          </p15:clr>
        </p15:guide>
        <p15:guide id="10" orient="horz" pos="150" userDrawn="1">
          <p15:clr>
            <a:srgbClr val="C35EA4"/>
          </p15:clr>
        </p15:guide>
        <p15:guide id="11" orient="horz" pos="3132" userDrawn="1">
          <p15:clr>
            <a:srgbClr val="C35EA4"/>
          </p15:clr>
        </p15:guide>
        <p15:guide id="12" orient="horz" pos="1044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diagram of a network&#10;&#10;Description automatically generated">
            <a:extLst>
              <a:ext uri="{FF2B5EF4-FFF2-40B4-BE49-F238E27FC236}">
                <a16:creationId xmlns:a16="http://schemas.microsoft.com/office/drawing/2014/main" id="{A9666037-88A2-2AC2-2F81-06E6CE484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537" y="906458"/>
            <a:ext cx="1147212" cy="2079742"/>
          </a:xfrm>
          <a:prstGeom prst="rect">
            <a:avLst/>
          </a:prstGeom>
        </p:spPr>
      </p:pic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DEE182E9-490B-17B4-8CD5-3EBB1892D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98" y="908616"/>
            <a:ext cx="2065097" cy="2079743"/>
          </a:xfrm>
          <a:prstGeom prst="rect">
            <a:avLst/>
          </a:prstGeom>
        </p:spPr>
      </p:pic>
      <p:pic>
        <p:nvPicPr>
          <p:cNvPr id="16" name="Picture 15" descr="A diagram of a network&#10;&#10;Description automatically generated">
            <a:extLst>
              <a:ext uri="{FF2B5EF4-FFF2-40B4-BE49-F238E27FC236}">
                <a16:creationId xmlns:a16="http://schemas.microsoft.com/office/drawing/2014/main" id="{B8714ED7-C468-5BF8-7188-1E11A1E81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86" y="911508"/>
            <a:ext cx="1147212" cy="2079742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530A2F86-ECD1-A581-DFF3-C87E5E834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0" y="908616"/>
            <a:ext cx="5190837" cy="2085526"/>
          </a:xfrm>
        </p:spPr>
        <p:txBody>
          <a:bodyPr/>
          <a:lstStyle/>
          <a:p>
            <a:pPr algn="ctr"/>
            <a:r>
              <a:rPr lang="en-US" dirty="0">
                <a:latin typeface="Arial"/>
                <a:cs typeface="Arial"/>
              </a:rPr>
              <a:t>QIS research overview</a:t>
            </a:r>
            <a:endParaRPr lang="en-US" dirty="0"/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864DD5D9-1D69-E1F5-63C4-F56D131C6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2350" y="2092729"/>
            <a:ext cx="2562036" cy="670943"/>
          </a:xfrm>
        </p:spPr>
        <p:txBody>
          <a:bodyPr/>
          <a:lstStyle/>
          <a:p>
            <a:pPr algn="ctr"/>
            <a:r>
              <a:rPr lang="en-US" dirty="0">
                <a:latin typeface="Arial"/>
                <a:cs typeface="Arial"/>
              </a:rPr>
              <a:t>April 17, 2024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5E6B250-A288-0132-5CC6-85AFB8956D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8830" y="3447887"/>
            <a:ext cx="2692871" cy="295275"/>
          </a:xfrm>
        </p:spPr>
        <p:txBody>
          <a:bodyPr/>
          <a:lstStyle/>
          <a:p>
            <a:r>
              <a:rPr lang="en-US" dirty="0"/>
              <a:t>Daniel Dilley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4415896-6F7A-888C-2DEC-6A3C70CB75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8830" y="3752144"/>
            <a:ext cx="2692871" cy="685800"/>
          </a:xfrm>
        </p:spPr>
        <p:txBody>
          <a:bodyPr/>
          <a:lstStyle/>
          <a:p>
            <a:r>
              <a:rPr lang="en-US" dirty="0"/>
              <a:t>MCS Division</a:t>
            </a:r>
          </a:p>
          <a:p>
            <a:r>
              <a:rPr lang="en-US" dirty="0"/>
              <a:t>Postdoc</a:t>
            </a:r>
          </a:p>
          <a:p>
            <a:endParaRPr lang="en-US" dirty="0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6519FB4F-8100-622B-25D0-0048D2F60C0E}"/>
              </a:ext>
            </a:extLst>
          </p:cNvPr>
          <p:cNvSpPr txBox="1">
            <a:spLocks/>
          </p:cNvSpPr>
          <p:nvPr/>
        </p:nvSpPr>
        <p:spPr>
          <a:xfrm>
            <a:off x="1949814" y="3447887"/>
            <a:ext cx="2692871" cy="29527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14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System Font Regular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2013" indent="-256032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System Font Regular"/>
              <a:buChar char="—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1875" indent="-164592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System Font Regular"/>
              <a:buChar char="»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Jeffrey Larson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95EAC0E0-6319-403A-1A95-A3293842B7B9}"/>
              </a:ext>
            </a:extLst>
          </p:cNvPr>
          <p:cNvSpPr txBox="1">
            <a:spLocks/>
          </p:cNvSpPr>
          <p:nvPr/>
        </p:nvSpPr>
        <p:spPr>
          <a:xfrm>
            <a:off x="1950686" y="3752144"/>
            <a:ext cx="2692871" cy="685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System Font Regular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7850" indent="-1428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2013" indent="-256032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System Font Regular"/>
              <a:buChar char="—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1875" indent="-164592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System Font Regular"/>
              <a:buChar char="»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Advisor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8BF5BC6D-5D61-D38D-18DD-DF86D81F930E}"/>
              </a:ext>
            </a:extLst>
          </p:cNvPr>
          <p:cNvSpPr txBox="1">
            <a:spLocks/>
          </p:cNvSpPr>
          <p:nvPr/>
        </p:nvSpPr>
        <p:spPr>
          <a:xfrm>
            <a:off x="3884719" y="3443682"/>
            <a:ext cx="2692871" cy="29527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14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System Font Regular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2013" indent="-256032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System Font Regular"/>
              <a:buChar char="—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1875" indent="-164592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System Font Regular"/>
              <a:buChar char="»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Zain Saleem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AB6543D6-1208-1790-B461-06272076011B}"/>
              </a:ext>
            </a:extLst>
          </p:cNvPr>
          <p:cNvSpPr txBox="1">
            <a:spLocks/>
          </p:cNvSpPr>
          <p:nvPr/>
        </p:nvSpPr>
        <p:spPr>
          <a:xfrm>
            <a:off x="3870480" y="3758137"/>
            <a:ext cx="2692871" cy="685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System Font Regular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7850" indent="-1428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2013" indent="-256032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System Font Regular"/>
              <a:buChar char="—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1875" indent="-164592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System Font Regular"/>
              <a:buChar char="»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Advisor</a:t>
            </a:r>
          </a:p>
        </p:txBody>
      </p:sp>
    </p:spTree>
    <p:extLst>
      <p:ext uri="{BB962C8B-B14F-4D97-AF65-F5344CB8AC3E}">
        <p14:creationId xmlns:p14="http://schemas.microsoft.com/office/powerpoint/2010/main" val="17790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F029A1E-D357-6470-8AFA-CC473449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Daniel Dilley</a:t>
            </a:r>
            <a:endParaRPr lang="en-US" dirty="0">
              <a:cs typeface="Arial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7F4634-0182-7F08-D327-5F3037C5B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Background and Interest on QIS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97E2886-7BA3-8252-8EFA-CA8A426C6BA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9280" y="1344305"/>
            <a:ext cx="8297839" cy="3623480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164465" indent="-164465"/>
            <a:r>
              <a:rPr lang="en-US" dirty="0">
                <a:cs typeface="Arial"/>
              </a:rPr>
              <a:t>Demonstrating Bell nonlocal correlations in various experimental set-ups</a:t>
            </a:r>
          </a:p>
          <a:p>
            <a:pPr marL="463423" lvl="1" indent="-164465"/>
            <a:r>
              <a:rPr lang="en-US" dirty="0">
                <a:cs typeface="Arial"/>
              </a:rPr>
              <a:t>Quantum networks imitate classical systems when correlations are local</a:t>
            </a:r>
          </a:p>
          <a:p>
            <a:pPr marL="463423" lvl="1" indent="-164465"/>
            <a:r>
              <a:rPr lang="en-US" dirty="0">
                <a:cs typeface="Arial"/>
              </a:rPr>
              <a:t>Detector inefficiencies may cause correlations to be local for maximally entangled states, but not for weaker entangled states</a:t>
            </a:r>
          </a:p>
          <a:p>
            <a:pPr marL="164465" indent="-164465"/>
            <a:r>
              <a:rPr lang="en-US" dirty="0">
                <a:cs typeface="Arial"/>
              </a:rPr>
              <a:t>Quantum error correction (QEC) in open quantum systems</a:t>
            </a:r>
          </a:p>
          <a:p>
            <a:pPr marL="463423" lvl="1" indent="-164465"/>
            <a:r>
              <a:rPr lang="en-US" dirty="0">
                <a:cs typeface="Arial"/>
              </a:rPr>
              <a:t>Initial correlations between a system and its environment may cause state evolutions that are not completely positive (NCP)</a:t>
            </a:r>
          </a:p>
          <a:p>
            <a:pPr marL="463423" lvl="1" indent="-164465"/>
            <a:r>
              <a:rPr lang="en-US" dirty="0">
                <a:cs typeface="Arial"/>
              </a:rPr>
              <a:t>There are a different set of error correcting conditions for these evolutions</a:t>
            </a:r>
          </a:p>
          <a:p>
            <a:pPr marL="164465" indent="-164465"/>
            <a:r>
              <a:rPr lang="en-US" dirty="0">
                <a:cs typeface="Arial"/>
              </a:rPr>
              <a:t>Quantum state manipulation</a:t>
            </a:r>
          </a:p>
          <a:p>
            <a:pPr marL="463423" lvl="1" indent="-164465"/>
            <a:r>
              <a:rPr lang="en-US" dirty="0">
                <a:cs typeface="Arial"/>
              </a:rPr>
              <a:t>Explicit construction of local unitaries that can control correlations between two qubits.</a:t>
            </a:r>
          </a:p>
          <a:p>
            <a:pPr marL="463423" lvl="1" indent="-164465"/>
            <a:r>
              <a:rPr lang="en-US" dirty="0">
                <a:cs typeface="Arial"/>
              </a:rPr>
              <a:t>Use weak measurements to model open system evolution as a product state</a:t>
            </a:r>
          </a:p>
          <a:p>
            <a:pPr marL="861886" lvl="3" indent="-164465"/>
            <a:r>
              <a:rPr lang="en-US" dirty="0">
                <a:cs typeface="Arial"/>
              </a:rPr>
              <a:t>Standard QEC protocols can then be used for NCP evolutions</a:t>
            </a:r>
          </a:p>
          <a:p>
            <a:pPr marL="861886" lvl="3" indent="-164465"/>
            <a:endParaRPr lang="en-US" dirty="0">
              <a:cs typeface="Arial"/>
            </a:endParaRPr>
          </a:p>
          <a:p>
            <a:pPr marL="861886" lvl="3" indent="-164465"/>
            <a:endParaRPr lang="en-US" dirty="0">
              <a:cs typeface="Arial"/>
            </a:endParaRPr>
          </a:p>
        </p:txBody>
      </p:sp>
      <p:pic>
        <p:nvPicPr>
          <p:cNvPr id="3" name="Picture 2" descr="A yellow circle with black text&#10;&#10;Description automatically generated">
            <a:extLst>
              <a:ext uri="{FF2B5EF4-FFF2-40B4-BE49-F238E27FC236}">
                <a16:creationId xmlns:a16="http://schemas.microsoft.com/office/drawing/2014/main" id="{EB8EDE8E-87E0-E3FD-11B3-1D057097B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553" y="140553"/>
            <a:ext cx="4228560" cy="1203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97DD30-198E-6D99-A475-B5BE8B8522B0}"/>
              </a:ext>
            </a:extLst>
          </p:cNvPr>
          <p:cNvSpPr txBox="1"/>
          <p:nvPr/>
        </p:nvSpPr>
        <p:spPr>
          <a:xfrm>
            <a:off x="5868536" y="9099"/>
            <a:ext cx="262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CHSH Experiment</a:t>
            </a:r>
          </a:p>
        </p:txBody>
      </p:sp>
    </p:spTree>
    <p:extLst>
      <p:ext uri="{BB962C8B-B14F-4D97-AF65-F5344CB8AC3E}">
        <p14:creationId xmlns:p14="http://schemas.microsoft.com/office/powerpoint/2010/main" val="213013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F3D-4E21-279D-42C9-E9F4CA82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Daniel Dilley</a:t>
            </a:r>
            <a:endParaRPr lang="en-US" dirty="0"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16FDC-4AFA-FC7E-B272-10FA4E98C3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Current 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A4AF20A-54F5-6E72-F7B0-F1313161B70A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57199" y="1486517"/>
                <a:ext cx="8639033" cy="3273425"/>
              </a:xfrm>
            </p:spPr>
            <p:txBody>
              <a:bodyPr vert="horz" lIns="0" tIns="0" rIns="0" bIns="0" rtlCol="0" anchor="t">
                <a:normAutofit fontScale="92500"/>
              </a:bodyPr>
              <a:lstStyle/>
              <a:p>
                <a:pPr marL="164465" indent="-164465"/>
                <a:r>
                  <a:rPr lang="en-US" dirty="0">
                    <a:cs typeface="Arial"/>
                  </a:rPr>
                  <a:t>Geometric Measure of Entanglement (GME)</a:t>
                </a:r>
              </a:p>
              <a:p>
                <a:pPr marL="463423" lvl="1" indent="-164465"/>
                <a:r>
                  <a:rPr lang="en-US" dirty="0">
                    <a:cs typeface="Arial"/>
                  </a:rPr>
                  <a:t>Closest separable state to the state prepared in the lab</a:t>
                </a:r>
              </a:p>
              <a:p>
                <a:pPr marL="463423" lvl="1" indent="-164465"/>
                <a:r>
                  <a:rPr lang="en-US" dirty="0">
                    <a:cs typeface="Arial"/>
                  </a:rPr>
                  <a:t>Related to maximum output purity of quantum channels</a:t>
                </a:r>
              </a:p>
              <a:p>
                <a:pPr marL="861886" lvl="3" indent="-164465"/>
                <a:r>
                  <a:rPr lang="en-US" dirty="0">
                    <a:cs typeface="Arial"/>
                  </a:rPr>
                  <a:t>Alice can send information with higher fidelity to Bob when the GME is higher</a:t>
                </a:r>
              </a:p>
              <a:p>
                <a:pPr marL="164465" indent="-164465"/>
                <a:r>
                  <a:rPr lang="en-US" dirty="0">
                    <a:cs typeface="Arial"/>
                  </a:rPr>
                  <a:t>Entanglement purification protocols with restricted architectures</a:t>
                </a:r>
              </a:p>
              <a:p>
                <a:pPr marL="463423" lvl="1" indent="-164465"/>
                <a:r>
                  <a:rPr lang="en-US" dirty="0">
                    <a:cs typeface="Arial"/>
                  </a:rPr>
                  <a:t>More copies of the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/>
                      </a:rPr>
                      <m:t>𝜌</m:t>
                    </m:r>
                  </m:oMath>
                </a14:m>
                <a:r>
                  <a:rPr lang="en-US" dirty="0">
                    <a:cs typeface="Arial"/>
                  </a:rPr>
                  <a:t> get purified into less copies of the more entangled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/>
                      </a:rPr>
                      <m:t>𝜎</m:t>
                    </m:r>
                  </m:oMath>
                </a14:m>
                <a:endParaRPr lang="en-US" dirty="0">
                  <a:cs typeface="Arial"/>
                </a:endParaRPr>
              </a:p>
              <a:p>
                <a:pPr marL="463423" lvl="1" indent="-164465"/>
                <a:r>
                  <a:rPr lang="en-US" dirty="0">
                    <a:cs typeface="Arial"/>
                  </a:rPr>
                  <a:t>Understand how correlations are distributed b/w systems to optimize entanglement</a:t>
                </a:r>
              </a:p>
              <a:p>
                <a:pPr marL="164465" indent="-164465"/>
                <a:r>
                  <a:rPr lang="en-US" dirty="0">
                    <a:cs typeface="Arial"/>
                  </a:rPr>
                  <a:t>Use quantum walks during state preparation and constrained optimization</a:t>
                </a:r>
              </a:p>
              <a:p>
                <a:pPr marL="463423" lvl="1" indent="-164465"/>
                <a:r>
                  <a:rPr lang="en-US" dirty="0">
                    <a:cs typeface="Arial"/>
                  </a:rPr>
                  <a:t>Use the minimal number of walks to prepare a given initial state</a:t>
                </a:r>
              </a:p>
              <a:p>
                <a:pPr marL="463423" lvl="1" indent="-164465"/>
                <a:r>
                  <a:rPr lang="en-US" dirty="0">
                    <a:cs typeface="Arial"/>
                  </a:rPr>
                  <a:t>Determine an optimal way of constraining the walks to only feasible states</a:t>
                </a:r>
              </a:p>
              <a:p>
                <a:pPr marL="463423" lvl="1" indent="-164465"/>
                <a:endParaRPr lang="en-US" dirty="0">
                  <a:cs typeface="Arial"/>
                </a:endParaRPr>
              </a:p>
              <a:p>
                <a:pPr marL="463423" lvl="1" indent="-164465"/>
                <a:endParaRPr lang="en-US" dirty="0">
                  <a:cs typeface="Arial"/>
                </a:endParaRP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A4AF20A-54F5-6E72-F7B0-F1313161B7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57199" y="1486517"/>
                <a:ext cx="8639033" cy="3273425"/>
              </a:xfrm>
              <a:blipFill>
                <a:blip r:embed="rId2"/>
                <a:stretch>
                  <a:fillRect l="-1341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diagram of a network&#10;&#10;Description automatically generated">
            <a:extLst>
              <a:ext uri="{FF2B5EF4-FFF2-40B4-BE49-F238E27FC236}">
                <a16:creationId xmlns:a16="http://schemas.microsoft.com/office/drawing/2014/main" id="{FC5C6F05-18AF-D458-F20C-03F25A1D9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357" y="0"/>
            <a:ext cx="2553099" cy="1897803"/>
          </a:xfrm>
          <a:prstGeom prst="rect">
            <a:avLst/>
          </a:prstGeom>
        </p:spPr>
      </p:pic>
      <p:pic>
        <p:nvPicPr>
          <p:cNvPr id="8" name="Picture 7" descr="A diagram of a network&#10;&#10;Description automatically generated">
            <a:extLst>
              <a:ext uri="{FF2B5EF4-FFF2-40B4-BE49-F238E27FC236}">
                <a16:creationId xmlns:a16="http://schemas.microsoft.com/office/drawing/2014/main" id="{E4805C02-337B-CBC2-2A4B-D12E13C66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254" y="91436"/>
            <a:ext cx="2455767" cy="124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E9508-782D-39F8-D9DC-16335EBE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Daniel Dilley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058B9-B2B4-BE4C-7B3F-1A456D37C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Collaboration Interests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F75FF94-58C1-BEE7-234E-88537F8351CA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57200" y="1554757"/>
                <a:ext cx="7642746" cy="3273425"/>
              </a:xfrm>
            </p:spPr>
            <p:txBody>
              <a:bodyPr vert="horz" lIns="0" tIns="0" rIns="0" bIns="0" rtlCol="0" anchor="t">
                <a:normAutofit fontScale="92500" lnSpcReduction="20000"/>
              </a:bodyPr>
              <a:lstStyle/>
              <a:p>
                <a:pPr marL="164465" indent="-164465"/>
                <a:r>
                  <a:rPr lang="en-US" dirty="0">
                    <a:cs typeface="Arial"/>
                  </a:rPr>
                  <a:t>Distribution of entanglement and nonlocal resources in quantum networks</a:t>
                </a:r>
              </a:p>
              <a:p>
                <a:pPr marL="463423" lvl="1" indent="-164465"/>
                <a:r>
                  <a:rPr lang="en-US" dirty="0">
                    <a:cs typeface="Arial"/>
                  </a:rPr>
                  <a:t>Find simple methods for generating non-classical correlations</a:t>
                </a:r>
              </a:p>
              <a:p>
                <a:pPr marL="463423" lvl="1" indent="-164465"/>
                <a:r>
                  <a:rPr lang="en-US" dirty="0">
                    <a:cs typeface="Arial"/>
                  </a:rPr>
                  <a:t>How does manipulating global (local) states alter the correlations of the local (global) states</a:t>
                </a:r>
              </a:p>
              <a:p>
                <a:pPr marL="164465" indent="-164465"/>
                <a:r>
                  <a:rPr lang="en-US" dirty="0">
                    <a:cs typeface="Arial"/>
                  </a:rPr>
                  <a:t>Distributed quantum sensing</a:t>
                </a:r>
              </a:p>
              <a:p>
                <a:pPr marL="463423" lvl="1" indent="-164465"/>
                <a:r>
                  <a:rPr lang="en-US" dirty="0">
                    <a:cs typeface="Arial"/>
                  </a:rPr>
                  <a:t>Quantum sensors should enable non-classical measurement precision</a:t>
                </a:r>
              </a:p>
              <a:p>
                <a:pPr marL="463423" lvl="1" indent="-164465"/>
                <a:r>
                  <a:rPr lang="en-US" dirty="0">
                    <a:cs typeface="Arial"/>
                  </a:rPr>
                  <a:t>The standard quantum limit (SQL) tells us that N independent sensors may improve the measurement sensitivity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</m:rad>
                  </m:oMath>
                </a14:m>
                <a:endParaRPr lang="en-US" dirty="0">
                  <a:cs typeface="Arial"/>
                </a:endParaRPr>
              </a:p>
              <a:p>
                <a:pPr marL="463423" lvl="1" indent="-164465"/>
                <a:r>
                  <a:rPr lang="en-US" dirty="0">
                    <a:cs typeface="Arial"/>
                  </a:rPr>
                  <a:t>The SQL can be surpassed using entanglement or squeezed light</a:t>
                </a:r>
              </a:p>
              <a:p>
                <a:pPr marL="463423" lvl="1" indent="-164465"/>
                <a:r>
                  <a:rPr lang="en-US" dirty="0">
                    <a:cs typeface="Arial"/>
                  </a:rPr>
                  <a:t>Determine how quantum correlations can be utilized to improve measurement precision</a:t>
                </a:r>
              </a:p>
              <a:p>
                <a:pPr marL="164465" indent="-164465"/>
                <a:r>
                  <a:rPr lang="en-US" dirty="0">
                    <a:cs typeface="Arial"/>
                  </a:rPr>
                  <a:t>Time-optimal unitaries in quantum control of qubits</a:t>
                </a:r>
              </a:p>
              <a:p>
                <a:pPr marL="463423" lvl="1" indent="-164465"/>
                <a:r>
                  <a:rPr lang="en-US" dirty="0">
                    <a:cs typeface="Arial"/>
                  </a:rPr>
                  <a:t>Implement Cartan decompositions to make quantum circuits more efficient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F75FF94-58C1-BEE7-234E-88537F8351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57200" y="1554757"/>
                <a:ext cx="7642746" cy="3273425"/>
              </a:xfrm>
              <a:blipFill>
                <a:blip r:embed="rId2"/>
                <a:stretch>
                  <a:fillRect l="-1515" t="-3538" r="-638" b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diagram of a group of people&#10;&#10;Description automatically generated">
            <a:extLst>
              <a:ext uri="{FF2B5EF4-FFF2-40B4-BE49-F238E27FC236}">
                <a16:creationId xmlns:a16="http://schemas.microsoft.com/office/drawing/2014/main" id="{2B273116-6970-2550-A105-58B6CF55D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661" y="15638"/>
            <a:ext cx="1571225" cy="1389581"/>
          </a:xfrm>
          <a:prstGeom prst="rect">
            <a:avLst/>
          </a:prstGeom>
        </p:spPr>
      </p:pic>
      <p:pic>
        <p:nvPicPr>
          <p:cNvPr id="8" name="Picture 7" descr="A diagram of a group of people&#10;&#10;Description automatically generated">
            <a:extLst>
              <a:ext uri="{FF2B5EF4-FFF2-40B4-BE49-F238E27FC236}">
                <a16:creationId xmlns:a16="http://schemas.microsoft.com/office/drawing/2014/main" id="{9A891D5B-B991-F9EC-AB77-BD470C84F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894" y="13180"/>
            <a:ext cx="1571225" cy="13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5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0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rgonne">
      <a:dk1>
        <a:srgbClr val="000000"/>
      </a:dk1>
      <a:lt1>
        <a:srgbClr val="FFFFFF"/>
      </a:lt1>
      <a:dk2>
        <a:srgbClr val="0082CA"/>
      </a:dk2>
      <a:lt2>
        <a:srgbClr val="F8B200"/>
      </a:lt2>
      <a:accent1>
        <a:srgbClr val="77B300"/>
      </a:accent1>
      <a:accent2>
        <a:srgbClr val="00609C"/>
      </a:accent2>
      <a:accent3>
        <a:srgbClr val="5B0091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757</TotalTime>
  <Words>362</Words>
  <Application>Microsoft Office PowerPoint</Application>
  <PresentationFormat>On-screen Show (16:9)</PresentationFormat>
  <Paragraphs>47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System Font Regular</vt:lpstr>
      <vt:lpstr>Arial</vt:lpstr>
      <vt:lpstr>Calibri</vt:lpstr>
      <vt:lpstr>Cambria Math</vt:lpstr>
      <vt:lpstr>Wingdings</vt:lpstr>
      <vt:lpstr>Office Theme</vt:lpstr>
      <vt:lpstr>QIS research overview</vt:lpstr>
      <vt:lpstr>Daniel Dilley</vt:lpstr>
      <vt:lpstr>Daniel Dilley</vt:lpstr>
      <vt:lpstr>Daniel Dilley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Soroko, Sonya</dc:creator>
  <cp:lastModifiedBy>Daniel Dilley</cp:lastModifiedBy>
  <cp:revision>93</cp:revision>
  <dcterms:created xsi:type="dcterms:W3CDTF">2024-02-05T17:42:20Z</dcterms:created>
  <dcterms:modified xsi:type="dcterms:W3CDTF">2024-04-16T18:12:29Z</dcterms:modified>
</cp:coreProperties>
</file>