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73" r:id="rId3"/>
    <p:sldId id="275" r:id="rId4"/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FE1CF-7ECE-4236-A91C-B266157F41FC}" v="200" dt="2024-04-15T18:12:3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/>
    <p:restoredTop sz="94769"/>
  </p:normalViewPr>
  <p:slideViewPr>
    <p:cSldViewPr snapToGrid="0" showGuides="1">
      <p:cViewPr varScale="1">
        <p:scale>
          <a:sx n="142" d="100"/>
          <a:sy n="142" d="100"/>
        </p:scale>
        <p:origin x="680" y="168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Joaquin" clId="Web-{A96FE1CF-7ECE-4236-A91C-B266157F41FC}"/>
    <pc:docChg chg="addSld delSld modSld">
      <pc:chgData name="Chung, Joaquin" userId="" providerId="" clId="Web-{A96FE1CF-7ECE-4236-A91C-B266157F41FC}" dt="2024-04-15T18:12:38.052" v="192"/>
      <pc:docMkLst>
        <pc:docMk/>
      </pc:docMkLst>
      <pc:sldChg chg="modSp">
        <pc:chgData name="Chung, Joaquin" userId="" providerId="" clId="Web-{A96FE1CF-7ECE-4236-A91C-B266157F41FC}" dt="2024-04-15T17:59:10.462" v="30" actId="20577"/>
        <pc:sldMkLst>
          <pc:docMk/>
          <pc:sldMk cId="1779062293" sldId="256"/>
        </pc:sldMkLst>
        <pc:spChg chg="mod">
          <ac:chgData name="Chung, Joaquin" userId="" providerId="" clId="Web-{A96FE1CF-7ECE-4236-A91C-B266157F41FC}" dt="2024-04-15T17:59:10.462" v="30" actId="20577"/>
          <ac:spMkLst>
            <pc:docMk/>
            <pc:sldMk cId="1779062293" sldId="256"/>
            <ac:spMk id="19" creationId="{530A2F86-ECD1-A581-DFF3-C87E5E834BF8}"/>
          </ac:spMkLst>
        </pc:spChg>
        <pc:spChg chg="mod">
          <ac:chgData name="Chung, Joaquin" userId="" providerId="" clId="Web-{A96FE1CF-7ECE-4236-A91C-B266157F41FC}" dt="2024-04-15T17:58:28.509" v="7" actId="20577"/>
          <ac:spMkLst>
            <pc:docMk/>
            <pc:sldMk cId="1779062293" sldId="256"/>
            <ac:spMk id="20" creationId="{864DD5D9-1D69-E1F5-63C4-F56D131C6B33}"/>
          </ac:spMkLst>
        </pc:spChg>
      </pc:sldChg>
      <pc:sldChg chg="del">
        <pc:chgData name="Chung, Joaquin" userId="" providerId="" clId="Web-{A96FE1CF-7ECE-4236-A91C-B266157F41FC}" dt="2024-04-15T18:12:35.052" v="191"/>
        <pc:sldMkLst>
          <pc:docMk/>
          <pc:sldMk cId="466727736" sldId="258"/>
        </pc:sldMkLst>
      </pc:sldChg>
      <pc:sldChg chg="del">
        <pc:chgData name="Chung, Joaquin" userId="" providerId="" clId="Web-{A96FE1CF-7ECE-4236-A91C-B266157F41FC}" dt="2024-04-15T18:12:38.052" v="192"/>
        <pc:sldMkLst>
          <pc:docMk/>
          <pc:sldMk cId="1505208611" sldId="262"/>
        </pc:sldMkLst>
      </pc:sldChg>
      <pc:sldChg chg="modSp">
        <pc:chgData name="Chung, Joaquin" userId="" providerId="" clId="Web-{A96FE1CF-7ECE-4236-A91C-B266157F41FC}" dt="2024-04-15T18:00:59.492" v="84" actId="20577"/>
        <pc:sldMkLst>
          <pc:docMk/>
          <pc:sldMk cId="2130139246" sldId="273"/>
        </pc:sldMkLst>
        <pc:spChg chg="mod">
          <ac:chgData name="Chung, Joaquin" userId="" providerId="" clId="Web-{A96FE1CF-7ECE-4236-A91C-B266157F41FC}" dt="2024-04-15T18:00:49.258" v="76" actId="20577"/>
          <ac:spMkLst>
            <pc:docMk/>
            <pc:sldMk cId="2130139246" sldId="273"/>
            <ac:spMk id="12" creationId="{BF029A1E-D357-6470-8AFA-CC4734491DDB}"/>
          </ac:spMkLst>
        </pc:spChg>
        <pc:spChg chg="mod">
          <ac:chgData name="Chung, Joaquin" userId="" providerId="" clId="Web-{A96FE1CF-7ECE-4236-A91C-B266157F41FC}" dt="2024-04-15T18:00:59.492" v="84" actId="20577"/>
          <ac:spMkLst>
            <pc:docMk/>
            <pc:sldMk cId="2130139246" sldId="273"/>
            <ac:spMk id="13" creationId="{697F4634-0182-7F08-D327-5F3037C5B096}"/>
          </ac:spMkLst>
        </pc:spChg>
        <pc:spChg chg="mod">
          <ac:chgData name="Chung, Joaquin" userId="" providerId="" clId="Web-{A96FE1CF-7ECE-4236-A91C-B266157F41FC}" dt="2024-04-15T18:00:38.180" v="72" actId="20577"/>
          <ac:spMkLst>
            <pc:docMk/>
            <pc:sldMk cId="2130139246" sldId="273"/>
            <ac:spMk id="14" creationId="{097E2886-7BA3-8252-8EFA-CA8A426C6BA6}"/>
          </ac:spMkLst>
        </pc:spChg>
      </pc:sldChg>
      <pc:sldChg chg="modSp new">
        <pc:chgData name="Chung, Joaquin" userId="" providerId="" clId="Web-{A96FE1CF-7ECE-4236-A91C-B266157F41FC}" dt="2024-04-15T18:07:38.147" v="148" actId="20577"/>
        <pc:sldMkLst>
          <pc:docMk/>
          <pc:sldMk cId="240193373" sldId="274"/>
        </pc:sldMkLst>
        <pc:spChg chg="mod">
          <ac:chgData name="Chung, Joaquin" userId="" providerId="" clId="Web-{A96FE1CF-7ECE-4236-A91C-B266157F41FC}" dt="2024-04-15T18:04:15.898" v="101" actId="20577"/>
          <ac:spMkLst>
            <pc:docMk/>
            <pc:sldMk cId="240193373" sldId="274"/>
            <ac:spMk id="2" creationId="{5DC71F3D-4E21-279D-42C9-E9F4CA8223C8}"/>
          </ac:spMkLst>
        </pc:spChg>
        <pc:spChg chg="mod">
          <ac:chgData name="Chung, Joaquin" userId="" providerId="" clId="Web-{A96FE1CF-7ECE-4236-A91C-B266157F41FC}" dt="2024-04-15T18:06:40.710" v="106" actId="20577"/>
          <ac:spMkLst>
            <pc:docMk/>
            <pc:sldMk cId="240193373" sldId="274"/>
            <ac:spMk id="3" creationId="{D4616FDC-4AFA-FC7E-B272-10FA4E98C327}"/>
          </ac:spMkLst>
        </pc:spChg>
        <pc:spChg chg="mod">
          <ac:chgData name="Chung, Joaquin" userId="" providerId="" clId="Web-{A96FE1CF-7ECE-4236-A91C-B266157F41FC}" dt="2024-04-15T18:07:38.147" v="148" actId="20577"/>
          <ac:spMkLst>
            <pc:docMk/>
            <pc:sldMk cId="240193373" sldId="274"/>
            <ac:spMk id="4" creationId="{DA4AF20A-54F5-6E72-F7B0-F1313161B70A}"/>
          </ac:spMkLst>
        </pc:spChg>
      </pc:sldChg>
      <pc:sldChg chg="modSp new">
        <pc:chgData name="Chung, Joaquin" userId="" providerId="" clId="Web-{A96FE1CF-7ECE-4236-A91C-B266157F41FC}" dt="2024-04-15T18:09:20.381" v="190" actId="20577"/>
        <pc:sldMkLst>
          <pc:docMk/>
          <pc:sldMk cId="570553415" sldId="275"/>
        </pc:sldMkLst>
        <pc:spChg chg="mod">
          <ac:chgData name="Chung, Joaquin" userId="" providerId="" clId="Web-{A96FE1CF-7ECE-4236-A91C-B266157F41FC}" dt="2024-04-15T18:08:40.897" v="152" actId="20577"/>
          <ac:spMkLst>
            <pc:docMk/>
            <pc:sldMk cId="570553415" sldId="275"/>
            <ac:spMk id="2" creationId="{E7DE9508-782D-39F8-D9DC-16335EBEEE28}"/>
          </ac:spMkLst>
        </pc:spChg>
        <pc:spChg chg="mod">
          <ac:chgData name="Chung, Joaquin" userId="" providerId="" clId="Web-{A96FE1CF-7ECE-4236-A91C-B266157F41FC}" dt="2024-04-15T18:08:48.084" v="160" actId="20577"/>
          <ac:spMkLst>
            <pc:docMk/>
            <pc:sldMk cId="570553415" sldId="275"/>
            <ac:spMk id="3" creationId="{B1E058B9-B2B4-BE4C-7B3F-1A456D37CA78}"/>
          </ac:spMkLst>
        </pc:spChg>
        <pc:spChg chg="mod">
          <ac:chgData name="Chung, Joaquin" userId="" providerId="" clId="Web-{A96FE1CF-7ECE-4236-A91C-B266157F41FC}" dt="2024-04-15T18:09:20.381" v="190" actId="20577"/>
          <ac:spMkLst>
            <pc:docMk/>
            <pc:sldMk cId="570553415" sldId="275"/>
            <ac:spMk id="4" creationId="{4F75FF94-58C1-BEE7-234E-88537F8351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836F8CE-690E-37F4-56F1-3C2595389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3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" r="22"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0A2F86-ECD1-A581-DFF3-C87E5E834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Argonne quantum institute</a:t>
            </a:r>
            <a:endParaRPr lang="en-US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64DD5D9-1D69-E1F5-63C4-F56D131C6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April 17, 2024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E6B250-A288-0132-5CC6-85AFB8956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norman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415896-6F7A-888C-2DEC-6A3C70CB7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Director, AQI</a:t>
            </a:r>
          </a:p>
        </p:txBody>
      </p:sp>
      <p:pic>
        <p:nvPicPr>
          <p:cNvPr id="2" name="Picture Placeholder 13" descr="A group of pink objects floating in water&#10;&#10;Description automatically generated with low confidence">
            <a:extLst>
              <a:ext uri="{FF2B5EF4-FFF2-40B4-BE49-F238E27FC236}">
                <a16:creationId xmlns:a16="http://schemas.microsoft.com/office/drawing/2014/main" id="{9AA56492-BCAB-B548-DE5C-14C646DD9C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115" r="22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9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029A1E-D357-6470-8AFA-CC473449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1490"/>
            <a:ext cx="8382000" cy="74652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Michael </a:t>
            </a:r>
            <a:r>
              <a:rPr lang="en-US" dirty="0" err="1">
                <a:latin typeface="Arial"/>
                <a:cs typeface="Arial"/>
              </a:rPr>
              <a:t>norman</a:t>
            </a:r>
            <a:r>
              <a:rPr lang="en-US" dirty="0">
                <a:latin typeface="Arial"/>
                <a:cs typeface="Arial"/>
              </a:rPr>
              <a:t> (director, </a:t>
            </a:r>
            <a:r>
              <a:rPr lang="en-US" dirty="0" err="1">
                <a:latin typeface="Arial"/>
                <a:cs typeface="Arial"/>
              </a:rPr>
              <a:t>aqi</a:t>
            </a:r>
            <a:r>
              <a:rPr lang="en-US" dirty="0">
                <a:latin typeface="Arial"/>
                <a:cs typeface="Arial"/>
              </a:rPr>
              <a:t>)</a:t>
            </a:r>
            <a:endParaRPr lang="en-US" dirty="0"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7F4634-0182-7F08-D327-5F3037C5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737298"/>
            <a:ext cx="8382000" cy="4381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Goals of the AQI in Quantum Computing Space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7E2886-7BA3-8252-8EFA-CA8A426C6B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08903"/>
            <a:ext cx="7315200" cy="3273425"/>
          </a:xfrm>
        </p:spPr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Enhance interactions with quantum computing vendors, exploiting such organizations as ANL-STP, CQE, QED-C, The Bloch Tech Hub</a:t>
            </a:r>
          </a:p>
          <a:p>
            <a:pPr marL="164465" indent="-164465"/>
            <a:r>
              <a:rPr lang="en-US" dirty="0">
                <a:cs typeface="Arial"/>
              </a:rPr>
              <a:t>Quantum computing companies of current and future interest:</a:t>
            </a:r>
          </a:p>
          <a:p>
            <a:pPr marL="298958" lvl="1" indent="0">
              <a:buNone/>
            </a:pPr>
            <a:r>
              <a:rPr lang="en-US" dirty="0">
                <a:cs typeface="Arial"/>
              </a:rPr>
              <a:t>IBM, </a:t>
            </a:r>
            <a:r>
              <a:rPr lang="en-US" dirty="0" err="1">
                <a:cs typeface="Arial"/>
              </a:rPr>
              <a:t>Infleqtion</a:t>
            </a:r>
            <a:r>
              <a:rPr lang="en-US" dirty="0">
                <a:cs typeface="Arial"/>
              </a:rPr>
              <a:t>, Intel, </a:t>
            </a:r>
            <a:r>
              <a:rPr lang="en-US" dirty="0" err="1">
                <a:cs typeface="Arial"/>
              </a:rPr>
              <a:t>IonQ</a:t>
            </a:r>
            <a:r>
              <a:rPr lang="en-US" dirty="0">
                <a:cs typeface="Arial"/>
              </a:rPr>
              <a:t>, Microsoft, NVIDIA, </a:t>
            </a:r>
            <a:r>
              <a:rPr lang="en-US" dirty="0" err="1">
                <a:cs typeface="Arial"/>
              </a:rPr>
              <a:t>PsiQuantum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Quantinuum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QuEra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qBraid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Rigetti</a:t>
            </a:r>
            <a:endParaRPr lang="en-US" dirty="0">
              <a:cs typeface="Arial"/>
            </a:endParaRPr>
          </a:p>
          <a:p>
            <a:pPr marL="164465" indent="-164465"/>
            <a:r>
              <a:rPr lang="en-US" dirty="0">
                <a:cs typeface="Arial"/>
              </a:rPr>
              <a:t>Leverage interactions with partner institutions like FNAL, UC, UIUC</a:t>
            </a:r>
          </a:p>
          <a:p>
            <a:pPr marL="164465" indent="-164465"/>
            <a:r>
              <a:rPr lang="en-US" dirty="0">
                <a:cs typeface="Arial"/>
              </a:rPr>
              <a:t>Can we exploit the State of Illinois’ interest in quantum computing ($500M announcement from Pritzker)?</a:t>
            </a:r>
          </a:p>
          <a:p>
            <a:pPr marL="164465" indent="-164465"/>
            <a:r>
              <a:rPr lang="en-US" dirty="0">
                <a:cs typeface="Arial"/>
              </a:rPr>
              <a:t>Organize a major scientific use case workshop as a means to motivate potential DOE involvement in larger scale quantum computers</a:t>
            </a:r>
          </a:p>
        </p:txBody>
      </p:sp>
    </p:spTree>
    <p:extLst>
      <p:ext uri="{BB962C8B-B14F-4D97-AF65-F5344CB8AC3E}">
        <p14:creationId xmlns:p14="http://schemas.microsoft.com/office/powerpoint/2010/main" val="213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508-782D-39F8-D9DC-16335EBE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65303"/>
            <a:ext cx="8382000" cy="74652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Michael </a:t>
            </a:r>
            <a:r>
              <a:rPr lang="en-US" dirty="0" err="1">
                <a:latin typeface="Arial"/>
                <a:cs typeface="Arial"/>
              </a:rPr>
              <a:t>norman</a:t>
            </a:r>
            <a:r>
              <a:rPr lang="en-US" dirty="0">
                <a:latin typeface="Arial"/>
                <a:cs typeface="Arial"/>
              </a:rPr>
              <a:t> (PI, MSD)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58B9-B2B4-BE4C-7B3F-1A456D37C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03124"/>
            <a:ext cx="8382000" cy="4381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Quantum computing simulations of spin liquids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5FF94-58C1-BEE7-234E-88537F8351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8" y="941275"/>
            <a:ext cx="8541835" cy="3273425"/>
          </a:xfrm>
        </p:spPr>
        <p:txBody>
          <a:bodyPr vert="horz" lIns="0" tIns="0" rIns="0" bIns="0" rtlCol="0" anchor="t">
            <a:noAutofit/>
          </a:bodyPr>
          <a:lstStyle/>
          <a:p>
            <a:pPr marL="164465" indent="-164465"/>
            <a:r>
              <a:rPr lang="en-US" dirty="0">
                <a:cs typeface="Arial"/>
              </a:rPr>
              <a:t>The field of quantum spin liquids has several challenges (Norman, RMP 2016; </a:t>
            </a:r>
            <a:r>
              <a:rPr lang="en-US" dirty="0" err="1">
                <a:cs typeface="Arial"/>
              </a:rPr>
              <a:t>Savary</a:t>
            </a:r>
            <a:r>
              <a:rPr lang="en-US" dirty="0">
                <a:cs typeface="Arial"/>
              </a:rPr>
              <a:t> and </a:t>
            </a:r>
            <a:r>
              <a:rPr lang="en-US" dirty="0" err="1">
                <a:cs typeface="Arial"/>
              </a:rPr>
              <a:t>Balents</a:t>
            </a:r>
            <a:r>
              <a:rPr lang="en-US" dirty="0">
                <a:cs typeface="Arial"/>
              </a:rPr>
              <a:t>, RPP 2017; </a:t>
            </a:r>
            <a:r>
              <a:rPr lang="en-US" dirty="0" err="1">
                <a:cs typeface="Arial"/>
              </a:rPr>
              <a:t>Broholm</a:t>
            </a:r>
            <a:r>
              <a:rPr lang="en-US" dirty="0">
                <a:cs typeface="Arial"/>
              </a:rPr>
              <a:t> </a:t>
            </a:r>
            <a:r>
              <a:rPr lang="en-US" i="1" dirty="0">
                <a:cs typeface="Arial"/>
              </a:rPr>
              <a:t>et al</a:t>
            </a:r>
            <a:r>
              <a:rPr lang="en-US" dirty="0">
                <a:cs typeface="Arial"/>
              </a:rPr>
              <a:t>, Science 2020)</a:t>
            </a:r>
          </a:p>
          <a:p>
            <a:pPr marL="463423" lvl="1" indent="-164465"/>
            <a:r>
              <a:rPr lang="en-US" dirty="0">
                <a:cs typeface="Arial"/>
              </a:rPr>
              <a:t>Experimental realizations</a:t>
            </a:r>
          </a:p>
          <a:p>
            <a:pPr marL="463423" lvl="1" indent="-164465"/>
            <a:r>
              <a:rPr lang="en-US" dirty="0">
                <a:cs typeface="Arial"/>
              </a:rPr>
              <a:t>Lack of exact solutions</a:t>
            </a:r>
          </a:p>
          <a:p>
            <a:pPr marL="463423" lvl="1" indent="-164465"/>
            <a:r>
              <a:rPr lang="en-US" dirty="0">
                <a:cs typeface="Arial"/>
              </a:rPr>
              <a:t>Exact diagonalization only possible for clusters up to about 48 sites</a:t>
            </a:r>
          </a:p>
          <a:p>
            <a:pPr marL="164465" indent="-164465"/>
            <a:r>
              <a:rPr lang="en-US" dirty="0">
                <a:cs typeface="Arial"/>
              </a:rPr>
              <a:t>Recently, quantum computers have been used to:</a:t>
            </a:r>
          </a:p>
          <a:p>
            <a:pPr marL="463423" lvl="1" indent="-164465"/>
            <a:r>
              <a:rPr lang="en-US" dirty="0">
                <a:cs typeface="Arial"/>
              </a:rPr>
              <a:t>Simulate the </a:t>
            </a:r>
            <a:r>
              <a:rPr lang="en-US" dirty="0" err="1">
                <a:cs typeface="Arial"/>
              </a:rPr>
              <a:t>toric</a:t>
            </a:r>
            <a:r>
              <a:rPr lang="en-US" dirty="0">
                <a:cs typeface="Arial"/>
              </a:rPr>
              <a:t> code (</a:t>
            </a:r>
            <a:r>
              <a:rPr lang="en-US" dirty="0" err="1">
                <a:cs typeface="Arial"/>
              </a:rPr>
              <a:t>Satzinger</a:t>
            </a:r>
            <a:r>
              <a:rPr lang="en-US" dirty="0">
                <a:cs typeface="Arial"/>
              </a:rPr>
              <a:t> </a:t>
            </a:r>
            <a:r>
              <a:rPr lang="en-US" i="1" dirty="0">
                <a:cs typeface="Arial"/>
              </a:rPr>
              <a:t>et al</a:t>
            </a:r>
            <a:r>
              <a:rPr lang="en-US" dirty="0">
                <a:cs typeface="Arial"/>
              </a:rPr>
              <a:t>, Science 2021) and its non-abelian variants (Andersen </a:t>
            </a:r>
            <a:r>
              <a:rPr lang="en-US" i="1" dirty="0">
                <a:cs typeface="Arial"/>
              </a:rPr>
              <a:t>et al</a:t>
            </a:r>
            <a:r>
              <a:rPr lang="en-US" dirty="0">
                <a:cs typeface="Arial"/>
              </a:rPr>
              <a:t>, Nature 2023; Iqbal </a:t>
            </a:r>
            <a:r>
              <a:rPr lang="en-US" i="1" dirty="0">
                <a:cs typeface="Arial"/>
              </a:rPr>
              <a:t>et al</a:t>
            </a:r>
            <a:r>
              <a:rPr lang="en-US" dirty="0">
                <a:cs typeface="Arial"/>
              </a:rPr>
              <a:t>, Nature 2024).</a:t>
            </a:r>
          </a:p>
          <a:p>
            <a:pPr marL="463423" lvl="1" indent="-164465"/>
            <a:r>
              <a:rPr lang="en-US" dirty="0">
                <a:cs typeface="Arial"/>
              </a:rPr>
              <a:t>Simulate the Kagome quantum dimer model (</a:t>
            </a:r>
            <a:r>
              <a:rPr lang="en-US" dirty="0" err="1">
                <a:cs typeface="Arial"/>
              </a:rPr>
              <a:t>Semeghini</a:t>
            </a:r>
            <a:r>
              <a:rPr lang="en-US" dirty="0">
                <a:cs typeface="Arial"/>
              </a:rPr>
              <a:t> </a:t>
            </a:r>
            <a:r>
              <a:rPr lang="en-US" i="1" dirty="0">
                <a:cs typeface="Arial"/>
              </a:rPr>
              <a:t>et al</a:t>
            </a:r>
            <a:r>
              <a:rPr lang="en-US" dirty="0">
                <a:cs typeface="Arial"/>
              </a:rPr>
              <a:t>, Science 2021)</a:t>
            </a:r>
          </a:p>
          <a:p>
            <a:pPr marL="463423" lvl="1" indent="-164465"/>
            <a:r>
              <a:rPr lang="en-US" dirty="0">
                <a:cs typeface="Arial"/>
              </a:rPr>
              <a:t>Simulate the transverse-field </a:t>
            </a:r>
            <a:r>
              <a:rPr lang="en-US" dirty="0" err="1">
                <a:cs typeface="Arial"/>
              </a:rPr>
              <a:t>Ising</a:t>
            </a:r>
            <a:r>
              <a:rPr lang="en-US" dirty="0">
                <a:cs typeface="Arial"/>
              </a:rPr>
              <a:t> model (Kim </a:t>
            </a:r>
            <a:r>
              <a:rPr lang="en-US" i="1" dirty="0">
                <a:cs typeface="Arial"/>
              </a:rPr>
              <a:t>et al</a:t>
            </a:r>
            <a:r>
              <a:rPr lang="en-US" dirty="0">
                <a:cs typeface="Arial"/>
              </a:rPr>
              <a:t>, Nature 2023)</a:t>
            </a:r>
          </a:p>
          <a:p>
            <a:pPr marL="164465" indent="-164465"/>
            <a:r>
              <a:rPr lang="en-US" dirty="0">
                <a:cs typeface="Arial"/>
              </a:rPr>
              <a:t>One of the compelling examples of an ultimate goal:</a:t>
            </a:r>
          </a:p>
          <a:p>
            <a:pPr marL="463423" lvl="1" indent="-164465"/>
            <a:r>
              <a:rPr lang="en-US" dirty="0">
                <a:cs typeface="Arial"/>
              </a:rPr>
              <a:t>Solution of the near-neighbor Heisenberg model on a Kagome lattice</a:t>
            </a:r>
          </a:p>
        </p:txBody>
      </p:sp>
    </p:spTree>
    <p:extLst>
      <p:ext uri="{BB962C8B-B14F-4D97-AF65-F5344CB8AC3E}">
        <p14:creationId xmlns:p14="http://schemas.microsoft.com/office/powerpoint/2010/main" val="57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309</TotalTime>
  <Words>274</Words>
  <Application>Microsoft Macintosh PowerPoint</Application>
  <PresentationFormat>On-screen Show (16:9)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System Font Regular</vt:lpstr>
      <vt:lpstr>Wingdings</vt:lpstr>
      <vt:lpstr>Office Theme</vt:lpstr>
      <vt:lpstr>Argonne quantum institute</vt:lpstr>
      <vt:lpstr>Michael norman (director, aqi)</vt:lpstr>
      <vt:lpstr>Michael norman (PI, MSD)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Norman, Michael R.</cp:lastModifiedBy>
  <cp:revision>65</cp:revision>
  <dcterms:created xsi:type="dcterms:W3CDTF">2024-02-05T17:42:20Z</dcterms:created>
  <dcterms:modified xsi:type="dcterms:W3CDTF">2024-04-16T18:09:46Z</dcterms:modified>
</cp:coreProperties>
</file>