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7"/>
  </p:notesMasterIdLst>
  <p:handoutMasterIdLst>
    <p:handoutMasterId r:id="rId8"/>
  </p:handoutMasterIdLst>
  <p:sldIdLst>
    <p:sldId id="317" r:id="rId2"/>
    <p:sldId id="321" r:id="rId3"/>
    <p:sldId id="318" r:id="rId4"/>
    <p:sldId id="319" r:id="rId5"/>
    <p:sldId id="320" r:id="rId6"/>
  </p:sldIdLst>
  <p:sldSz cx="12192000" cy="6858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6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7296" userDrawn="1">
          <p15:clr>
            <a:srgbClr val="A4A3A4"/>
          </p15:clr>
        </p15:guide>
        <p15:guide id="12" pos="384" userDrawn="1">
          <p15:clr>
            <a:srgbClr val="A4A3A4"/>
          </p15:clr>
        </p15:guide>
        <p15:guide id="13" pos="6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A66"/>
    <a:srgbClr val="1F3F6F"/>
    <a:srgbClr val="253F69"/>
    <a:srgbClr val="26416C"/>
    <a:srgbClr val="2E4A6C"/>
    <a:srgbClr val="45458F"/>
    <a:srgbClr val="57557F"/>
    <a:srgbClr val="0096D4"/>
    <a:srgbClr val="E3E3E5"/>
    <a:srgbClr val="595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 autoAdjust="0"/>
    <p:restoredTop sz="82993" autoAdjust="0"/>
  </p:normalViewPr>
  <p:slideViewPr>
    <p:cSldViewPr snapToGrid="0" showGuides="1">
      <p:cViewPr varScale="1">
        <p:scale>
          <a:sx n="105" d="100"/>
          <a:sy n="105" d="100"/>
        </p:scale>
        <p:origin x="1264" y="192"/>
      </p:cViewPr>
      <p:guideLst>
        <p:guide orient="horz" pos="4176"/>
        <p:guide orient="horz" pos="288"/>
        <p:guide orient="horz" pos="576"/>
        <p:guide orient="horz" pos="672"/>
        <p:guide orient="horz" pos="864"/>
        <p:guide pos="3840"/>
        <p:guide pos="7296"/>
        <p:guide pos="384"/>
        <p:guide pos="6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229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discussing a topic that relates to  facility monitoring / HPC infrastructure integration. NCAR is are looking at trying to find a better way to monitor infrastructure related issues associated with HPC and get this data into their facility systems somehow for real time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LLNL deployed an Intel Cascade Lake AP system that required some thinking out of the box to power and cool. Trent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wil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present on this deployment covering the facilities issues they had to deal with, and things that went well, or not so much as the case may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how LBNL uses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Graphana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SkySpark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to leverage their collected performance data for continuous commissioning and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6" y="394788"/>
            <a:ext cx="11101624" cy="5207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2699656"/>
            <a:ext cx="11163300" cy="3548744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rgbClr val="595A5C"/>
                </a:solidFill>
              </a:defRPr>
            </a:lvl1pPr>
            <a:lvl2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2pPr>
            <a:lvl3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3pPr>
            <a:lvl4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3900" y="1966686"/>
            <a:ext cx="11163300" cy="295869"/>
          </a:xfrm>
        </p:spPr>
        <p:txBody>
          <a:bodyPr/>
          <a:lstStyle>
            <a:lvl1pPr>
              <a:defRPr sz="1600">
                <a:solidFill>
                  <a:srgbClr val="595A5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>
            <a:off x="723900" y="2344616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753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od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49944"/>
            <a:ext cx="9517380" cy="18839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2556934"/>
            <a:ext cx="9517380" cy="3491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800" b="1">
                <a:solidFill>
                  <a:schemeClr val="bg1"/>
                </a:solidFill>
              </a:defRPr>
            </a:lvl1pPr>
            <a:lvl2pPr marL="515938" indent="-515938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—"/>
              <a:defRPr sz="2800" b="1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24877-FB26-4171-9F18-7CCE854D7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1B418-4A10-45EA-BDDB-87314E3E8491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B73B11-9057-4685-8D4F-29BAFA555DBF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8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8" y="522514"/>
            <a:ext cx="9524182" cy="544286"/>
          </a:xfrm>
        </p:spPr>
        <p:txBody>
          <a:bodyPr/>
          <a:lstStyle>
            <a:lvl1pPr>
              <a:lnSpc>
                <a:spcPct val="78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277258"/>
            <a:ext cx="9049052" cy="49711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 marL="231775" indent="-23177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—"/>
              <a:defRPr sz="16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49B0C-AF8F-47CF-9073-603281033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D3FA02-4FDD-4BD9-805A-A3E5C8F0A19F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34384-01B3-4A3E-B02D-BE049D3C5447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8" y="522514"/>
            <a:ext cx="9524182" cy="544286"/>
          </a:xfrm>
        </p:spPr>
        <p:txBody>
          <a:bodyPr/>
          <a:lstStyle>
            <a:lvl1pPr>
              <a:lnSpc>
                <a:spcPct val="78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277258"/>
            <a:ext cx="9049052" cy="49711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bg1"/>
                </a:solidFill>
              </a:defRPr>
            </a:lvl1pPr>
            <a:lvl2pPr marL="515938" indent="-515938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—"/>
              <a:defRPr sz="24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6825F-ACAC-4AD3-B8F3-3E61F0D03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51D5A5-6DD3-4F64-AECE-268990EA4CED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4DE34-71B2-4E8D-ACCE-6786888D185E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1C9376-41B2-4BFB-AB60-0089062B6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0" y="1853278"/>
            <a:ext cx="11163300" cy="15757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310" y="3899995"/>
            <a:ext cx="10904890" cy="408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900" y="6520249"/>
            <a:ext cx="31962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www.anl.gov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2421-34FD-48C7-912D-6AC677DBB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5486400"/>
            <a:ext cx="11163300" cy="7620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3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B85FA-628B-4D34-B5C5-5B39FD771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0" y="1853278"/>
            <a:ext cx="11163300" cy="3321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CA1B3-AF0F-401E-BBEE-3A704E5D2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BEA1DB-3905-474D-A22E-3B83AE2F7081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923F7-87F1-4035-9452-FBB17D6F213F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263607"/>
      </p:ext>
    </p:extLst>
  </p:cSld>
  <p:clrMapOvr>
    <a:masterClrMapping/>
  </p:clrMapOvr>
  <p:transition spd="med" advClick="0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94788"/>
            <a:ext cx="11102340" cy="5207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2554514"/>
            <a:ext cx="7249281" cy="3708478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595A5C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3900" y="1952094"/>
            <a:ext cx="7249281" cy="377931"/>
          </a:xfrm>
        </p:spPr>
        <p:txBody>
          <a:bodyPr/>
          <a:lstStyle>
            <a:lvl1pPr>
              <a:defRPr sz="1600">
                <a:solidFill>
                  <a:srgbClr val="595A5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>
            <a:off x="723900" y="2344616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19368" y="2330025"/>
            <a:ext cx="3167832" cy="2910855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2CAAB-2D63-4274-B580-3BC061C65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 DD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952094"/>
            <a:ext cx="7249281" cy="4310899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595A5C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19368" y="1952094"/>
            <a:ext cx="3167832" cy="2910855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BCD45-3878-494E-9924-11B0F2B80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31A8A-E750-417E-A87B-141E1F441BD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23900" y="1618899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65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 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6EB54F-3599-42D0-B96A-F21D91CE7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9368" y="2560320"/>
            <a:ext cx="3167832" cy="3315261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2DD78-B1F1-425F-964B-CC4B85A92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097280"/>
            <a:ext cx="9049052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C0115-1B1F-47FB-BD96-A0A197EA6E15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2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E8B9D-25C5-46AC-B125-3161784425A8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7EBA8-96A9-4617-8890-9D71D070F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0" userDrawn="1">
          <p15:clr>
            <a:srgbClr val="FBAE40"/>
          </p15:clr>
        </p15:guide>
        <p15:guide id="2" orient="horz" pos="40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Photo Gray 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097280"/>
            <a:ext cx="9049052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C0115-1B1F-47FB-BD96-A0A197EA6E15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2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E8B9D-25C5-46AC-B125-3161784425A8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6F9CC-2BE2-4179-B67F-B53024FE7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20254" r="22118" b="11026"/>
          <a:stretch/>
        </p:blipFill>
        <p:spPr>
          <a:xfrm>
            <a:off x="0" y="3049950"/>
            <a:ext cx="12192000" cy="331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DA9789-7044-4910-AF30-DB1DEE37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0">
          <p15:clr>
            <a:srgbClr val="FBAE40"/>
          </p15:clr>
        </p15:guide>
        <p15:guide id="2" orient="horz" pos="40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ection Divider D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097280"/>
            <a:ext cx="9049052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57398-34B4-4C32-90C3-A86CE68976FF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2"/>
                </a:solidFill>
              </a:rPr>
              <a:t>Argonne Leadership Computing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F8509-B582-45E6-A91A-603741546C55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2167A-E942-4832-B620-2CD4C274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0" userDrawn="1">
          <p15:clr>
            <a:srgbClr val="FBAE40"/>
          </p15:clr>
        </p15:guide>
        <p15:guide id="2" orient="horz" pos="39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097280"/>
            <a:ext cx="1110234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499C1-B176-4E18-8E6D-DB925C59B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CD6654-AEAB-4BD1-B2C5-406C92694272}"/>
              </a:ext>
            </a:extLst>
          </p:cNvPr>
          <p:cNvSpPr txBox="1"/>
          <p:nvPr userDrawn="1"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76EC4-B3B8-46EE-8905-114F02235092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394788"/>
            <a:ext cx="1110234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097281"/>
            <a:ext cx="11102340" cy="52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162" y="65179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Argonne Leadership Computing Facility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8" r:id="rId2"/>
    <p:sldLayoutId id="2147483714" r:id="rId3"/>
    <p:sldLayoutId id="2147483730" r:id="rId4"/>
    <p:sldLayoutId id="2147483727" r:id="rId5"/>
    <p:sldLayoutId id="2147483712" r:id="rId6"/>
    <p:sldLayoutId id="2147483732" r:id="rId7"/>
    <p:sldLayoutId id="2147483729" r:id="rId8"/>
    <p:sldLayoutId id="2147483713" r:id="rId9"/>
    <p:sldLayoutId id="2147483716" r:id="rId10"/>
    <p:sldLayoutId id="2147483725" r:id="rId11"/>
    <p:sldLayoutId id="2147483726" r:id="rId12"/>
    <p:sldLayoutId id="2147483698" r:id="rId13"/>
    <p:sldLayoutId id="2147483715" r:id="rId14"/>
    <p:sldLayoutId id="2147483733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None/>
        <a:defRPr sz="1600">
          <a:solidFill>
            <a:schemeClr val="tx1"/>
          </a:solidFill>
          <a:latin typeface="+mj-lt"/>
          <a:ea typeface="+mn-ea"/>
          <a:cs typeface="+mn-cs"/>
        </a:defRPr>
      </a:lvl1pPr>
      <a:lvl2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j-lt"/>
          <a:ea typeface="+mn-ea"/>
        </a:defRPr>
      </a:lvl2pPr>
      <a:lvl3pPr marL="4572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j-lt"/>
          <a:ea typeface="+mn-ea"/>
        </a:defRPr>
      </a:lvl3pPr>
      <a:lvl4pPr marL="746125" indent="-2889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4pPr>
      <a:lvl5pPr marL="1147763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8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176" userDrawn="1">
          <p15:clr>
            <a:srgbClr val="F26B43"/>
          </p15:clr>
        </p15:guide>
        <p15:guide id="3" pos="456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216" userDrawn="1">
          <p15:clr>
            <a:srgbClr val="F26B43"/>
          </p15:clr>
        </p15:guide>
        <p15:guide id="6" orient="horz" pos="672" userDrawn="1">
          <p15:clr>
            <a:srgbClr val="F26B43"/>
          </p15:clr>
        </p15:guide>
        <p15:guide id="7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C80F-020D-7A46-9BDB-351093803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HPCOR 2020 - 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AFC44-1A5A-2C44-950F-A691321BE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27,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5A85-9AE4-6F48-8EEB-531705051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 Leggett</a:t>
            </a:r>
          </a:p>
          <a:p>
            <a:r>
              <a:rPr lang="en-US" dirty="0"/>
              <a:t>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15810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8E2D-5DD8-E44B-8968-70562CC5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07B1-FC3D-DB47-BFF0-957169C6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37 Participants, 10 Sites Represented: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ANL, INL, LANL, LBNL, LLNL, MSU, NCAR/UCAR, NREL, ORNL, LLNL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virtual HPCOR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works?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doesn’t?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Start thinking about HPCOR 2021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273770"/>
      </p:ext>
    </p:extLst>
  </p:cSld>
  <p:clrMapOvr>
    <a:masterClrMapping/>
  </p:clrMapOvr>
  <p:transition spd="med" advClick="0" advTm="2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4B2C-DCBF-8A4A-9D2A-9B2B4914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8A180D-D7E6-1E4E-B5AE-41BAB0960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89581"/>
              </p:ext>
            </p:extLst>
          </p:nvPr>
        </p:nvGraphicFramePr>
        <p:xfrm>
          <a:off x="723900" y="1096963"/>
          <a:ext cx="11102973" cy="300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65">
                  <a:extLst>
                    <a:ext uri="{9D8B030D-6E8A-4147-A177-3AD203B41FA5}">
                      <a16:colId xmlns:a16="http://schemas.microsoft.com/office/drawing/2014/main" val="799806893"/>
                    </a:ext>
                  </a:extLst>
                </a:gridCol>
                <a:gridCol w="5670917">
                  <a:extLst>
                    <a:ext uri="{9D8B030D-6E8A-4147-A177-3AD203B41FA5}">
                      <a16:colId xmlns:a16="http://schemas.microsoft.com/office/drawing/2014/main" val="2355934048"/>
                    </a:ext>
                  </a:extLst>
                </a:gridCol>
                <a:gridCol w="3700991">
                  <a:extLst>
                    <a:ext uri="{9D8B030D-6E8A-4147-A177-3AD203B41FA5}">
                      <a16:colId xmlns:a16="http://schemas.microsoft.com/office/drawing/2014/main" val="133116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2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11:00 – 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Ti Leggett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8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11:30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Mark Fahey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26128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r>
                        <a:rPr lang="en-US" dirty="0"/>
                        <a:t>12:00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Ron Velarde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0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12:30 – 1:30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1:30 –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NCAR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Gary New / Michael Kercher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5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2:00 – 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NCAR Facility Monitoring / Infrastructure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Michael Kercher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7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3:00 – 3:15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Day 1 Wrap 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0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43196"/>
      </p:ext>
    </p:extLst>
  </p:cSld>
  <p:clrMapOvr>
    <a:masterClrMapping/>
  </p:clrMapOvr>
  <p:transition spd="med" advClick="0" advTm="2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4B2C-DCBF-8A4A-9D2A-9B2B4914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8A180D-D7E6-1E4E-B5AE-41BAB0960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69381"/>
              </p:ext>
            </p:extLst>
          </p:nvPr>
        </p:nvGraphicFramePr>
        <p:xfrm>
          <a:off x="723900" y="1096963"/>
          <a:ext cx="11102973" cy="300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65">
                  <a:extLst>
                    <a:ext uri="{9D8B030D-6E8A-4147-A177-3AD203B41FA5}">
                      <a16:colId xmlns:a16="http://schemas.microsoft.com/office/drawing/2014/main" val="799806893"/>
                    </a:ext>
                  </a:extLst>
                </a:gridCol>
                <a:gridCol w="5670917">
                  <a:extLst>
                    <a:ext uri="{9D8B030D-6E8A-4147-A177-3AD203B41FA5}">
                      <a16:colId xmlns:a16="http://schemas.microsoft.com/office/drawing/2014/main" val="2355934048"/>
                    </a:ext>
                  </a:extLst>
                </a:gridCol>
                <a:gridCol w="3700991">
                  <a:extLst>
                    <a:ext uri="{9D8B030D-6E8A-4147-A177-3AD203B41FA5}">
                      <a16:colId xmlns:a16="http://schemas.microsoft.com/office/drawing/2014/main" val="133116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2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11:00 – 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David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8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11:30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Eric Whiting / Aaron Taylor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26128"/>
                  </a:ext>
                </a:extLst>
              </a:tr>
              <a:tr h="404508">
                <a:tc>
                  <a:txBody>
                    <a:bodyPr/>
                    <a:lstStyle/>
                    <a:p>
                      <a:r>
                        <a:rPr lang="en-US" dirty="0"/>
                        <a:t>12:00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David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0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12:30 – 1:30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1:30 –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5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2:00 – 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LLNL Cascade Lake AP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Trent </a:t>
                      </a:r>
                      <a:r>
                        <a:rPr lang="en-US" dirty="0" err="1"/>
                        <a:t>D’Hooge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7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3:00 – 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MSU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Trey Breckenridge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0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1368"/>
      </p:ext>
    </p:extLst>
  </p:cSld>
  <p:clrMapOvr>
    <a:masterClrMapping/>
  </p:clrMapOvr>
  <p:transition spd="med" advClick="0" advTm="2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4B2C-DCBF-8A4A-9D2A-9B2B4914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8A180D-D7E6-1E4E-B5AE-41BAB0960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775549"/>
              </p:ext>
            </p:extLst>
          </p:nvPr>
        </p:nvGraphicFramePr>
        <p:xfrm>
          <a:off x="723900" y="1096963"/>
          <a:ext cx="11102973" cy="299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65">
                  <a:extLst>
                    <a:ext uri="{9D8B030D-6E8A-4147-A177-3AD203B41FA5}">
                      <a16:colId xmlns:a16="http://schemas.microsoft.com/office/drawing/2014/main" val="799806893"/>
                    </a:ext>
                  </a:extLst>
                </a:gridCol>
                <a:gridCol w="5670917">
                  <a:extLst>
                    <a:ext uri="{9D8B030D-6E8A-4147-A177-3AD203B41FA5}">
                      <a16:colId xmlns:a16="http://schemas.microsoft.com/office/drawing/2014/main" val="2355934048"/>
                    </a:ext>
                  </a:extLst>
                </a:gridCol>
                <a:gridCol w="3700991">
                  <a:extLst>
                    <a:ext uri="{9D8B030D-6E8A-4147-A177-3AD203B41FA5}">
                      <a16:colId xmlns:a16="http://schemas.microsoft.com/office/drawing/2014/main" val="133116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2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11:00 – 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LBNL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Ben Maxwell / Norman Bourassa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8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11:30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Grafana &amp; </a:t>
                      </a:r>
                      <a:r>
                        <a:rPr lang="en-US" dirty="0" err="1"/>
                        <a:t>SkySpark</a:t>
                      </a:r>
                      <a:r>
                        <a:rPr lang="en-US" dirty="0"/>
                        <a:t> Continuous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Ben Maxwell / Norman Bourassa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26128"/>
                  </a:ext>
                </a:extLst>
              </a:tr>
              <a:tr h="394569">
                <a:tc>
                  <a:txBody>
                    <a:bodyPr/>
                    <a:lstStyle/>
                    <a:p>
                      <a:r>
                        <a:rPr lang="en-US" dirty="0"/>
                        <a:t>12:30 – 1:30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1:30 –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NREL Site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Roy Fraley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5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2:00 – 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Argonne Virtual 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Ti Leggett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7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2:30 – 3:00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HPCOR 2021 Planning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2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3:00 – 3:15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Day 3 Wrap 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0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87404"/>
      </p:ext>
    </p:extLst>
  </p:cSld>
  <p:clrMapOvr>
    <a:masterClrMapping/>
  </p:clrMapOvr>
  <p:transition spd="med" advClick="0" advTm="2000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ce6eb268ef74209b69c023f82e232312aafd74"/>
</p:tagLst>
</file>

<file path=ppt/theme/theme1.xml><?xml version="1.0" encoding="utf-8"?>
<a:theme xmlns:a="http://schemas.openxmlformats.org/drawingml/2006/main" name="ALCF">
  <a:themeElements>
    <a:clrScheme name="ALCF 2019">
      <a:dk1>
        <a:srgbClr val="080812"/>
      </a:dk1>
      <a:lt1>
        <a:srgbClr val="FFFFFF"/>
      </a:lt1>
      <a:dk2>
        <a:srgbClr val="080812"/>
      </a:dk2>
      <a:lt2>
        <a:srgbClr val="F7F7F7"/>
      </a:lt2>
      <a:accent1>
        <a:srgbClr val="21255A"/>
      </a:accent1>
      <a:accent2>
        <a:srgbClr val="BAE2DE"/>
      </a:accent2>
      <a:accent3>
        <a:srgbClr val="6E6E78"/>
      </a:accent3>
      <a:accent4>
        <a:srgbClr val="D8DEE1"/>
      </a:accent4>
      <a:accent5>
        <a:srgbClr val="E9F1F5"/>
      </a:accent5>
      <a:accent6>
        <a:srgbClr val="BAE2DE"/>
      </a:accent6>
      <a:hlink>
        <a:srgbClr val="21255A"/>
      </a:hlink>
      <a:folHlink>
        <a:srgbClr val="21255A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CF_16x9_templates_v11" id="{25A10491-CA2A-4DFE-B14F-3AF5E55001C8}" vid="{187A49E8-A40C-4265-AC61-A4CB6E7678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ALCF</Template>
  <TotalTime>1021</TotalTime>
  <Words>360</Words>
  <Application>Microsoft Macintosh PowerPoint</Application>
  <PresentationFormat>Widescreen</PresentationFormat>
  <Paragraphs>85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ALCF</vt:lpstr>
      <vt:lpstr>HPCOR 2020 - Welcome</vt:lpstr>
      <vt:lpstr>Welcome!</vt:lpstr>
      <vt:lpstr>Day 1 Agenda</vt:lpstr>
      <vt:lpstr>Day 2 Agenda</vt:lpstr>
      <vt:lpstr>Day 3 Agenda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HPCOR 2020 - Welcome</dc:title>
  <dc:subject/>
  <dc:creator>Leggett, Ti</dc:creator>
  <cp:keywords/>
  <dc:description/>
  <cp:lastModifiedBy>Leggett, Ti</cp:lastModifiedBy>
  <cp:revision>9</cp:revision>
  <cp:lastPrinted>2017-04-26T15:20:06Z</cp:lastPrinted>
  <dcterms:created xsi:type="dcterms:W3CDTF">2020-10-26T22:24:50Z</dcterms:created>
  <dcterms:modified xsi:type="dcterms:W3CDTF">2020-10-27T15:26:04Z</dcterms:modified>
  <cp:category/>
</cp:coreProperties>
</file>