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3" r:id="rId1"/>
  </p:sldMasterIdLst>
  <p:notesMasterIdLst>
    <p:notesMasterId r:id="rId30"/>
  </p:notesMasterIdLst>
  <p:sldIdLst>
    <p:sldId id="403" r:id="rId2"/>
    <p:sldId id="410" r:id="rId3"/>
    <p:sldId id="1254" r:id="rId4"/>
    <p:sldId id="377" r:id="rId5"/>
    <p:sldId id="1253" r:id="rId6"/>
    <p:sldId id="1257" r:id="rId7"/>
    <p:sldId id="1258" r:id="rId8"/>
    <p:sldId id="1259" r:id="rId9"/>
    <p:sldId id="300" r:id="rId10"/>
    <p:sldId id="1260" r:id="rId11"/>
    <p:sldId id="1255" r:id="rId12"/>
    <p:sldId id="380" r:id="rId13"/>
    <p:sldId id="381" r:id="rId14"/>
    <p:sldId id="306" r:id="rId15"/>
    <p:sldId id="383" r:id="rId16"/>
    <p:sldId id="396" r:id="rId17"/>
    <p:sldId id="385" r:id="rId18"/>
    <p:sldId id="386" r:id="rId19"/>
    <p:sldId id="407" r:id="rId20"/>
    <p:sldId id="387" r:id="rId21"/>
    <p:sldId id="388" r:id="rId22"/>
    <p:sldId id="390" r:id="rId23"/>
    <p:sldId id="408" r:id="rId24"/>
    <p:sldId id="392" r:id="rId25"/>
    <p:sldId id="1261" r:id="rId26"/>
    <p:sldId id="406" r:id="rId27"/>
    <p:sldId id="409" r:id="rId28"/>
    <p:sldId id="1256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852" userDrawn="1">
          <p15:clr>
            <a:srgbClr val="A4A3A4"/>
          </p15:clr>
        </p15:guide>
        <p15:guide id="6" pos="5568" userDrawn="1">
          <p15:clr>
            <a:srgbClr val="A4A3A4"/>
          </p15:clr>
        </p15:guide>
        <p15:guide id="8" pos="144" userDrawn="1">
          <p15:clr>
            <a:srgbClr val="A4A3A4"/>
          </p15:clr>
        </p15:guide>
        <p15:guide id="11" orient="horz" pos="468" userDrawn="1">
          <p15:clr>
            <a:srgbClr val="A4A3A4"/>
          </p15:clr>
        </p15:guide>
        <p15:guide id="12" orient="horz" pos="2916" userDrawn="1">
          <p15:clr>
            <a:srgbClr val="A4A3A4"/>
          </p15:clr>
        </p15:guide>
        <p15:guide id="13" orient="horz" pos="2628" userDrawn="1">
          <p15:clr>
            <a:srgbClr val="A4A3A4"/>
          </p15:clr>
        </p15:guide>
        <p15:guide id="14" orient="horz" pos="10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Hotz, Cara Carpenter" initials="HCC" lastIdx="1" clrIdx="1">
    <p:extLst>
      <p:ext uri="{19B8F6BF-5375-455C-9EA6-DF929625EA0E}">
        <p15:presenceInfo xmlns:p15="http://schemas.microsoft.com/office/powerpoint/2012/main" userId="S::chotz@anl.gov::33414e8c-15b9-45dc-a1d3-d646a0d47c41" providerId="AD"/>
      </p:ext>
    </p:extLst>
  </p:cmAuthor>
  <p:cmAuthor id="2" name="Brown, Kevin A." initials="BKA" lastIdx="2" clrIdx="2">
    <p:extLst>
      <p:ext uri="{19B8F6BF-5375-455C-9EA6-DF929625EA0E}">
        <p15:presenceInfo xmlns:p15="http://schemas.microsoft.com/office/powerpoint/2012/main" userId="S::kbrown@anl.gov::5a7741e0-af49-48c5-8ef9-63b48da59283" providerId="AD"/>
      </p:ext>
    </p:extLst>
  </p:cmAuthor>
  <p:cmAuthor id="3" name="Drugan, Cheryl G." initials="DCG" lastIdx="6" clrIdx="3">
    <p:extLst>
      <p:ext uri="{19B8F6BF-5375-455C-9EA6-DF929625EA0E}">
        <p15:presenceInfo xmlns:p15="http://schemas.microsoft.com/office/powerpoint/2012/main" userId="S-1-5-21-2035299757-743199251-48716514-177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C9E"/>
    <a:srgbClr val="00609C"/>
    <a:srgbClr val="CD202C"/>
    <a:srgbClr val="77B300"/>
    <a:srgbClr val="232425"/>
    <a:srgbClr val="5B0091"/>
    <a:srgbClr val="0B1F8F"/>
    <a:srgbClr val="000000"/>
    <a:srgbClr val="F8B2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60" autoAdjust="0"/>
    <p:restoredTop sz="97710" autoAdjust="0"/>
  </p:normalViewPr>
  <p:slideViewPr>
    <p:cSldViewPr snapToGrid="0" showGuides="1">
      <p:cViewPr varScale="1">
        <p:scale>
          <a:sx n="88" d="100"/>
          <a:sy n="88" d="100"/>
        </p:scale>
        <p:origin x="1080" y="56"/>
      </p:cViewPr>
      <p:guideLst>
        <p:guide orient="horz" pos="852"/>
        <p:guide pos="5568"/>
        <p:guide pos="144"/>
        <p:guide orient="horz" pos="468"/>
        <p:guide orient="horz" pos="2916"/>
        <p:guide orient="horz" pos="2628"/>
        <p:guide orient="horz" pos="10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6" d="100"/>
        <a:sy n="166" d="100"/>
      </p:scale>
      <p:origin x="0" y="-696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7.png"/><Relationship Id="rId14" Type="http://schemas.openxmlformats.org/officeDocument/2006/relationships/image" Target="../media/image4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7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0F67E-09BB-49C9-B748-C027330C4379}" type="doc">
      <dgm:prSet loTypeId="urn:microsoft.com/office/officeart/2005/8/layout/matrix3" loCatId="matrix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4F6C7A8-40A2-47F5-84FE-A71027B0AD3E}">
      <dgm:prSet phldrT="[Text]"/>
      <dgm:spPr/>
      <dgm:t>
        <a:bodyPr/>
        <a:lstStyle/>
        <a:p>
          <a:r>
            <a:rPr lang="en-US" dirty="0"/>
            <a:t>What do I want the reader to learn?</a:t>
          </a:r>
        </a:p>
      </dgm:t>
    </dgm:pt>
    <dgm:pt modelId="{52B402EB-3CE7-4971-BAF9-99FFA7E15AFB}" type="parTrans" cxnId="{606FF554-4B54-438F-8EEF-E95576728922}">
      <dgm:prSet/>
      <dgm:spPr/>
      <dgm:t>
        <a:bodyPr/>
        <a:lstStyle/>
        <a:p>
          <a:endParaRPr lang="en-US"/>
        </a:p>
      </dgm:t>
    </dgm:pt>
    <dgm:pt modelId="{DE4AD22B-8D8F-4A49-BF06-17777BB4961A}" type="sibTrans" cxnId="{606FF554-4B54-438F-8EEF-E95576728922}">
      <dgm:prSet/>
      <dgm:spPr/>
      <dgm:t>
        <a:bodyPr/>
        <a:lstStyle/>
        <a:p>
          <a:endParaRPr lang="en-US"/>
        </a:p>
      </dgm:t>
    </dgm:pt>
    <dgm:pt modelId="{63C35851-9A87-4B54-AE8B-E60E3E15989F}">
      <dgm:prSet phldrT="[Text]"/>
      <dgm:spPr>
        <a:gradFill rotWithShape="0">
          <a:gsLst>
            <a:gs pos="10000">
              <a:srgbClr val="0070C0"/>
            </a:gs>
            <a:gs pos="100000">
              <a:schemeClr val="accent3">
                <a:hueOff val="-4890576"/>
                <a:satOff val="0"/>
                <a:lumOff val="7516"/>
                <a:alphaOff val="0"/>
                <a:tint val="90000"/>
                <a:alpha val="100000"/>
                <a:satMod val="200000"/>
              </a:schemeClr>
            </a:gs>
          </a:gsLst>
        </a:gradFill>
      </dgm:spPr>
      <dgm:t>
        <a:bodyPr/>
        <a:lstStyle/>
        <a:p>
          <a:r>
            <a:rPr lang="en-US" dirty="0"/>
            <a:t>What are the main points I need to communicate?</a:t>
          </a:r>
        </a:p>
      </dgm:t>
    </dgm:pt>
    <dgm:pt modelId="{579715E8-9E1F-4D75-B09F-5F4480932BBD}" type="parTrans" cxnId="{D6D78A7E-E754-4B8C-A9C5-567C1DD8044C}">
      <dgm:prSet/>
      <dgm:spPr/>
      <dgm:t>
        <a:bodyPr/>
        <a:lstStyle/>
        <a:p>
          <a:endParaRPr lang="en-US"/>
        </a:p>
      </dgm:t>
    </dgm:pt>
    <dgm:pt modelId="{0450F2BA-0278-4EA0-A705-9229CB24D4BB}" type="sibTrans" cxnId="{D6D78A7E-E754-4B8C-A9C5-567C1DD8044C}">
      <dgm:prSet/>
      <dgm:spPr/>
      <dgm:t>
        <a:bodyPr/>
        <a:lstStyle/>
        <a:p>
          <a:endParaRPr lang="en-US"/>
        </a:p>
      </dgm:t>
    </dgm:pt>
    <dgm:pt modelId="{BD38C9B1-6537-407B-A329-D0CCA0F1E158}">
      <dgm:prSet phldrT="[Text]"/>
      <dgm:spPr>
        <a:gradFill rotWithShape="0">
          <a:gsLst>
            <a:gs pos="4000">
              <a:schemeClr val="accent1">
                <a:lumMod val="50000"/>
              </a:schemeClr>
            </a:gs>
            <a:gs pos="73000">
              <a:schemeClr val="accent1">
                <a:lumMod val="50000"/>
              </a:schemeClr>
            </a:gs>
          </a:gsLst>
        </a:gradFill>
      </dgm:spPr>
      <dgm:t>
        <a:bodyPr/>
        <a:lstStyle/>
        <a:p>
          <a:r>
            <a:rPr lang="en-US" dirty="0"/>
            <a:t>What’s the connection between points?</a:t>
          </a:r>
        </a:p>
      </dgm:t>
    </dgm:pt>
    <dgm:pt modelId="{D77EEEAE-97C3-4915-B8C4-17A5CB29020A}" type="parTrans" cxnId="{31795044-F691-4A9C-9D17-046AF344234C}">
      <dgm:prSet/>
      <dgm:spPr/>
      <dgm:t>
        <a:bodyPr/>
        <a:lstStyle/>
        <a:p>
          <a:endParaRPr lang="en-US"/>
        </a:p>
      </dgm:t>
    </dgm:pt>
    <dgm:pt modelId="{67D2A21B-4707-4AF2-A5DC-B2FFF617EDD5}" type="sibTrans" cxnId="{31795044-F691-4A9C-9D17-046AF344234C}">
      <dgm:prSet/>
      <dgm:spPr/>
      <dgm:t>
        <a:bodyPr/>
        <a:lstStyle/>
        <a:p>
          <a:endParaRPr lang="en-US"/>
        </a:p>
      </dgm:t>
    </dgm:pt>
    <dgm:pt modelId="{5BD368BB-F1F2-403D-B4B8-3FD3F5AB7B12}">
      <dgm:prSet phldrT="[Text]"/>
      <dgm:spPr>
        <a:gradFill rotWithShape="0">
          <a:gsLst>
            <a:gs pos="0">
              <a:schemeClr val="accent4">
                <a:lumMod val="50000"/>
              </a:schemeClr>
            </a:gs>
            <a:gs pos="100000">
              <a:schemeClr val="accent3">
                <a:hueOff val="-14671729"/>
                <a:satOff val="0"/>
                <a:lumOff val="22549"/>
                <a:alphaOff val="0"/>
                <a:tint val="90000"/>
                <a:alpha val="100000"/>
                <a:satMod val="200000"/>
              </a:schemeClr>
            </a:gs>
          </a:gsLst>
        </a:gradFill>
      </dgm:spPr>
      <dgm:t>
        <a:bodyPr/>
        <a:lstStyle/>
        <a:p>
          <a:r>
            <a:rPr lang="en-US" dirty="0"/>
            <a:t>Why is this important?</a:t>
          </a:r>
        </a:p>
      </dgm:t>
    </dgm:pt>
    <dgm:pt modelId="{B6F5CD9B-641E-44F2-9A64-E004DB9AB36E}" type="parTrans" cxnId="{909D9568-3DC2-4889-BF42-0C0E2051BC23}">
      <dgm:prSet/>
      <dgm:spPr/>
      <dgm:t>
        <a:bodyPr/>
        <a:lstStyle/>
        <a:p>
          <a:endParaRPr lang="en-US"/>
        </a:p>
      </dgm:t>
    </dgm:pt>
    <dgm:pt modelId="{729AFBED-E372-4592-806E-56C2C6FF3CD9}" type="sibTrans" cxnId="{909D9568-3DC2-4889-BF42-0C0E2051BC23}">
      <dgm:prSet/>
      <dgm:spPr/>
      <dgm:t>
        <a:bodyPr/>
        <a:lstStyle/>
        <a:p>
          <a:endParaRPr lang="en-US"/>
        </a:p>
      </dgm:t>
    </dgm:pt>
    <dgm:pt modelId="{7205738C-CC76-48FC-AB5F-F3E4993FD81A}" type="pres">
      <dgm:prSet presAssocID="{9D10F67E-09BB-49C9-B748-C027330C437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19CC5E-52B0-4D89-AAF5-B3660DDD870E}" type="pres">
      <dgm:prSet presAssocID="{9D10F67E-09BB-49C9-B748-C027330C4379}" presName="diamond" presStyleLbl="bgShp" presStyleIdx="0" presStyleCnt="1"/>
      <dgm:spPr/>
    </dgm:pt>
    <dgm:pt modelId="{2EBD6316-8879-4E52-9B6A-6F671C4B5605}" type="pres">
      <dgm:prSet presAssocID="{9D10F67E-09BB-49C9-B748-C027330C437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133BC-994D-427C-93F0-7014DEE032D7}" type="pres">
      <dgm:prSet presAssocID="{9D10F67E-09BB-49C9-B748-C027330C437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E1CEA9-2760-40AB-89ED-DA1D5CEE4DB4}" type="pres">
      <dgm:prSet presAssocID="{9D10F67E-09BB-49C9-B748-C027330C437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77039D-9FF5-46DF-9D98-4A525BEF1E45}" type="pres">
      <dgm:prSet presAssocID="{9D10F67E-09BB-49C9-B748-C027330C4379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1B2A42-4CB3-43A3-B3B8-F6C98415039F}" type="presOf" srcId="{9D10F67E-09BB-49C9-B748-C027330C4379}" destId="{7205738C-CC76-48FC-AB5F-F3E4993FD81A}" srcOrd="0" destOrd="0" presId="urn:microsoft.com/office/officeart/2005/8/layout/matrix3"/>
    <dgm:cxn modelId="{B9ED12D2-08FD-4C9B-99D1-3E1D3AFAABD8}" type="presOf" srcId="{63C35851-9A87-4B54-AE8B-E60E3E15989F}" destId="{0B3133BC-994D-427C-93F0-7014DEE032D7}" srcOrd="0" destOrd="0" presId="urn:microsoft.com/office/officeart/2005/8/layout/matrix3"/>
    <dgm:cxn modelId="{162E1211-734B-46D0-AB44-D4222F66E769}" type="presOf" srcId="{24F6C7A8-40A2-47F5-84FE-A71027B0AD3E}" destId="{2EBD6316-8879-4E52-9B6A-6F671C4B5605}" srcOrd="0" destOrd="0" presId="urn:microsoft.com/office/officeart/2005/8/layout/matrix3"/>
    <dgm:cxn modelId="{B1881DE8-3C40-4B56-88E3-075D991A89DD}" type="presOf" srcId="{5BD368BB-F1F2-403D-B4B8-3FD3F5AB7B12}" destId="{B677039D-9FF5-46DF-9D98-4A525BEF1E45}" srcOrd="0" destOrd="0" presId="urn:microsoft.com/office/officeart/2005/8/layout/matrix3"/>
    <dgm:cxn modelId="{D6D78A7E-E754-4B8C-A9C5-567C1DD8044C}" srcId="{9D10F67E-09BB-49C9-B748-C027330C4379}" destId="{63C35851-9A87-4B54-AE8B-E60E3E15989F}" srcOrd="1" destOrd="0" parTransId="{579715E8-9E1F-4D75-B09F-5F4480932BBD}" sibTransId="{0450F2BA-0278-4EA0-A705-9229CB24D4BB}"/>
    <dgm:cxn modelId="{606FF554-4B54-438F-8EEF-E95576728922}" srcId="{9D10F67E-09BB-49C9-B748-C027330C4379}" destId="{24F6C7A8-40A2-47F5-84FE-A71027B0AD3E}" srcOrd="0" destOrd="0" parTransId="{52B402EB-3CE7-4971-BAF9-99FFA7E15AFB}" sibTransId="{DE4AD22B-8D8F-4A49-BF06-17777BB4961A}"/>
    <dgm:cxn modelId="{909D9568-3DC2-4889-BF42-0C0E2051BC23}" srcId="{9D10F67E-09BB-49C9-B748-C027330C4379}" destId="{5BD368BB-F1F2-403D-B4B8-3FD3F5AB7B12}" srcOrd="3" destOrd="0" parTransId="{B6F5CD9B-641E-44F2-9A64-E004DB9AB36E}" sibTransId="{729AFBED-E372-4592-806E-56C2C6FF3CD9}"/>
    <dgm:cxn modelId="{31795044-F691-4A9C-9D17-046AF344234C}" srcId="{9D10F67E-09BB-49C9-B748-C027330C4379}" destId="{BD38C9B1-6537-407B-A329-D0CCA0F1E158}" srcOrd="2" destOrd="0" parTransId="{D77EEEAE-97C3-4915-B8C4-17A5CB29020A}" sibTransId="{67D2A21B-4707-4AF2-A5DC-B2FFF617EDD5}"/>
    <dgm:cxn modelId="{4D24BED3-EE3A-4CB3-A1DC-FFAD01D0FEEF}" type="presOf" srcId="{BD38C9B1-6537-407B-A329-D0CCA0F1E158}" destId="{FCE1CEA9-2760-40AB-89ED-DA1D5CEE4DB4}" srcOrd="0" destOrd="0" presId="urn:microsoft.com/office/officeart/2005/8/layout/matrix3"/>
    <dgm:cxn modelId="{690E5D4C-D14C-4622-91A4-078DE7CDC2E2}" type="presParOf" srcId="{7205738C-CC76-48FC-AB5F-F3E4993FD81A}" destId="{FF19CC5E-52B0-4D89-AAF5-B3660DDD870E}" srcOrd="0" destOrd="0" presId="urn:microsoft.com/office/officeart/2005/8/layout/matrix3"/>
    <dgm:cxn modelId="{372AF300-D669-40DC-BF39-4D9799E1E356}" type="presParOf" srcId="{7205738C-CC76-48FC-AB5F-F3E4993FD81A}" destId="{2EBD6316-8879-4E52-9B6A-6F671C4B5605}" srcOrd="1" destOrd="0" presId="urn:microsoft.com/office/officeart/2005/8/layout/matrix3"/>
    <dgm:cxn modelId="{0DD7FF29-C714-4213-8A78-4FEA5D957B69}" type="presParOf" srcId="{7205738C-CC76-48FC-AB5F-F3E4993FD81A}" destId="{0B3133BC-994D-427C-93F0-7014DEE032D7}" srcOrd="2" destOrd="0" presId="urn:microsoft.com/office/officeart/2005/8/layout/matrix3"/>
    <dgm:cxn modelId="{31595480-36DD-4F7E-9AE6-1CF689C20E35}" type="presParOf" srcId="{7205738C-CC76-48FC-AB5F-F3E4993FD81A}" destId="{FCE1CEA9-2760-40AB-89ED-DA1D5CEE4DB4}" srcOrd="3" destOrd="0" presId="urn:microsoft.com/office/officeart/2005/8/layout/matrix3"/>
    <dgm:cxn modelId="{E6486E9E-7FD7-4AA7-91DB-97FAADB9A556}" type="presParOf" srcId="{7205738C-CC76-48FC-AB5F-F3E4993FD81A}" destId="{B677039D-9FF5-46DF-9D98-4A525BEF1E4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EEA68A-8A5F-5549-ADEC-64E3E0DDBEC0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40C070-B96D-6749-8951-9701F385A6FE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b="1" dirty="0"/>
            <a:t>Why? </a:t>
          </a:r>
          <a:endParaRPr lang="en-US" dirty="0"/>
        </a:p>
      </dgm:t>
    </dgm:pt>
    <dgm:pt modelId="{3111224B-4786-A848-9D8D-EDC62F57C56C}" type="parTrans" cxnId="{2ABCD616-0A1F-4B4A-A438-4A473AAF6BBE}">
      <dgm:prSet/>
      <dgm:spPr/>
      <dgm:t>
        <a:bodyPr/>
        <a:lstStyle/>
        <a:p>
          <a:endParaRPr lang="en-US"/>
        </a:p>
      </dgm:t>
    </dgm:pt>
    <dgm:pt modelId="{1117A204-C5F4-C04E-B492-215CE5DB5A7B}" type="sibTrans" cxnId="{2ABCD616-0A1F-4B4A-A438-4A473AAF6BBE}">
      <dgm:prSet/>
      <dgm:spPr/>
      <dgm:t>
        <a:bodyPr/>
        <a:lstStyle/>
        <a:p>
          <a:endParaRPr lang="en-US"/>
        </a:p>
      </dgm:t>
    </dgm:pt>
    <dgm:pt modelId="{45AB33E4-A007-AE48-80B6-A1F147C7DCFF}">
      <dgm:prSet/>
      <dgm:spPr>
        <a:solidFill>
          <a:schemeClr val="accent1"/>
        </a:solidFill>
      </dgm:spPr>
      <dgm:t>
        <a:bodyPr/>
        <a:lstStyle/>
        <a:p>
          <a:r>
            <a:rPr lang="en-US" b="1" dirty="0"/>
            <a:t>Who Cares? </a:t>
          </a:r>
          <a:endParaRPr lang="en-US" dirty="0"/>
        </a:p>
      </dgm:t>
    </dgm:pt>
    <dgm:pt modelId="{95B7F515-DBFF-834D-94C3-5AB89A952D66}" type="parTrans" cxnId="{8E6B3AAC-86D0-9846-B8B4-5AD7AD2A38C2}">
      <dgm:prSet/>
      <dgm:spPr/>
      <dgm:t>
        <a:bodyPr/>
        <a:lstStyle/>
        <a:p>
          <a:endParaRPr lang="en-US"/>
        </a:p>
      </dgm:t>
    </dgm:pt>
    <dgm:pt modelId="{FA1DA307-4D89-154C-A605-C12EBB62FCB2}" type="sibTrans" cxnId="{8E6B3AAC-86D0-9846-B8B4-5AD7AD2A38C2}">
      <dgm:prSet/>
      <dgm:spPr/>
      <dgm:t>
        <a:bodyPr/>
        <a:lstStyle/>
        <a:p>
          <a:endParaRPr lang="en-US"/>
        </a:p>
      </dgm:t>
    </dgm:pt>
    <dgm:pt modelId="{E3F44413-FADB-E041-B336-FFA38EE6A2C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dirty="0"/>
            <a:t>What am I doing? </a:t>
          </a:r>
          <a:endParaRPr lang="en-US" dirty="0"/>
        </a:p>
      </dgm:t>
    </dgm:pt>
    <dgm:pt modelId="{E89F3A79-8D9B-ED41-99FB-AADFE6200228}" type="parTrans" cxnId="{ABB7FA66-286E-4640-BF63-93E2EBEECA60}">
      <dgm:prSet/>
      <dgm:spPr/>
      <dgm:t>
        <a:bodyPr/>
        <a:lstStyle/>
        <a:p>
          <a:endParaRPr lang="en-US"/>
        </a:p>
      </dgm:t>
    </dgm:pt>
    <dgm:pt modelId="{781DA3FA-6329-0D44-A97C-DF667EE78998}" type="sibTrans" cxnId="{ABB7FA66-286E-4640-BF63-93E2EBEECA60}">
      <dgm:prSet/>
      <dgm:spPr/>
      <dgm:t>
        <a:bodyPr/>
        <a:lstStyle/>
        <a:p>
          <a:endParaRPr lang="en-US"/>
        </a:p>
      </dgm:t>
    </dgm:pt>
    <dgm:pt modelId="{6FF9AE7D-5718-1B4F-98C5-DD57FDDA34D3}">
      <dgm:prSet/>
      <dgm:spPr>
        <a:solidFill>
          <a:srgbClr val="FFC000"/>
        </a:solidFill>
      </dgm:spPr>
      <dgm:t>
        <a:bodyPr/>
        <a:lstStyle/>
        <a:p>
          <a:r>
            <a:rPr lang="en-US" b="1" dirty="0"/>
            <a:t>What did I find? </a:t>
          </a:r>
          <a:endParaRPr lang="en-US" dirty="0"/>
        </a:p>
      </dgm:t>
    </dgm:pt>
    <dgm:pt modelId="{88BBCD2A-9C7A-3B4D-8108-FE51DA176707}" type="parTrans" cxnId="{6ECE70F7-761D-E94E-8CB4-863718F83FC2}">
      <dgm:prSet/>
      <dgm:spPr/>
      <dgm:t>
        <a:bodyPr/>
        <a:lstStyle/>
        <a:p>
          <a:endParaRPr lang="en-US"/>
        </a:p>
      </dgm:t>
    </dgm:pt>
    <dgm:pt modelId="{A48A11A1-3D7F-404D-903C-941E41801083}" type="sibTrans" cxnId="{6ECE70F7-761D-E94E-8CB4-863718F83FC2}">
      <dgm:prSet/>
      <dgm:spPr/>
      <dgm:t>
        <a:bodyPr/>
        <a:lstStyle/>
        <a:p>
          <a:endParaRPr lang="en-US"/>
        </a:p>
      </dgm:t>
    </dgm:pt>
    <dgm:pt modelId="{4C9C60F0-D145-1A47-8E62-E1AD63C5255D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b="1"/>
            <a:t>What’s Next?</a:t>
          </a:r>
          <a:endParaRPr lang="en-US"/>
        </a:p>
      </dgm:t>
    </dgm:pt>
    <dgm:pt modelId="{4DF5C230-A2EB-F641-BD92-19381E2949AC}" type="parTrans" cxnId="{4461BE4F-337C-0A40-9FE5-FA126FD47AA9}">
      <dgm:prSet/>
      <dgm:spPr/>
      <dgm:t>
        <a:bodyPr/>
        <a:lstStyle/>
        <a:p>
          <a:endParaRPr lang="en-US"/>
        </a:p>
      </dgm:t>
    </dgm:pt>
    <dgm:pt modelId="{361A2D0F-255F-584B-8FB5-3698FB7BA900}" type="sibTrans" cxnId="{4461BE4F-337C-0A40-9FE5-FA126FD47AA9}">
      <dgm:prSet/>
      <dgm:spPr/>
      <dgm:t>
        <a:bodyPr/>
        <a:lstStyle/>
        <a:p>
          <a:endParaRPr lang="en-US"/>
        </a:p>
      </dgm:t>
    </dgm:pt>
    <dgm:pt modelId="{FF49052D-431A-404B-B6B7-20D0CFE3D995}" type="pres">
      <dgm:prSet presAssocID="{49EEA68A-8A5F-5549-ADEC-64E3E0DDBE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4EF524-1781-7343-A9A2-2DBA63358D6C}" type="pres">
      <dgm:prSet presAssocID="{3940C070-B96D-6749-8951-9701F385A6FE}" presName="linNode" presStyleCnt="0"/>
      <dgm:spPr/>
    </dgm:pt>
    <dgm:pt modelId="{C9109A38-8242-7A41-990A-849F1BF79A7A}" type="pres">
      <dgm:prSet presAssocID="{3940C070-B96D-6749-8951-9701F385A6FE}" presName="parentText" presStyleLbl="node1" presStyleIdx="0" presStyleCnt="5" custLinFactNeighborY="-18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690D1-A5F9-6C45-9EEE-F2F6D83486D5}" type="pres">
      <dgm:prSet presAssocID="{1117A204-C5F4-C04E-B492-215CE5DB5A7B}" presName="sp" presStyleCnt="0"/>
      <dgm:spPr/>
    </dgm:pt>
    <dgm:pt modelId="{53B94883-86EB-C946-8A10-06CA0C4CAA17}" type="pres">
      <dgm:prSet presAssocID="{45AB33E4-A007-AE48-80B6-A1F147C7DCFF}" presName="linNode" presStyleCnt="0"/>
      <dgm:spPr/>
    </dgm:pt>
    <dgm:pt modelId="{DB65EB31-E8F7-AD40-B5FB-677588BCEF0F}" type="pres">
      <dgm:prSet presAssocID="{45AB33E4-A007-AE48-80B6-A1F147C7DCFF}" presName="parentText" presStyleLbl="node1" presStyleIdx="1" presStyleCnt="5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B3834-00DA-C84F-A819-FB710C20E7BD}" type="pres">
      <dgm:prSet presAssocID="{FA1DA307-4D89-154C-A605-C12EBB62FCB2}" presName="sp" presStyleCnt="0"/>
      <dgm:spPr/>
    </dgm:pt>
    <dgm:pt modelId="{10B23CBA-542D-084E-ADBC-3976C5E4D51A}" type="pres">
      <dgm:prSet presAssocID="{E3F44413-FADB-E041-B336-FFA38EE6A2C9}" presName="linNode" presStyleCnt="0"/>
      <dgm:spPr/>
    </dgm:pt>
    <dgm:pt modelId="{A060C0A1-1C57-6540-AD87-91B5D1CEF755}" type="pres">
      <dgm:prSet presAssocID="{E3F44413-FADB-E041-B336-FFA38EE6A2C9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A1635-21ED-9A4D-A0FA-9129109866E1}" type="pres">
      <dgm:prSet presAssocID="{781DA3FA-6329-0D44-A97C-DF667EE78998}" presName="sp" presStyleCnt="0"/>
      <dgm:spPr/>
    </dgm:pt>
    <dgm:pt modelId="{D9B1481E-D6FA-4944-AA31-4B52598E3A30}" type="pres">
      <dgm:prSet presAssocID="{6FF9AE7D-5718-1B4F-98C5-DD57FDDA34D3}" presName="linNode" presStyleCnt="0"/>
      <dgm:spPr/>
    </dgm:pt>
    <dgm:pt modelId="{4A0D01BC-A8D6-0E41-BAD5-C7013C82582D}" type="pres">
      <dgm:prSet presAssocID="{6FF9AE7D-5718-1B4F-98C5-DD57FDDA34D3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08DCB1-F0EA-E146-8D82-4358F40E7C3C}" type="pres">
      <dgm:prSet presAssocID="{A48A11A1-3D7F-404D-903C-941E41801083}" presName="sp" presStyleCnt="0"/>
      <dgm:spPr/>
    </dgm:pt>
    <dgm:pt modelId="{FAD7A2A5-BE54-7946-8DF9-0BF68699D792}" type="pres">
      <dgm:prSet presAssocID="{4C9C60F0-D145-1A47-8E62-E1AD63C5255D}" presName="linNode" presStyleCnt="0"/>
      <dgm:spPr/>
    </dgm:pt>
    <dgm:pt modelId="{FEC1A074-5695-9040-9C32-EDCADF847EA4}" type="pres">
      <dgm:prSet presAssocID="{4C9C60F0-D145-1A47-8E62-E1AD63C5255D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1A6486-9733-8A4F-94E2-E05B7394999B}" type="presOf" srcId="{45AB33E4-A007-AE48-80B6-A1F147C7DCFF}" destId="{DB65EB31-E8F7-AD40-B5FB-677588BCEF0F}" srcOrd="0" destOrd="0" presId="urn:microsoft.com/office/officeart/2005/8/layout/vList5"/>
    <dgm:cxn modelId="{ABB7FA66-286E-4640-BF63-93E2EBEECA60}" srcId="{49EEA68A-8A5F-5549-ADEC-64E3E0DDBEC0}" destId="{E3F44413-FADB-E041-B336-FFA38EE6A2C9}" srcOrd="2" destOrd="0" parTransId="{E89F3A79-8D9B-ED41-99FB-AADFE6200228}" sibTransId="{781DA3FA-6329-0D44-A97C-DF667EE78998}"/>
    <dgm:cxn modelId="{4461BE4F-337C-0A40-9FE5-FA126FD47AA9}" srcId="{49EEA68A-8A5F-5549-ADEC-64E3E0DDBEC0}" destId="{4C9C60F0-D145-1A47-8E62-E1AD63C5255D}" srcOrd="4" destOrd="0" parTransId="{4DF5C230-A2EB-F641-BD92-19381E2949AC}" sibTransId="{361A2D0F-255F-584B-8FB5-3698FB7BA900}"/>
    <dgm:cxn modelId="{AD5E8A89-5F64-5741-8E34-BCC8E06ED869}" type="presOf" srcId="{3940C070-B96D-6749-8951-9701F385A6FE}" destId="{C9109A38-8242-7A41-990A-849F1BF79A7A}" srcOrd="0" destOrd="0" presId="urn:microsoft.com/office/officeart/2005/8/layout/vList5"/>
    <dgm:cxn modelId="{7A8D6BDB-FDC7-8048-865E-3A87BB736C03}" type="presOf" srcId="{E3F44413-FADB-E041-B336-FFA38EE6A2C9}" destId="{A060C0A1-1C57-6540-AD87-91B5D1CEF755}" srcOrd="0" destOrd="0" presId="urn:microsoft.com/office/officeart/2005/8/layout/vList5"/>
    <dgm:cxn modelId="{6ECE70F7-761D-E94E-8CB4-863718F83FC2}" srcId="{49EEA68A-8A5F-5549-ADEC-64E3E0DDBEC0}" destId="{6FF9AE7D-5718-1B4F-98C5-DD57FDDA34D3}" srcOrd="3" destOrd="0" parTransId="{88BBCD2A-9C7A-3B4D-8108-FE51DA176707}" sibTransId="{A48A11A1-3D7F-404D-903C-941E41801083}"/>
    <dgm:cxn modelId="{0441CDDE-22DA-A048-8428-2E818DD85F4B}" type="presOf" srcId="{4C9C60F0-D145-1A47-8E62-E1AD63C5255D}" destId="{FEC1A074-5695-9040-9C32-EDCADF847EA4}" srcOrd="0" destOrd="0" presId="urn:microsoft.com/office/officeart/2005/8/layout/vList5"/>
    <dgm:cxn modelId="{2ABCD616-0A1F-4B4A-A438-4A473AAF6BBE}" srcId="{49EEA68A-8A5F-5549-ADEC-64E3E0DDBEC0}" destId="{3940C070-B96D-6749-8951-9701F385A6FE}" srcOrd="0" destOrd="0" parTransId="{3111224B-4786-A848-9D8D-EDC62F57C56C}" sibTransId="{1117A204-C5F4-C04E-B492-215CE5DB5A7B}"/>
    <dgm:cxn modelId="{EA17682C-5CD4-B34C-A965-E5BB181DACAA}" type="presOf" srcId="{6FF9AE7D-5718-1B4F-98C5-DD57FDDA34D3}" destId="{4A0D01BC-A8D6-0E41-BAD5-C7013C82582D}" srcOrd="0" destOrd="0" presId="urn:microsoft.com/office/officeart/2005/8/layout/vList5"/>
    <dgm:cxn modelId="{8E6B3AAC-86D0-9846-B8B4-5AD7AD2A38C2}" srcId="{49EEA68A-8A5F-5549-ADEC-64E3E0DDBEC0}" destId="{45AB33E4-A007-AE48-80B6-A1F147C7DCFF}" srcOrd="1" destOrd="0" parTransId="{95B7F515-DBFF-834D-94C3-5AB89A952D66}" sibTransId="{FA1DA307-4D89-154C-A605-C12EBB62FCB2}"/>
    <dgm:cxn modelId="{3C11E748-E2DE-5B47-8822-83C61D83711C}" type="presOf" srcId="{49EEA68A-8A5F-5549-ADEC-64E3E0DDBEC0}" destId="{FF49052D-431A-404B-B6B7-20D0CFE3D995}" srcOrd="0" destOrd="0" presId="urn:microsoft.com/office/officeart/2005/8/layout/vList5"/>
    <dgm:cxn modelId="{98C34B79-647B-F949-B77A-7B31418B3F23}" type="presParOf" srcId="{FF49052D-431A-404B-B6B7-20D0CFE3D995}" destId="{FD4EF524-1781-7343-A9A2-2DBA63358D6C}" srcOrd="0" destOrd="0" presId="urn:microsoft.com/office/officeart/2005/8/layout/vList5"/>
    <dgm:cxn modelId="{559B6616-7DA5-154C-92C4-E802B683578A}" type="presParOf" srcId="{FD4EF524-1781-7343-A9A2-2DBA63358D6C}" destId="{C9109A38-8242-7A41-990A-849F1BF79A7A}" srcOrd="0" destOrd="0" presId="urn:microsoft.com/office/officeart/2005/8/layout/vList5"/>
    <dgm:cxn modelId="{D7502AE4-89B8-8A4B-B298-721C15BD730F}" type="presParOf" srcId="{FF49052D-431A-404B-B6B7-20D0CFE3D995}" destId="{EBF690D1-A5F9-6C45-9EEE-F2F6D83486D5}" srcOrd="1" destOrd="0" presId="urn:microsoft.com/office/officeart/2005/8/layout/vList5"/>
    <dgm:cxn modelId="{FA8C770F-F9F8-5740-83D3-6ABA462135D0}" type="presParOf" srcId="{FF49052D-431A-404B-B6B7-20D0CFE3D995}" destId="{53B94883-86EB-C946-8A10-06CA0C4CAA17}" srcOrd="2" destOrd="0" presId="urn:microsoft.com/office/officeart/2005/8/layout/vList5"/>
    <dgm:cxn modelId="{FFEF887B-C94D-DD4D-93CB-590113AE4802}" type="presParOf" srcId="{53B94883-86EB-C946-8A10-06CA0C4CAA17}" destId="{DB65EB31-E8F7-AD40-B5FB-677588BCEF0F}" srcOrd="0" destOrd="0" presId="urn:microsoft.com/office/officeart/2005/8/layout/vList5"/>
    <dgm:cxn modelId="{79227BAF-E87A-AE42-A26E-85E6776A2D86}" type="presParOf" srcId="{FF49052D-431A-404B-B6B7-20D0CFE3D995}" destId="{2C7B3834-00DA-C84F-A819-FB710C20E7BD}" srcOrd="3" destOrd="0" presId="urn:microsoft.com/office/officeart/2005/8/layout/vList5"/>
    <dgm:cxn modelId="{3C5D17D7-B23A-0843-9B9A-F7AB464676C7}" type="presParOf" srcId="{FF49052D-431A-404B-B6B7-20D0CFE3D995}" destId="{10B23CBA-542D-084E-ADBC-3976C5E4D51A}" srcOrd="4" destOrd="0" presId="urn:microsoft.com/office/officeart/2005/8/layout/vList5"/>
    <dgm:cxn modelId="{033BA02A-9252-BD4B-ABD0-BA58F0FBEEA2}" type="presParOf" srcId="{10B23CBA-542D-084E-ADBC-3976C5E4D51A}" destId="{A060C0A1-1C57-6540-AD87-91B5D1CEF755}" srcOrd="0" destOrd="0" presId="urn:microsoft.com/office/officeart/2005/8/layout/vList5"/>
    <dgm:cxn modelId="{3F5EB103-8118-E742-9690-BA83AE6FD7A8}" type="presParOf" srcId="{FF49052D-431A-404B-B6B7-20D0CFE3D995}" destId="{ECAA1635-21ED-9A4D-A0FA-9129109866E1}" srcOrd="5" destOrd="0" presId="urn:microsoft.com/office/officeart/2005/8/layout/vList5"/>
    <dgm:cxn modelId="{6FC2CEA1-FB23-6346-B46F-C3F7512960AA}" type="presParOf" srcId="{FF49052D-431A-404B-B6B7-20D0CFE3D995}" destId="{D9B1481E-D6FA-4944-AA31-4B52598E3A30}" srcOrd="6" destOrd="0" presId="urn:microsoft.com/office/officeart/2005/8/layout/vList5"/>
    <dgm:cxn modelId="{27A3F573-6955-F946-9884-F71B0022B5F4}" type="presParOf" srcId="{D9B1481E-D6FA-4944-AA31-4B52598E3A30}" destId="{4A0D01BC-A8D6-0E41-BAD5-C7013C82582D}" srcOrd="0" destOrd="0" presId="urn:microsoft.com/office/officeart/2005/8/layout/vList5"/>
    <dgm:cxn modelId="{F8CD76D3-1B15-EE44-A3FD-AA753BA91B42}" type="presParOf" srcId="{FF49052D-431A-404B-B6B7-20D0CFE3D995}" destId="{3E08DCB1-F0EA-E146-8D82-4358F40E7C3C}" srcOrd="7" destOrd="0" presId="urn:microsoft.com/office/officeart/2005/8/layout/vList5"/>
    <dgm:cxn modelId="{A0E06BD6-4425-0146-995B-6EC6007C2EC4}" type="presParOf" srcId="{FF49052D-431A-404B-B6B7-20D0CFE3D995}" destId="{FAD7A2A5-BE54-7946-8DF9-0BF68699D792}" srcOrd="8" destOrd="0" presId="urn:microsoft.com/office/officeart/2005/8/layout/vList5"/>
    <dgm:cxn modelId="{B2DA44C6-6072-ED45-9C0C-A26371870C39}" type="presParOf" srcId="{FAD7A2A5-BE54-7946-8DF9-0BF68699D792}" destId="{FEC1A074-5695-9040-9C32-EDCADF847EA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4D53F4-00D5-4FDA-BE45-F589EA9A8BD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F10EFE-36AB-46E3-9CE8-90110D9E02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Purpose</a:t>
          </a:r>
          <a:endParaRPr lang="en-US" dirty="0"/>
        </a:p>
      </dgm:t>
    </dgm:pt>
    <dgm:pt modelId="{91ED7348-951C-42B6-B148-4FC77553B1E2}" type="parTrans" cxnId="{822C9C14-5C53-412A-B3BD-0262C5074CA5}">
      <dgm:prSet/>
      <dgm:spPr/>
      <dgm:t>
        <a:bodyPr/>
        <a:lstStyle/>
        <a:p>
          <a:endParaRPr lang="en-US"/>
        </a:p>
      </dgm:t>
    </dgm:pt>
    <dgm:pt modelId="{4A123E43-32F6-4E99-938B-684526C5C5FD}" type="sibTrans" cxnId="{822C9C14-5C53-412A-B3BD-0262C5074CA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F4AEB87-206C-4288-8261-E5F0179E1B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Hypothesis</a:t>
          </a:r>
        </a:p>
      </dgm:t>
    </dgm:pt>
    <dgm:pt modelId="{49D77054-5907-4B38-8300-10B80B706EF8}" type="parTrans" cxnId="{0D31648D-19E3-4164-A9A5-953302202EFD}">
      <dgm:prSet/>
      <dgm:spPr/>
      <dgm:t>
        <a:bodyPr/>
        <a:lstStyle/>
        <a:p>
          <a:endParaRPr lang="en-US"/>
        </a:p>
      </dgm:t>
    </dgm:pt>
    <dgm:pt modelId="{6723C4CB-E4BB-47AE-BFF4-1D52A62BE5C1}" type="sibTrans" cxnId="{0D31648D-19E3-4164-A9A5-953302202EF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DC7297C-3419-4B63-BD45-7D68AC0FD4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Materials</a:t>
          </a:r>
        </a:p>
      </dgm:t>
    </dgm:pt>
    <dgm:pt modelId="{061B1AD7-4363-4BF1-8B8C-DAE2C5CDCA66}" type="parTrans" cxnId="{ED904728-8E4F-47CC-81C6-812737F7EA6B}">
      <dgm:prSet/>
      <dgm:spPr/>
      <dgm:t>
        <a:bodyPr/>
        <a:lstStyle/>
        <a:p>
          <a:endParaRPr lang="en-US"/>
        </a:p>
      </dgm:t>
    </dgm:pt>
    <dgm:pt modelId="{9209C35F-13F5-40E9-B153-2410FC401156}" type="sibTrans" cxnId="{ED904728-8E4F-47CC-81C6-812737F7EA6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A6F6F69-B483-49DD-B91B-358C1BC8DE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Procedure</a:t>
          </a:r>
        </a:p>
      </dgm:t>
    </dgm:pt>
    <dgm:pt modelId="{25FC6A58-58FF-4723-A00B-D10912B87BA7}" type="parTrans" cxnId="{D9AECF74-9C73-49AE-A6D2-CE76E0C2D188}">
      <dgm:prSet/>
      <dgm:spPr/>
      <dgm:t>
        <a:bodyPr/>
        <a:lstStyle/>
        <a:p>
          <a:endParaRPr lang="en-US"/>
        </a:p>
      </dgm:t>
    </dgm:pt>
    <dgm:pt modelId="{E4EAD2C9-B7A0-4B79-BEB5-9CC712F75982}" type="sibTrans" cxnId="{D9AECF74-9C73-49AE-A6D2-CE76E0C2D18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2B0F68A-0FCD-4FE6-99AB-8288C78E3C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Data</a:t>
          </a:r>
        </a:p>
      </dgm:t>
    </dgm:pt>
    <dgm:pt modelId="{0A5590AD-4864-4B0D-BE47-281C93060F5F}" type="parTrans" cxnId="{029F5A77-FDE5-4F68-9F32-ECDA0446B094}">
      <dgm:prSet/>
      <dgm:spPr/>
      <dgm:t>
        <a:bodyPr/>
        <a:lstStyle/>
        <a:p>
          <a:endParaRPr lang="en-US"/>
        </a:p>
      </dgm:t>
    </dgm:pt>
    <dgm:pt modelId="{6EDBBE7E-B261-4FC8-8CA0-E0B4045A2A17}" type="sibTrans" cxnId="{029F5A77-FDE5-4F68-9F32-ECDA0446B09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84E99DF-3CF3-49F6-A4C7-9003E3BF3E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Results and Analysis</a:t>
          </a:r>
        </a:p>
      </dgm:t>
    </dgm:pt>
    <dgm:pt modelId="{701ACB8B-9297-4D92-9973-6859FE846E70}" type="parTrans" cxnId="{71EDF852-EC3C-404B-B35B-189AFB370A8C}">
      <dgm:prSet/>
      <dgm:spPr/>
      <dgm:t>
        <a:bodyPr/>
        <a:lstStyle/>
        <a:p>
          <a:endParaRPr lang="en-US"/>
        </a:p>
      </dgm:t>
    </dgm:pt>
    <dgm:pt modelId="{B2F6C489-7261-4C69-97E1-8F49FBEE3F74}" type="sibTrans" cxnId="{71EDF852-EC3C-404B-B35B-189AFB370A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FE536B9-104F-4914-A66F-805F9DEB9F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Conclusions</a:t>
          </a:r>
        </a:p>
      </dgm:t>
    </dgm:pt>
    <dgm:pt modelId="{1EFB0F83-8EE6-4179-B043-AF4AD38B50AE}" type="parTrans" cxnId="{231A7CE2-AD93-4556-8EBE-D2AE547EFE9E}">
      <dgm:prSet/>
      <dgm:spPr/>
      <dgm:t>
        <a:bodyPr/>
        <a:lstStyle/>
        <a:p>
          <a:endParaRPr lang="en-US"/>
        </a:p>
      </dgm:t>
    </dgm:pt>
    <dgm:pt modelId="{1039F1F6-9561-49A5-8936-082A50F82FE7}" type="sibTrans" cxnId="{231A7CE2-AD93-4556-8EBE-D2AE547EFE9E}">
      <dgm:prSet/>
      <dgm:spPr/>
      <dgm:t>
        <a:bodyPr/>
        <a:lstStyle/>
        <a:p>
          <a:endParaRPr lang="en-US"/>
        </a:p>
      </dgm:t>
    </dgm:pt>
    <dgm:pt modelId="{113853E5-E36B-47E7-9351-ED4AB1D0D40B}" type="pres">
      <dgm:prSet presAssocID="{544D53F4-00D5-4FDA-BE45-F589EA9A8BD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7D839B-C7F0-42F1-99F6-CA9D42906EBE}" type="pres">
      <dgm:prSet presAssocID="{F3F10EFE-36AB-46E3-9CE8-90110D9E02A8}" presName="compNode" presStyleCnt="0"/>
      <dgm:spPr/>
    </dgm:pt>
    <dgm:pt modelId="{998525CA-0530-4618-9F0C-74E538D693FD}" type="pres">
      <dgm:prSet presAssocID="{F3F10EFE-36AB-46E3-9CE8-90110D9E02A8}" presName="bgRect" presStyleLbl="bgShp" presStyleIdx="0" presStyleCnt="7"/>
      <dgm:spPr/>
    </dgm:pt>
    <dgm:pt modelId="{7250B64F-A776-44E7-85B6-BB89DE80A32A}" type="pres">
      <dgm:prSet presAssocID="{F3F10EFE-36AB-46E3-9CE8-90110D9E02A8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82F7F2D0-7A8F-4564-BE7C-38A0C1919842}" type="pres">
      <dgm:prSet presAssocID="{F3F10EFE-36AB-46E3-9CE8-90110D9E02A8}" presName="spaceRect" presStyleCnt="0"/>
      <dgm:spPr/>
    </dgm:pt>
    <dgm:pt modelId="{691275D5-5DD4-49AF-90AE-D40783B0D3B1}" type="pres">
      <dgm:prSet presAssocID="{F3F10EFE-36AB-46E3-9CE8-90110D9E02A8}" presName="parTx" presStyleLbl="revTx" presStyleIdx="0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ABA8CD7-920F-491D-9F19-970AC9E10AC8}" type="pres">
      <dgm:prSet presAssocID="{4A123E43-32F6-4E99-938B-684526C5C5FD}" presName="sibTrans" presStyleCnt="0"/>
      <dgm:spPr/>
    </dgm:pt>
    <dgm:pt modelId="{3ADD6405-FE35-4128-B044-7F204EEE9D9E}" type="pres">
      <dgm:prSet presAssocID="{7F4AEB87-206C-4288-8261-E5F0179E1BC1}" presName="compNode" presStyleCnt="0"/>
      <dgm:spPr/>
    </dgm:pt>
    <dgm:pt modelId="{88512FDE-8954-4DC0-B78D-873225ECA6D8}" type="pres">
      <dgm:prSet presAssocID="{7F4AEB87-206C-4288-8261-E5F0179E1BC1}" presName="bgRect" presStyleLbl="bgShp" presStyleIdx="1" presStyleCnt="7"/>
      <dgm:spPr/>
    </dgm:pt>
    <dgm:pt modelId="{9C6C0C05-EAC3-4CF0-8D80-05A836590FBA}" type="pres">
      <dgm:prSet presAssocID="{7F4AEB87-206C-4288-8261-E5F0179E1BC1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g under Magnifying Glass"/>
        </a:ext>
      </dgm:extLst>
    </dgm:pt>
    <dgm:pt modelId="{4FDD4016-8B3D-4EDA-A1EB-6B8F1E8A056A}" type="pres">
      <dgm:prSet presAssocID="{7F4AEB87-206C-4288-8261-E5F0179E1BC1}" presName="spaceRect" presStyleCnt="0"/>
      <dgm:spPr/>
    </dgm:pt>
    <dgm:pt modelId="{C9D569F0-AA1B-443B-97E1-56CF95373732}" type="pres">
      <dgm:prSet presAssocID="{7F4AEB87-206C-4288-8261-E5F0179E1BC1}" presName="parTx" presStyleLbl="revTx" presStyleIdx="1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4C610D7-6F0C-4F92-92A5-A7DF788549EE}" type="pres">
      <dgm:prSet presAssocID="{6723C4CB-E4BB-47AE-BFF4-1D52A62BE5C1}" presName="sibTrans" presStyleCnt="0"/>
      <dgm:spPr/>
    </dgm:pt>
    <dgm:pt modelId="{C73135CF-D39E-4C1D-9881-6AB1007D41F6}" type="pres">
      <dgm:prSet presAssocID="{1DC7297C-3419-4B63-BD45-7D68AC0FD4C7}" presName="compNode" presStyleCnt="0"/>
      <dgm:spPr/>
    </dgm:pt>
    <dgm:pt modelId="{3FF44DCB-E56E-4CCF-851B-BA332A63CD24}" type="pres">
      <dgm:prSet presAssocID="{1DC7297C-3419-4B63-BD45-7D68AC0FD4C7}" presName="bgRect" presStyleLbl="bgShp" presStyleIdx="2" presStyleCnt="7"/>
      <dgm:spPr/>
    </dgm:pt>
    <dgm:pt modelId="{E408A3FA-6F61-4064-B77D-4AF92A47D386}" type="pres">
      <dgm:prSet presAssocID="{1DC7297C-3419-4B63-BD45-7D68AC0FD4C7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E4F2E47C-FF74-4C64-86D2-7AFBECDCD810}" type="pres">
      <dgm:prSet presAssocID="{1DC7297C-3419-4B63-BD45-7D68AC0FD4C7}" presName="spaceRect" presStyleCnt="0"/>
      <dgm:spPr/>
    </dgm:pt>
    <dgm:pt modelId="{7BEC21AC-F780-488E-9F70-E77427FDE9BB}" type="pres">
      <dgm:prSet presAssocID="{1DC7297C-3419-4B63-BD45-7D68AC0FD4C7}" presName="parTx" presStyleLbl="revTx" presStyleIdx="2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5F70BBF-7C02-4B44-BE81-454599192CDB}" type="pres">
      <dgm:prSet presAssocID="{9209C35F-13F5-40E9-B153-2410FC401156}" presName="sibTrans" presStyleCnt="0"/>
      <dgm:spPr/>
    </dgm:pt>
    <dgm:pt modelId="{46121F54-EAB6-4C7F-BA45-AE8F5FB4B551}" type="pres">
      <dgm:prSet presAssocID="{6A6F6F69-B483-49DD-B91B-358C1BC8DEEA}" presName="compNode" presStyleCnt="0"/>
      <dgm:spPr/>
    </dgm:pt>
    <dgm:pt modelId="{E88A39EE-DCF8-494D-B075-B9E497F891D4}" type="pres">
      <dgm:prSet presAssocID="{6A6F6F69-B483-49DD-B91B-358C1BC8DEEA}" presName="bgRect" presStyleLbl="bgShp" presStyleIdx="3" presStyleCnt="7"/>
      <dgm:spPr/>
    </dgm:pt>
    <dgm:pt modelId="{24CFA976-24A3-45CE-ABA3-49965CDD93CB}" type="pres">
      <dgm:prSet presAssocID="{6A6F6F69-B483-49DD-B91B-358C1BC8DEEA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105E1E19-5728-4990-A97A-C0EF78FC2779}" type="pres">
      <dgm:prSet presAssocID="{6A6F6F69-B483-49DD-B91B-358C1BC8DEEA}" presName="spaceRect" presStyleCnt="0"/>
      <dgm:spPr/>
    </dgm:pt>
    <dgm:pt modelId="{C3A02EB0-1F31-4DB6-8E8F-1C3075942498}" type="pres">
      <dgm:prSet presAssocID="{6A6F6F69-B483-49DD-B91B-358C1BC8DEEA}" presName="parTx" presStyleLbl="revTx" presStyleIdx="3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EC68816-D226-4A23-8E3A-70AE6E7B6EF6}" type="pres">
      <dgm:prSet presAssocID="{E4EAD2C9-B7A0-4B79-BEB5-9CC712F75982}" presName="sibTrans" presStyleCnt="0"/>
      <dgm:spPr/>
    </dgm:pt>
    <dgm:pt modelId="{C6D3D4EF-DB96-47E4-83A8-0E67CCB457BA}" type="pres">
      <dgm:prSet presAssocID="{C2B0F68A-0FCD-4FE6-99AB-8288C78E3C4D}" presName="compNode" presStyleCnt="0"/>
      <dgm:spPr/>
    </dgm:pt>
    <dgm:pt modelId="{365B1942-F506-468A-A46C-C79E16308154}" type="pres">
      <dgm:prSet presAssocID="{C2B0F68A-0FCD-4FE6-99AB-8288C78E3C4D}" presName="bgRect" presStyleLbl="bgShp" presStyleIdx="4" presStyleCnt="7"/>
      <dgm:spPr/>
    </dgm:pt>
    <dgm:pt modelId="{EA7655F7-7CEC-4652-A3E4-F9E41B101955}" type="pres">
      <dgm:prSet presAssocID="{C2B0F68A-0FCD-4FE6-99AB-8288C78E3C4D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072905E7-2688-467B-8AF6-C2698150D8F0}" type="pres">
      <dgm:prSet presAssocID="{C2B0F68A-0FCD-4FE6-99AB-8288C78E3C4D}" presName="spaceRect" presStyleCnt="0"/>
      <dgm:spPr/>
    </dgm:pt>
    <dgm:pt modelId="{CB08886B-61BC-4F5F-8660-E4BF43489CD6}" type="pres">
      <dgm:prSet presAssocID="{C2B0F68A-0FCD-4FE6-99AB-8288C78E3C4D}" presName="parTx" presStyleLbl="revTx" presStyleIdx="4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F3B68A0-0F95-494F-A110-EDA9EC29A2A4}" type="pres">
      <dgm:prSet presAssocID="{6EDBBE7E-B261-4FC8-8CA0-E0B4045A2A17}" presName="sibTrans" presStyleCnt="0"/>
      <dgm:spPr/>
    </dgm:pt>
    <dgm:pt modelId="{B2AC7DC4-C1B2-4CE7-B3B6-6CDF2D8B68BA}" type="pres">
      <dgm:prSet presAssocID="{484E99DF-3CF3-49F6-A4C7-9003E3BF3EC0}" presName="compNode" presStyleCnt="0"/>
      <dgm:spPr/>
    </dgm:pt>
    <dgm:pt modelId="{1CFD4496-4E67-40D4-B6E1-338CCACC403E}" type="pres">
      <dgm:prSet presAssocID="{484E99DF-3CF3-49F6-A4C7-9003E3BF3EC0}" presName="bgRect" presStyleLbl="bgShp" presStyleIdx="5" presStyleCnt="7"/>
      <dgm:spPr/>
    </dgm:pt>
    <dgm:pt modelId="{B9A736A4-3E5A-4171-85A7-EAD9A9A24A32}" type="pres">
      <dgm:prSet presAssocID="{484E99DF-3CF3-49F6-A4C7-9003E3BF3EC0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C894678-2BFB-463B-A5AB-EEB3FE4BE686}" type="pres">
      <dgm:prSet presAssocID="{484E99DF-3CF3-49F6-A4C7-9003E3BF3EC0}" presName="spaceRect" presStyleCnt="0"/>
      <dgm:spPr/>
    </dgm:pt>
    <dgm:pt modelId="{E983515D-C794-4FB8-A0F5-492701E720E5}" type="pres">
      <dgm:prSet presAssocID="{484E99DF-3CF3-49F6-A4C7-9003E3BF3EC0}" presName="parTx" presStyleLbl="revTx" presStyleIdx="5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40A06B4-85CF-4628-B5FC-141ABF1F89DA}" type="pres">
      <dgm:prSet presAssocID="{B2F6C489-7261-4C69-97E1-8F49FBEE3F74}" presName="sibTrans" presStyleCnt="0"/>
      <dgm:spPr/>
    </dgm:pt>
    <dgm:pt modelId="{AE8B1E53-4915-4F2F-A224-193E643A50D4}" type="pres">
      <dgm:prSet presAssocID="{0FE536B9-104F-4914-A66F-805F9DEB9F87}" presName="compNode" presStyleCnt="0"/>
      <dgm:spPr/>
    </dgm:pt>
    <dgm:pt modelId="{CDFE178B-CCB2-4421-9E7C-2CC1FC47C8FC}" type="pres">
      <dgm:prSet presAssocID="{0FE536B9-104F-4914-A66F-805F9DEB9F87}" presName="bgRect" presStyleLbl="bgShp" presStyleIdx="6" presStyleCnt="7"/>
      <dgm:spPr/>
    </dgm:pt>
    <dgm:pt modelId="{518C4895-08A2-4B91-B5F5-ADD9B69A4D55}" type="pres">
      <dgm:prSet presAssocID="{0FE536B9-104F-4914-A66F-805F9DEB9F87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EB5A31F-1A4F-420A-85ED-3DA3D9F19D2C}" type="pres">
      <dgm:prSet presAssocID="{0FE536B9-104F-4914-A66F-805F9DEB9F87}" presName="spaceRect" presStyleCnt="0"/>
      <dgm:spPr/>
    </dgm:pt>
    <dgm:pt modelId="{724BA155-9B81-4DD0-8F76-B6297CEBB185}" type="pres">
      <dgm:prSet presAssocID="{0FE536B9-104F-4914-A66F-805F9DEB9F87}" presName="parTx" presStyleLbl="revTx" presStyleIdx="6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AF900EB8-28B7-584F-83D3-5C71003582C6}" type="presOf" srcId="{C2B0F68A-0FCD-4FE6-99AB-8288C78E3C4D}" destId="{CB08886B-61BC-4F5F-8660-E4BF43489CD6}" srcOrd="0" destOrd="0" presId="urn:microsoft.com/office/officeart/2018/2/layout/IconVerticalSolidList"/>
    <dgm:cxn modelId="{7C3BBF7E-D818-E74E-9E32-5FD1306A5B5F}" type="presOf" srcId="{1DC7297C-3419-4B63-BD45-7D68AC0FD4C7}" destId="{7BEC21AC-F780-488E-9F70-E77427FDE9BB}" srcOrd="0" destOrd="0" presId="urn:microsoft.com/office/officeart/2018/2/layout/IconVerticalSolidList"/>
    <dgm:cxn modelId="{0D31648D-19E3-4164-A9A5-953302202EFD}" srcId="{544D53F4-00D5-4FDA-BE45-F589EA9A8BDC}" destId="{7F4AEB87-206C-4288-8261-E5F0179E1BC1}" srcOrd="1" destOrd="0" parTransId="{49D77054-5907-4B38-8300-10B80B706EF8}" sibTransId="{6723C4CB-E4BB-47AE-BFF4-1D52A62BE5C1}"/>
    <dgm:cxn modelId="{ED904728-8E4F-47CC-81C6-812737F7EA6B}" srcId="{544D53F4-00D5-4FDA-BE45-F589EA9A8BDC}" destId="{1DC7297C-3419-4B63-BD45-7D68AC0FD4C7}" srcOrd="2" destOrd="0" parTransId="{061B1AD7-4363-4BF1-8B8C-DAE2C5CDCA66}" sibTransId="{9209C35F-13F5-40E9-B153-2410FC401156}"/>
    <dgm:cxn modelId="{78408285-A698-DF4B-93E4-620675A53859}" type="presOf" srcId="{F3F10EFE-36AB-46E3-9CE8-90110D9E02A8}" destId="{691275D5-5DD4-49AF-90AE-D40783B0D3B1}" srcOrd="0" destOrd="0" presId="urn:microsoft.com/office/officeart/2018/2/layout/IconVerticalSolidList"/>
    <dgm:cxn modelId="{029F5A77-FDE5-4F68-9F32-ECDA0446B094}" srcId="{544D53F4-00D5-4FDA-BE45-F589EA9A8BDC}" destId="{C2B0F68A-0FCD-4FE6-99AB-8288C78E3C4D}" srcOrd="4" destOrd="0" parTransId="{0A5590AD-4864-4B0D-BE47-281C93060F5F}" sibTransId="{6EDBBE7E-B261-4FC8-8CA0-E0B4045A2A17}"/>
    <dgm:cxn modelId="{F95D92C9-EADC-0849-8B3F-904E521C37E8}" type="presOf" srcId="{544D53F4-00D5-4FDA-BE45-F589EA9A8BDC}" destId="{113853E5-E36B-47E7-9351-ED4AB1D0D40B}" srcOrd="0" destOrd="0" presId="urn:microsoft.com/office/officeart/2018/2/layout/IconVerticalSolidList"/>
    <dgm:cxn modelId="{D9AECF74-9C73-49AE-A6D2-CE76E0C2D188}" srcId="{544D53F4-00D5-4FDA-BE45-F589EA9A8BDC}" destId="{6A6F6F69-B483-49DD-B91B-358C1BC8DEEA}" srcOrd="3" destOrd="0" parTransId="{25FC6A58-58FF-4723-A00B-D10912B87BA7}" sibTransId="{E4EAD2C9-B7A0-4B79-BEB5-9CC712F75982}"/>
    <dgm:cxn modelId="{71EDF852-EC3C-404B-B35B-189AFB370A8C}" srcId="{544D53F4-00D5-4FDA-BE45-F589EA9A8BDC}" destId="{484E99DF-3CF3-49F6-A4C7-9003E3BF3EC0}" srcOrd="5" destOrd="0" parTransId="{701ACB8B-9297-4D92-9973-6859FE846E70}" sibTransId="{B2F6C489-7261-4C69-97E1-8F49FBEE3F74}"/>
    <dgm:cxn modelId="{E2DB5E8A-9833-0544-A10D-F005AA74B1AB}" type="presOf" srcId="{0FE536B9-104F-4914-A66F-805F9DEB9F87}" destId="{724BA155-9B81-4DD0-8F76-B6297CEBB185}" srcOrd="0" destOrd="0" presId="urn:microsoft.com/office/officeart/2018/2/layout/IconVerticalSolidList"/>
    <dgm:cxn modelId="{EE1B5B06-4641-7041-8387-FBA9B467CA69}" type="presOf" srcId="{7F4AEB87-206C-4288-8261-E5F0179E1BC1}" destId="{C9D569F0-AA1B-443B-97E1-56CF95373732}" srcOrd="0" destOrd="0" presId="urn:microsoft.com/office/officeart/2018/2/layout/IconVerticalSolidList"/>
    <dgm:cxn modelId="{822C9C14-5C53-412A-B3BD-0262C5074CA5}" srcId="{544D53F4-00D5-4FDA-BE45-F589EA9A8BDC}" destId="{F3F10EFE-36AB-46E3-9CE8-90110D9E02A8}" srcOrd="0" destOrd="0" parTransId="{91ED7348-951C-42B6-B148-4FC77553B1E2}" sibTransId="{4A123E43-32F6-4E99-938B-684526C5C5FD}"/>
    <dgm:cxn modelId="{A3B4B3C0-8041-5B4A-BF9F-934F23793B2D}" type="presOf" srcId="{484E99DF-3CF3-49F6-A4C7-9003E3BF3EC0}" destId="{E983515D-C794-4FB8-A0F5-492701E720E5}" srcOrd="0" destOrd="0" presId="urn:microsoft.com/office/officeart/2018/2/layout/IconVerticalSolidList"/>
    <dgm:cxn modelId="{38FC6D6A-A59B-9244-9913-14E985B46BE9}" type="presOf" srcId="{6A6F6F69-B483-49DD-B91B-358C1BC8DEEA}" destId="{C3A02EB0-1F31-4DB6-8E8F-1C3075942498}" srcOrd="0" destOrd="0" presId="urn:microsoft.com/office/officeart/2018/2/layout/IconVerticalSolidList"/>
    <dgm:cxn modelId="{231A7CE2-AD93-4556-8EBE-D2AE547EFE9E}" srcId="{544D53F4-00D5-4FDA-BE45-F589EA9A8BDC}" destId="{0FE536B9-104F-4914-A66F-805F9DEB9F87}" srcOrd="6" destOrd="0" parTransId="{1EFB0F83-8EE6-4179-B043-AF4AD38B50AE}" sibTransId="{1039F1F6-9561-49A5-8936-082A50F82FE7}"/>
    <dgm:cxn modelId="{FFE0FDF3-36F7-0349-9B73-23C43A2FAB4E}" type="presParOf" srcId="{113853E5-E36B-47E7-9351-ED4AB1D0D40B}" destId="{3A7D839B-C7F0-42F1-99F6-CA9D42906EBE}" srcOrd="0" destOrd="0" presId="urn:microsoft.com/office/officeart/2018/2/layout/IconVerticalSolidList"/>
    <dgm:cxn modelId="{A153B608-D15B-4049-B475-D0CB48ECC6C7}" type="presParOf" srcId="{3A7D839B-C7F0-42F1-99F6-CA9D42906EBE}" destId="{998525CA-0530-4618-9F0C-74E538D693FD}" srcOrd="0" destOrd="0" presId="urn:microsoft.com/office/officeart/2018/2/layout/IconVerticalSolidList"/>
    <dgm:cxn modelId="{0F7B9DBF-EB77-0F4F-AEDD-C77681C13773}" type="presParOf" srcId="{3A7D839B-C7F0-42F1-99F6-CA9D42906EBE}" destId="{7250B64F-A776-44E7-85B6-BB89DE80A32A}" srcOrd="1" destOrd="0" presId="urn:microsoft.com/office/officeart/2018/2/layout/IconVerticalSolidList"/>
    <dgm:cxn modelId="{2365C029-64E0-924E-9DBA-2A8232F5325B}" type="presParOf" srcId="{3A7D839B-C7F0-42F1-99F6-CA9D42906EBE}" destId="{82F7F2D0-7A8F-4564-BE7C-38A0C1919842}" srcOrd="2" destOrd="0" presId="urn:microsoft.com/office/officeart/2018/2/layout/IconVerticalSolidList"/>
    <dgm:cxn modelId="{81FD5CD5-20DA-EE4B-8396-66B25835C4A8}" type="presParOf" srcId="{3A7D839B-C7F0-42F1-99F6-CA9D42906EBE}" destId="{691275D5-5DD4-49AF-90AE-D40783B0D3B1}" srcOrd="3" destOrd="0" presId="urn:microsoft.com/office/officeart/2018/2/layout/IconVerticalSolidList"/>
    <dgm:cxn modelId="{7D3BC42A-3124-B34B-B361-C39928CA416B}" type="presParOf" srcId="{113853E5-E36B-47E7-9351-ED4AB1D0D40B}" destId="{0ABA8CD7-920F-491D-9F19-970AC9E10AC8}" srcOrd="1" destOrd="0" presId="urn:microsoft.com/office/officeart/2018/2/layout/IconVerticalSolidList"/>
    <dgm:cxn modelId="{B9989596-088F-734E-AE4D-3F3470A30DBA}" type="presParOf" srcId="{113853E5-E36B-47E7-9351-ED4AB1D0D40B}" destId="{3ADD6405-FE35-4128-B044-7F204EEE9D9E}" srcOrd="2" destOrd="0" presId="urn:microsoft.com/office/officeart/2018/2/layout/IconVerticalSolidList"/>
    <dgm:cxn modelId="{FEB58358-9BEC-A147-A22D-89B0092F7EA5}" type="presParOf" srcId="{3ADD6405-FE35-4128-B044-7F204EEE9D9E}" destId="{88512FDE-8954-4DC0-B78D-873225ECA6D8}" srcOrd="0" destOrd="0" presId="urn:microsoft.com/office/officeart/2018/2/layout/IconVerticalSolidList"/>
    <dgm:cxn modelId="{80A71ACD-92B2-B246-BEE3-68F04B6D23D7}" type="presParOf" srcId="{3ADD6405-FE35-4128-B044-7F204EEE9D9E}" destId="{9C6C0C05-EAC3-4CF0-8D80-05A836590FBA}" srcOrd="1" destOrd="0" presId="urn:microsoft.com/office/officeart/2018/2/layout/IconVerticalSolidList"/>
    <dgm:cxn modelId="{FA00BE38-C557-BC42-B572-74FB3047C8C3}" type="presParOf" srcId="{3ADD6405-FE35-4128-B044-7F204EEE9D9E}" destId="{4FDD4016-8B3D-4EDA-A1EB-6B8F1E8A056A}" srcOrd="2" destOrd="0" presId="urn:microsoft.com/office/officeart/2018/2/layout/IconVerticalSolidList"/>
    <dgm:cxn modelId="{A96B19D5-B549-1E4B-AC28-C816AE161554}" type="presParOf" srcId="{3ADD6405-FE35-4128-B044-7F204EEE9D9E}" destId="{C9D569F0-AA1B-443B-97E1-56CF95373732}" srcOrd="3" destOrd="0" presId="urn:microsoft.com/office/officeart/2018/2/layout/IconVerticalSolidList"/>
    <dgm:cxn modelId="{7EFC5FCD-E602-F74C-B1B9-51104C0128AA}" type="presParOf" srcId="{113853E5-E36B-47E7-9351-ED4AB1D0D40B}" destId="{64C610D7-6F0C-4F92-92A5-A7DF788549EE}" srcOrd="3" destOrd="0" presId="urn:microsoft.com/office/officeart/2018/2/layout/IconVerticalSolidList"/>
    <dgm:cxn modelId="{CEACA08F-7521-4542-90FE-9B344D7D499A}" type="presParOf" srcId="{113853E5-E36B-47E7-9351-ED4AB1D0D40B}" destId="{C73135CF-D39E-4C1D-9881-6AB1007D41F6}" srcOrd="4" destOrd="0" presId="urn:microsoft.com/office/officeart/2018/2/layout/IconVerticalSolidList"/>
    <dgm:cxn modelId="{123CE53C-8A5D-E244-96A5-DFE0E7E82703}" type="presParOf" srcId="{C73135CF-D39E-4C1D-9881-6AB1007D41F6}" destId="{3FF44DCB-E56E-4CCF-851B-BA332A63CD24}" srcOrd="0" destOrd="0" presId="urn:microsoft.com/office/officeart/2018/2/layout/IconVerticalSolidList"/>
    <dgm:cxn modelId="{D509B8A1-949A-9B4C-B207-7FF0DCBF7C9F}" type="presParOf" srcId="{C73135CF-D39E-4C1D-9881-6AB1007D41F6}" destId="{E408A3FA-6F61-4064-B77D-4AF92A47D386}" srcOrd="1" destOrd="0" presId="urn:microsoft.com/office/officeart/2018/2/layout/IconVerticalSolidList"/>
    <dgm:cxn modelId="{A86E852F-E64F-2C44-BF9D-7A2514E13123}" type="presParOf" srcId="{C73135CF-D39E-4C1D-9881-6AB1007D41F6}" destId="{E4F2E47C-FF74-4C64-86D2-7AFBECDCD810}" srcOrd="2" destOrd="0" presId="urn:microsoft.com/office/officeart/2018/2/layout/IconVerticalSolidList"/>
    <dgm:cxn modelId="{6D212C66-E919-8F49-ACC9-405BEC0830EC}" type="presParOf" srcId="{C73135CF-D39E-4C1D-9881-6AB1007D41F6}" destId="{7BEC21AC-F780-488E-9F70-E77427FDE9BB}" srcOrd="3" destOrd="0" presId="urn:microsoft.com/office/officeart/2018/2/layout/IconVerticalSolidList"/>
    <dgm:cxn modelId="{3DB1AC68-8589-A14E-B0C0-41E40F31AB8D}" type="presParOf" srcId="{113853E5-E36B-47E7-9351-ED4AB1D0D40B}" destId="{45F70BBF-7C02-4B44-BE81-454599192CDB}" srcOrd="5" destOrd="0" presId="urn:microsoft.com/office/officeart/2018/2/layout/IconVerticalSolidList"/>
    <dgm:cxn modelId="{C17EA486-BF90-EB4F-9117-1396171B7B06}" type="presParOf" srcId="{113853E5-E36B-47E7-9351-ED4AB1D0D40B}" destId="{46121F54-EAB6-4C7F-BA45-AE8F5FB4B551}" srcOrd="6" destOrd="0" presId="urn:microsoft.com/office/officeart/2018/2/layout/IconVerticalSolidList"/>
    <dgm:cxn modelId="{4342490F-F6B6-BE4A-9B5A-0BDD041BA7DC}" type="presParOf" srcId="{46121F54-EAB6-4C7F-BA45-AE8F5FB4B551}" destId="{E88A39EE-DCF8-494D-B075-B9E497F891D4}" srcOrd="0" destOrd="0" presId="urn:microsoft.com/office/officeart/2018/2/layout/IconVerticalSolidList"/>
    <dgm:cxn modelId="{856AE323-36BB-6A46-8E90-BB0339BA7D24}" type="presParOf" srcId="{46121F54-EAB6-4C7F-BA45-AE8F5FB4B551}" destId="{24CFA976-24A3-45CE-ABA3-49965CDD93CB}" srcOrd="1" destOrd="0" presId="urn:microsoft.com/office/officeart/2018/2/layout/IconVerticalSolidList"/>
    <dgm:cxn modelId="{61C0C955-8DA7-D342-921F-55BDEB2BE782}" type="presParOf" srcId="{46121F54-EAB6-4C7F-BA45-AE8F5FB4B551}" destId="{105E1E19-5728-4990-A97A-C0EF78FC2779}" srcOrd="2" destOrd="0" presId="urn:microsoft.com/office/officeart/2018/2/layout/IconVerticalSolidList"/>
    <dgm:cxn modelId="{282C39C3-FA7C-8340-85DE-82331B6940F4}" type="presParOf" srcId="{46121F54-EAB6-4C7F-BA45-AE8F5FB4B551}" destId="{C3A02EB0-1F31-4DB6-8E8F-1C3075942498}" srcOrd="3" destOrd="0" presId="urn:microsoft.com/office/officeart/2018/2/layout/IconVerticalSolidList"/>
    <dgm:cxn modelId="{818D0FA9-D648-A243-8242-1EAE7AD03B9E}" type="presParOf" srcId="{113853E5-E36B-47E7-9351-ED4AB1D0D40B}" destId="{AEC68816-D226-4A23-8E3A-70AE6E7B6EF6}" srcOrd="7" destOrd="0" presId="urn:microsoft.com/office/officeart/2018/2/layout/IconVerticalSolidList"/>
    <dgm:cxn modelId="{712F1142-3EFA-8044-B859-018E208AF84E}" type="presParOf" srcId="{113853E5-E36B-47E7-9351-ED4AB1D0D40B}" destId="{C6D3D4EF-DB96-47E4-83A8-0E67CCB457BA}" srcOrd="8" destOrd="0" presId="urn:microsoft.com/office/officeart/2018/2/layout/IconVerticalSolidList"/>
    <dgm:cxn modelId="{432887CB-20E9-7345-8A99-D63B53FDA59F}" type="presParOf" srcId="{C6D3D4EF-DB96-47E4-83A8-0E67CCB457BA}" destId="{365B1942-F506-468A-A46C-C79E16308154}" srcOrd="0" destOrd="0" presId="urn:microsoft.com/office/officeart/2018/2/layout/IconVerticalSolidList"/>
    <dgm:cxn modelId="{99DBCECE-A495-EB4F-ABAD-DC0E7F335235}" type="presParOf" srcId="{C6D3D4EF-DB96-47E4-83A8-0E67CCB457BA}" destId="{EA7655F7-7CEC-4652-A3E4-F9E41B101955}" srcOrd="1" destOrd="0" presId="urn:microsoft.com/office/officeart/2018/2/layout/IconVerticalSolidList"/>
    <dgm:cxn modelId="{BF0EE3AE-E9CC-A843-8FD1-C1DF50EBD23C}" type="presParOf" srcId="{C6D3D4EF-DB96-47E4-83A8-0E67CCB457BA}" destId="{072905E7-2688-467B-8AF6-C2698150D8F0}" srcOrd="2" destOrd="0" presId="urn:microsoft.com/office/officeart/2018/2/layout/IconVerticalSolidList"/>
    <dgm:cxn modelId="{DE871AFB-CC01-2444-A60E-8D4CFE4208AA}" type="presParOf" srcId="{C6D3D4EF-DB96-47E4-83A8-0E67CCB457BA}" destId="{CB08886B-61BC-4F5F-8660-E4BF43489CD6}" srcOrd="3" destOrd="0" presId="urn:microsoft.com/office/officeart/2018/2/layout/IconVerticalSolidList"/>
    <dgm:cxn modelId="{A2AEC6EA-A25F-C04F-A739-C37F4F13A87D}" type="presParOf" srcId="{113853E5-E36B-47E7-9351-ED4AB1D0D40B}" destId="{9F3B68A0-0F95-494F-A110-EDA9EC29A2A4}" srcOrd="9" destOrd="0" presId="urn:microsoft.com/office/officeart/2018/2/layout/IconVerticalSolidList"/>
    <dgm:cxn modelId="{720306D1-6662-1242-BC14-A6266BA5634E}" type="presParOf" srcId="{113853E5-E36B-47E7-9351-ED4AB1D0D40B}" destId="{B2AC7DC4-C1B2-4CE7-B3B6-6CDF2D8B68BA}" srcOrd="10" destOrd="0" presId="urn:microsoft.com/office/officeart/2018/2/layout/IconVerticalSolidList"/>
    <dgm:cxn modelId="{5694FE10-C8E4-F340-A133-8A7F41437142}" type="presParOf" srcId="{B2AC7DC4-C1B2-4CE7-B3B6-6CDF2D8B68BA}" destId="{1CFD4496-4E67-40D4-B6E1-338CCACC403E}" srcOrd="0" destOrd="0" presId="urn:microsoft.com/office/officeart/2018/2/layout/IconVerticalSolidList"/>
    <dgm:cxn modelId="{319543FF-CBC1-8243-8D74-30F869A45980}" type="presParOf" srcId="{B2AC7DC4-C1B2-4CE7-B3B6-6CDF2D8B68BA}" destId="{B9A736A4-3E5A-4171-85A7-EAD9A9A24A32}" srcOrd="1" destOrd="0" presId="urn:microsoft.com/office/officeart/2018/2/layout/IconVerticalSolidList"/>
    <dgm:cxn modelId="{401ABE6E-19A2-3F42-A63B-0657B37EFDCB}" type="presParOf" srcId="{B2AC7DC4-C1B2-4CE7-B3B6-6CDF2D8B68BA}" destId="{EC894678-2BFB-463B-A5AB-EEB3FE4BE686}" srcOrd="2" destOrd="0" presId="urn:microsoft.com/office/officeart/2018/2/layout/IconVerticalSolidList"/>
    <dgm:cxn modelId="{A19CC016-F2E9-2048-8FAB-DED04FA92EB2}" type="presParOf" srcId="{B2AC7DC4-C1B2-4CE7-B3B6-6CDF2D8B68BA}" destId="{E983515D-C794-4FB8-A0F5-492701E720E5}" srcOrd="3" destOrd="0" presId="urn:microsoft.com/office/officeart/2018/2/layout/IconVerticalSolidList"/>
    <dgm:cxn modelId="{17BC04B1-3C41-054E-B7FF-52C581C70010}" type="presParOf" srcId="{113853E5-E36B-47E7-9351-ED4AB1D0D40B}" destId="{140A06B4-85CF-4628-B5FC-141ABF1F89DA}" srcOrd="11" destOrd="0" presId="urn:microsoft.com/office/officeart/2018/2/layout/IconVerticalSolidList"/>
    <dgm:cxn modelId="{998B5BF6-59E1-9A46-A025-477825D28964}" type="presParOf" srcId="{113853E5-E36B-47E7-9351-ED4AB1D0D40B}" destId="{AE8B1E53-4915-4F2F-A224-193E643A50D4}" srcOrd="12" destOrd="0" presId="urn:microsoft.com/office/officeart/2018/2/layout/IconVerticalSolidList"/>
    <dgm:cxn modelId="{5993ACCC-8A4A-1E4E-A634-154EA953BFA2}" type="presParOf" srcId="{AE8B1E53-4915-4F2F-A224-193E643A50D4}" destId="{CDFE178B-CCB2-4421-9E7C-2CC1FC47C8FC}" srcOrd="0" destOrd="0" presId="urn:microsoft.com/office/officeart/2018/2/layout/IconVerticalSolidList"/>
    <dgm:cxn modelId="{DFBAAB63-68C9-044F-8265-8F117781BF0D}" type="presParOf" srcId="{AE8B1E53-4915-4F2F-A224-193E643A50D4}" destId="{518C4895-08A2-4B91-B5F5-ADD9B69A4D55}" srcOrd="1" destOrd="0" presId="urn:microsoft.com/office/officeart/2018/2/layout/IconVerticalSolidList"/>
    <dgm:cxn modelId="{83328A15-3557-6343-B767-DA3B87C72466}" type="presParOf" srcId="{AE8B1E53-4915-4F2F-A224-193E643A50D4}" destId="{BEB5A31F-1A4F-420A-85ED-3DA3D9F19D2C}" srcOrd="2" destOrd="0" presId="urn:microsoft.com/office/officeart/2018/2/layout/IconVerticalSolidList"/>
    <dgm:cxn modelId="{A0432387-C663-A143-88E7-29E35F49502C}" type="presParOf" srcId="{AE8B1E53-4915-4F2F-A224-193E643A50D4}" destId="{724BA155-9B81-4DD0-8F76-B6297CEBB18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19CC5E-52B0-4D89-AAF5-B3660DDD870E}">
      <dsp:nvSpPr>
        <dsp:cNvPr id="0" name=""/>
        <dsp:cNvSpPr/>
      </dsp:nvSpPr>
      <dsp:spPr>
        <a:xfrm>
          <a:off x="1470323" y="0"/>
          <a:ext cx="3804047" cy="3804047"/>
        </a:xfrm>
        <a:prstGeom prst="diamond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EBD6316-8879-4E52-9B6A-6F671C4B5605}">
      <dsp:nvSpPr>
        <dsp:cNvPr id="0" name=""/>
        <dsp:cNvSpPr/>
      </dsp:nvSpPr>
      <dsp:spPr>
        <a:xfrm>
          <a:off x="1831707" y="361384"/>
          <a:ext cx="1483578" cy="148357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What do I want the reader to learn?</a:t>
          </a:r>
        </a:p>
      </dsp:txBody>
      <dsp:txXfrm>
        <a:off x="1904129" y="433806"/>
        <a:ext cx="1338734" cy="1338734"/>
      </dsp:txXfrm>
    </dsp:sp>
    <dsp:sp modelId="{0B3133BC-994D-427C-93F0-7014DEE032D7}">
      <dsp:nvSpPr>
        <dsp:cNvPr id="0" name=""/>
        <dsp:cNvSpPr/>
      </dsp:nvSpPr>
      <dsp:spPr>
        <a:xfrm>
          <a:off x="3429407" y="361384"/>
          <a:ext cx="1483578" cy="1483578"/>
        </a:xfrm>
        <a:prstGeom prst="roundRect">
          <a:avLst/>
        </a:prstGeom>
        <a:gradFill rotWithShape="0">
          <a:gsLst>
            <a:gs pos="10000">
              <a:srgbClr val="0070C0"/>
            </a:gs>
            <a:gs pos="100000">
              <a:schemeClr val="accent3">
                <a:hueOff val="-4890576"/>
                <a:satOff val="0"/>
                <a:lumOff val="7516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What are the main points I need to communicate?</a:t>
          </a:r>
        </a:p>
      </dsp:txBody>
      <dsp:txXfrm>
        <a:off x="3501829" y="433806"/>
        <a:ext cx="1338734" cy="1338734"/>
      </dsp:txXfrm>
    </dsp:sp>
    <dsp:sp modelId="{FCE1CEA9-2760-40AB-89ED-DA1D5CEE4DB4}">
      <dsp:nvSpPr>
        <dsp:cNvPr id="0" name=""/>
        <dsp:cNvSpPr/>
      </dsp:nvSpPr>
      <dsp:spPr>
        <a:xfrm>
          <a:off x="1831707" y="1959084"/>
          <a:ext cx="1483578" cy="1483578"/>
        </a:xfrm>
        <a:prstGeom prst="roundRect">
          <a:avLst/>
        </a:prstGeom>
        <a:gradFill rotWithShape="0">
          <a:gsLst>
            <a:gs pos="4000">
              <a:schemeClr val="accent1">
                <a:lumMod val="50000"/>
              </a:schemeClr>
            </a:gs>
            <a:gs pos="73000">
              <a:schemeClr val="accent1">
                <a:lumMod val="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What’s the connection between points?</a:t>
          </a:r>
        </a:p>
      </dsp:txBody>
      <dsp:txXfrm>
        <a:off x="1904129" y="2031506"/>
        <a:ext cx="1338734" cy="1338734"/>
      </dsp:txXfrm>
    </dsp:sp>
    <dsp:sp modelId="{B677039D-9FF5-46DF-9D98-4A525BEF1E45}">
      <dsp:nvSpPr>
        <dsp:cNvPr id="0" name=""/>
        <dsp:cNvSpPr/>
      </dsp:nvSpPr>
      <dsp:spPr>
        <a:xfrm>
          <a:off x="3429407" y="1959084"/>
          <a:ext cx="1483578" cy="1483578"/>
        </a:xfrm>
        <a:prstGeom prst="roundRect">
          <a:avLst/>
        </a:prstGeom>
        <a:gradFill rotWithShape="0">
          <a:gsLst>
            <a:gs pos="0">
              <a:schemeClr val="accent4">
                <a:lumMod val="50000"/>
              </a:schemeClr>
            </a:gs>
            <a:gs pos="100000">
              <a:schemeClr val="accent3">
                <a:hueOff val="-14671729"/>
                <a:satOff val="0"/>
                <a:lumOff val="22549"/>
                <a:alphaOff val="0"/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42924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Why is this important?</a:t>
          </a:r>
        </a:p>
      </dsp:txBody>
      <dsp:txXfrm>
        <a:off x="3501829" y="2031506"/>
        <a:ext cx="1338734" cy="1338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09A38-8242-7A41-990A-849F1BF79A7A}">
      <dsp:nvSpPr>
        <dsp:cNvPr id="0" name=""/>
        <dsp:cNvSpPr/>
      </dsp:nvSpPr>
      <dsp:spPr>
        <a:xfrm>
          <a:off x="1278512" y="0"/>
          <a:ext cx="1438326" cy="620955"/>
        </a:xfrm>
        <a:prstGeom prst="roundRect">
          <a:avLst/>
        </a:prstGeom>
        <a:solidFill>
          <a:schemeClr val="tx2">
            <a:lumMod val="7500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Why? </a:t>
          </a:r>
          <a:endParaRPr lang="en-US" sz="1800" kern="1200" dirty="0"/>
        </a:p>
      </dsp:txBody>
      <dsp:txXfrm>
        <a:off x="1308825" y="30313"/>
        <a:ext cx="1377700" cy="560329"/>
      </dsp:txXfrm>
    </dsp:sp>
    <dsp:sp modelId="{DB65EB31-E8F7-AD40-B5FB-677588BCEF0F}">
      <dsp:nvSpPr>
        <dsp:cNvPr id="0" name=""/>
        <dsp:cNvSpPr/>
      </dsp:nvSpPr>
      <dsp:spPr>
        <a:xfrm>
          <a:off x="1278512" y="653423"/>
          <a:ext cx="1438326" cy="620955"/>
        </a:xfrm>
        <a:prstGeom prst="roundRect">
          <a:avLst/>
        </a:prstGeom>
        <a:solidFill>
          <a:schemeClr val="accent1"/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Who Cares? </a:t>
          </a:r>
          <a:endParaRPr lang="en-US" sz="1800" kern="1200" dirty="0"/>
        </a:p>
      </dsp:txBody>
      <dsp:txXfrm>
        <a:off x="1308825" y="683736"/>
        <a:ext cx="1377700" cy="560329"/>
      </dsp:txXfrm>
    </dsp:sp>
    <dsp:sp modelId="{A060C0A1-1C57-6540-AD87-91B5D1CEF755}">
      <dsp:nvSpPr>
        <dsp:cNvPr id="0" name=""/>
        <dsp:cNvSpPr/>
      </dsp:nvSpPr>
      <dsp:spPr>
        <a:xfrm>
          <a:off x="1278512" y="1305425"/>
          <a:ext cx="1438326" cy="620955"/>
        </a:xfrm>
        <a:prstGeom prst="roundRect">
          <a:avLst/>
        </a:prstGeom>
        <a:solidFill>
          <a:schemeClr val="accent6">
            <a:lumMod val="7500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What am I doing? </a:t>
          </a:r>
          <a:endParaRPr lang="en-US" sz="1800" kern="1200" dirty="0"/>
        </a:p>
      </dsp:txBody>
      <dsp:txXfrm>
        <a:off x="1308825" y="1335738"/>
        <a:ext cx="1377700" cy="560329"/>
      </dsp:txXfrm>
    </dsp:sp>
    <dsp:sp modelId="{4A0D01BC-A8D6-0E41-BAD5-C7013C82582D}">
      <dsp:nvSpPr>
        <dsp:cNvPr id="0" name=""/>
        <dsp:cNvSpPr/>
      </dsp:nvSpPr>
      <dsp:spPr>
        <a:xfrm>
          <a:off x="1278512" y="1957428"/>
          <a:ext cx="1438326" cy="620955"/>
        </a:xfrm>
        <a:prstGeom prst="roundRect">
          <a:avLst/>
        </a:prstGeom>
        <a:solidFill>
          <a:srgbClr val="FFC000"/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What did I find? </a:t>
          </a:r>
          <a:endParaRPr lang="en-US" sz="1800" kern="1200" dirty="0"/>
        </a:p>
      </dsp:txBody>
      <dsp:txXfrm>
        <a:off x="1308825" y="1987741"/>
        <a:ext cx="1377700" cy="560329"/>
      </dsp:txXfrm>
    </dsp:sp>
    <dsp:sp modelId="{FEC1A074-5695-9040-9C32-EDCADF847EA4}">
      <dsp:nvSpPr>
        <dsp:cNvPr id="0" name=""/>
        <dsp:cNvSpPr/>
      </dsp:nvSpPr>
      <dsp:spPr>
        <a:xfrm>
          <a:off x="1278512" y="2609431"/>
          <a:ext cx="1438326" cy="620955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What’s Next?</a:t>
          </a:r>
          <a:endParaRPr lang="en-US" sz="1800" kern="1200"/>
        </a:p>
      </dsp:txBody>
      <dsp:txXfrm>
        <a:off x="1308825" y="2639744"/>
        <a:ext cx="1377700" cy="5603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525CA-0530-4618-9F0C-74E538D693FD}">
      <dsp:nvSpPr>
        <dsp:cNvPr id="0" name=""/>
        <dsp:cNvSpPr/>
      </dsp:nvSpPr>
      <dsp:spPr>
        <a:xfrm>
          <a:off x="0" y="273"/>
          <a:ext cx="3864911" cy="3758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0B64F-A776-44E7-85B6-BB89DE80A32A}">
      <dsp:nvSpPr>
        <dsp:cNvPr id="0" name=""/>
        <dsp:cNvSpPr/>
      </dsp:nvSpPr>
      <dsp:spPr>
        <a:xfrm>
          <a:off x="113685" y="84832"/>
          <a:ext cx="206700" cy="2067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275D5-5DD4-49AF-90AE-D40783B0D3B1}">
      <dsp:nvSpPr>
        <dsp:cNvPr id="0" name=""/>
        <dsp:cNvSpPr/>
      </dsp:nvSpPr>
      <dsp:spPr>
        <a:xfrm>
          <a:off x="434070" y="273"/>
          <a:ext cx="3430840" cy="37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74" tIns="39774" rIns="39774" bIns="39774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Purpose</a:t>
          </a:r>
          <a:endParaRPr lang="en-US" sz="1600" kern="1200" dirty="0"/>
        </a:p>
      </dsp:txBody>
      <dsp:txXfrm>
        <a:off x="434070" y="273"/>
        <a:ext cx="3430840" cy="375818"/>
      </dsp:txXfrm>
    </dsp:sp>
    <dsp:sp modelId="{88512FDE-8954-4DC0-B78D-873225ECA6D8}">
      <dsp:nvSpPr>
        <dsp:cNvPr id="0" name=""/>
        <dsp:cNvSpPr/>
      </dsp:nvSpPr>
      <dsp:spPr>
        <a:xfrm>
          <a:off x="0" y="470046"/>
          <a:ext cx="3864911" cy="3758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6C0C05-EAC3-4CF0-8D80-05A836590FBA}">
      <dsp:nvSpPr>
        <dsp:cNvPr id="0" name=""/>
        <dsp:cNvSpPr/>
      </dsp:nvSpPr>
      <dsp:spPr>
        <a:xfrm>
          <a:off x="113685" y="554605"/>
          <a:ext cx="206700" cy="2067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D569F0-AA1B-443B-97E1-56CF95373732}">
      <dsp:nvSpPr>
        <dsp:cNvPr id="0" name=""/>
        <dsp:cNvSpPr/>
      </dsp:nvSpPr>
      <dsp:spPr>
        <a:xfrm>
          <a:off x="434070" y="470046"/>
          <a:ext cx="3430840" cy="37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74" tIns="39774" rIns="39774" bIns="39774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Hypothesis</a:t>
          </a:r>
        </a:p>
      </dsp:txBody>
      <dsp:txXfrm>
        <a:off x="434070" y="470046"/>
        <a:ext cx="3430840" cy="375818"/>
      </dsp:txXfrm>
    </dsp:sp>
    <dsp:sp modelId="{3FF44DCB-E56E-4CCF-851B-BA332A63CD24}">
      <dsp:nvSpPr>
        <dsp:cNvPr id="0" name=""/>
        <dsp:cNvSpPr/>
      </dsp:nvSpPr>
      <dsp:spPr>
        <a:xfrm>
          <a:off x="0" y="939819"/>
          <a:ext cx="3864911" cy="3758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8A3FA-6F61-4064-B77D-4AF92A47D386}">
      <dsp:nvSpPr>
        <dsp:cNvPr id="0" name=""/>
        <dsp:cNvSpPr/>
      </dsp:nvSpPr>
      <dsp:spPr>
        <a:xfrm>
          <a:off x="113685" y="1024378"/>
          <a:ext cx="206700" cy="2067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C21AC-F780-488E-9F70-E77427FDE9BB}">
      <dsp:nvSpPr>
        <dsp:cNvPr id="0" name=""/>
        <dsp:cNvSpPr/>
      </dsp:nvSpPr>
      <dsp:spPr>
        <a:xfrm>
          <a:off x="434070" y="939819"/>
          <a:ext cx="3430840" cy="37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74" tIns="39774" rIns="39774" bIns="39774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Materials</a:t>
          </a:r>
        </a:p>
      </dsp:txBody>
      <dsp:txXfrm>
        <a:off x="434070" y="939819"/>
        <a:ext cx="3430840" cy="375818"/>
      </dsp:txXfrm>
    </dsp:sp>
    <dsp:sp modelId="{E88A39EE-DCF8-494D-B075-B9E497F891D4}">
      <dsp:nvSpPr>
        <dsp:cNvPr id="0" name=""/>
        <dsp:cNvSpPr/>
      </dsp:nvSpPr>
      <dsp:spPr>
        <a:xfrm>
          <a:off x="0" y="1409592"/>
          <a:ext cx="3864911" cy="3758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CFA976-24A3-45CE-ABA3-49965CDD93CB}">
      <dsp:nvSpPr>
        <dsp:cNvPr id="0" name=""/>
        <dsp:cNvSpPr/>
      </dsp:nvSpPr>
      <dsp:spPr>
        <a:xfrm>
          <a:off x="113685" y="1494151"/>
          <a:ext cx="206700" cy="2067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02EB0-1F31-4DB6-8E8F-1C3075942498}">
      <dsp:nvSpPr>
        <dsp:cNvPr id="0" name=""/>
        <dsp:cNvSpPr/>
      </dsp:nvSpPr>
      <dsp:spPr>
        <a:xfrm>
          <a:off x="434070" y="1409592"/>
          <a:ext cx="3430840" cy="37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74" tIns="39774" rIns="39774" bIns="39774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Procedure</a:t>
          </a:r>
        </a:p>
      </dsp:txBody>
      <dsp:txXfrm>
        <a:off x="434070" y="1409592"/>
        <a:ext cx="3430840" cy="375818"/>
      </dsp:txXfrm>
    </dsp:sp>
    <dsp:sp modelId="{365B1942-F506-468A-A46C-C79E16308154}">
      <dsp:nvSpPr>
        <dsp:cNvPr id="0" name=""/>
        <dsp:cNvSpPr/>
      </dsp:nvSpPr>
      <dsp:spPr>
        <a:xfrm>
          <a:off x="0" y="1879365"/>
          <a:ext cx="3864911" cy="3758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655F7-7CEC-4652-A3E4-F9E41B101955}">
      <dsp:nvSpPr>
        <dsp:cNvPr id="0" name=""/>
        <dsp:cNvSpPr/>
      </dsp:nvSpPr>
      <dsp:spPr>
        <a:xfrm>
          <a:off x="113685" y="1963925"/>
          <a:ext cx="206700" cy="2067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8886B-61BC-4F5F-8660-E4BF43489CD6}">
      <dsp:nvSpPr>
        <dsp:cNvPr id="0" name=""/>
        <dsp:cNvSpPr/>
      </dsp:nvSpPr>
      <dsp:spPr>
        <a:xfrm>
          <a:off x="434070" y="1879365"/>
          <a:ext cx="3430840" cy="37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74" tIns="39774" rIns="39774" bIns="39774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Data</a:t>
          </a:r>
        </a:p>
      </dsp:txBody>
      <dsp:txXfrm>
        <a:off x="434070" y="1879365"/>
        <a:ext cx="3430840" cy="375818"/>
      </dsp:txXfrm>
    </dsp:sp>
    <dsp:sp modelId="{1CFD4496-4E67-40D4-B6E1-338CCACC403E}">
      <dsp:nvSpPr>
        <dsp:cNvPr id="0" name=""/>
        <dsp:cNvSpPr/>
      </dsp:nvSpPr>
      <dsp:spPr>
        <a:xfrm>
          <a:off x="0" y="2349139"/>
          <a:ext cx="3864911" cy="3758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736A4-3E5A-4171-85A7-EAD9A9A24A32}">
      <dsp:nvSpPr>
        <dsp:cNvPr id="0" name=""/>
        <dsp:cNvSpPr/>
      </dsp:nvSpPr>
      <dsp:spPr>
        <a:xfrm>
          <a:off x="113685" y="2433698"/>
          <a:ext cx="206700" cy="20670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3515D-C794-4FB8-A0F5-492701E720E5}">
      <dsp:nvSpPr>
        <dsp:cNvPr id="0" name=""/>
        <dsp:cNvSpPr/>
      </dsp:nvSpPr>
      <dsp:spPr>
        <a:xfrm>
          <a:off x="434070" y="2349139"/>
          <a:ext cx="3430840" cy="37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74" tIns="39774" rIns="39774" bIns="39774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Results and Analysis</a:t>
          </a:r>
        </a:p>
      </dsp:txBody>
      <dsp:txXfrm>
        <a:off x="434070" y="2349139"/>
        <a:ext cx="3430840" cy="375818"/>
      </dsp:txXfrm>
    </dsp:sp>
    <dsp:sp modelId="{CDFE178B-CCB2-4421-9E7C-2CC1FC47C8FC}">
      <dsp:nvSpPr>
        <dsp:cNvPr id="0" name=""/>
        <dsp:cNvSpPr/>
      </dsp:nvSpPr>
      <dsp:spPr>
        <a:xfrm>
          <a:off x="0" y="2818912"/>
          <a:ext cx="3864911" cy="37581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C4895-08A2-4B91-B5F5-ADD9B69A4D55}">
      <dsp:nvSpPr>
        <dsp:cNvPr id="0" name=""/>
        <dsp:cNvSpPr/>
      </dsp:nvSpPr>
      <dsp:spPr>
        <a:xfrm>
          <a:off x="113685" y="2903471"/>
          <a:ext cx="206700" cy="20670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A155-9B81-4DD0-8F76-B6297CEBB185}">
      <dsp:nvSpPr>
        <dsp:cNvPr id="0" name=""/>
        <dsp:cNvSpPr/>
      </dsp:nvSpPr>
      <dsp:spPr>
        <a:xfrm>
          <a:off x="434070" y="2818912"/>
          <a:ext cx="3430840" cy="375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74" tIns="39774" rIns="39774" bIns="39774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Conclusions</a:t>
          </a:r>
        </a:p>
      </dsp:txBody>
      <dsp:txXfrm>
        <a:off x="434070" y="2818912"/>
        <a:ext cx="3430840" cy="375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8080A489-9093-C54A-B1C3-374F661A0010}" type="datetimeFigureOut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3EAA7A1A-8011-3A42-91B8-EE1BD44E44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3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4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9143999" cy="4488688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A0AD6-33FE-814B-87A9-4E608B8F74A5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308E4-C478-8B4F-9CF3-FE905CC5EAE2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C047F-7504-6040-9A50-9037B6706A1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28104-5CD7-CF40-A1CE-EA92AC64A19C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2CC85-1438-5F42-9179-3C81994D43C3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48071-63C1-4747-86E2-6482665F5BC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9CC6B-2983-0D4D-82B9-F1A10E59F7C8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864AA-5B21-8540-84EC-C73D123264E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949AAE-F040-DC4F-B49E-873371F2F03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382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744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5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228" y="369832"/>
            <a:ext cx="2592519" cy="673172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6F20EC-1191-F34E-9A74-6242A6193671}"/>
              </a:ext>
            </a:extLst>
          </p:cNvPr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E42203-03B0-9B44-A4A6-421ACB9CC571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16" y="58557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88" y="139139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0B74B2-E6E3-1F42-960D-D93F5F6DFFD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37AC7-5779-EA49-A0D7-9D1B49DA1F3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64664-6AC5-4D43-A5BA-3C65A0CD272B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D6018-DDBA-E84D-A7DB-865142558636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7FFC8-1032-3A40-A0C9-227A67AABE6E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15DA8-4650-8A4E-B3B2-622DC8056A60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6739128" y="4535424"/>
            <a:ext cx="2240280" cy="63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5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7" y="0"/>
            <a:ext cx="1548931" cy="191590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5D8CA-828C-4A18-8E9B-2A08417E18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056" y="4700016"/>
            <a:ext cx="2048256" cy="2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4F988BA-3EF1-4C10-9B84-ABD272813DB8}"/>
              </a:ext>
            </a:extLst>
          </p:cNvPr>
          <p:cNvSpPr txBox="1">
            <a:spLocks/>
          </p:cNvSpPr>
          <p:nvPr userDrawn="1"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4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 u="none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A3E6C-2671-C749-9EBA-26919EC53D12}" type="datetime1">
              <a:rPr lang="en-US" smtClean="0"/>
              <a:pPr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9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9143999" cy="4478002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024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61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419099" y="1390650"/>
            <a:ext cx="8269876" cy="33147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1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457200" y="1518245"/>
          <a:ext cx="8372900" cy="320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0681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9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076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6271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033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665" y="4794647"/>
            <a:ext cx="1044942" cy="2983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6" r:id="rId2"/>
    <p:sldLayoutId id="2147483827" r:id="rId3"/>
    <p:sldLayoutId id="2147483828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9" r:id="rId31"/>
    <p:sldLayoutId id="2147483830" r:id="rId32"/>
    <p:sldLayoutId id="2147483831" r:id="rId3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564">
          <p15:clr>
            <a:srgbClr val="F26B43"/>
          </p15:clr>
        </p15:guide>
        <p15:guide id="4" pos="5568">
          <p15:clr>
            <a:srgbClr val="F26B43"/>
          </p15:clr>
        </p15:guide>
        <p15:guide id="5" orient="horz" pos="2964">
          <p15:clr>
            <a:srgbClr val="F26B43"/>
          </p15:clr>
        </p15:guide>
        <p15:guide id="6" orient="horz" pos="1720">
          <p15:clr>
            <a:srgbClr val="F26B43"/>
          </p15:clr>
        </p15:guide>
        <p15:guide id="7" orient="horz" pos="876">
          <p15:clr>
            <a:srgbClr val="F26B43"/>
          </p15:clr>
        </p15:guide>
        <p15:guide id="8" orient="horz" pos="3180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orient="horz" pos="3156" userDrawn="1">
          <p15:clr>
            <a:srgbClr val="F26B43"/>
          </p15:clr>
        </p15:guide>
        <p15:guide id="11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microsoft.com/office/2007/relationships/hdphoto" Target="../media/hdphoto14.wdp"/><Relationship Id="rId3" Type="http://schemas.microsoft.com/office/2007/relationships/hdphoto" Target="../media/hdphoto8.wdp"/><Relationship Id="rId21" Type="http://schemas.openxmlformats.org/officeDocument/2006/relationships/image" Target="../media/image5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image" Target="../media/image40.png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32.xml"/><Relationship Id="rId6" Type="http://schemas.microsoft.com/office/2007/relationships/hdphoto" Target="../media/hdphoto9.wdp"/><Relationship Id="rId11" Type="http://schemas.openxmlformats.org/officeDocument/2006/relationships/image" Target="../media/image45.jpe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microsoft.com/office/2007/relationships/hdphoto" Target="../media/hdphoto11.wdp"/><Relationship Id="rId19" Type="http://schemas.openxmlformats.org/officeDocument/2006/relationships/image" Target="../media/image50.png"/><Relationship Id="rId4" Type="http://schemas.openxmlformats.org/officeDocument/2006/relationships/image" Target="../media/image41.jpeg"/><Relationship Id="rId9" Type="http://schemas.openxmlformats.org/officeDocument/2006/relationships/image" Target="../media/image44.png"/><Relationship Id="rId14" Type="http://schemas.openxmlformats.org/officeDocument/2006/relationships/image" Target="../media/image47.png"/><Relationship Id="rId22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jsagoff@anl.gov" TargetMode="External"/><Relationship Id="rId2" Type="http://schemas.openxmlformats.org/officeDocument/2006/relationships/hyperlink" Target="mailto:cdrugan@anl.gov" TargetMode="External"/><Relationship Id="rId1" Type="http://schemas.openxmlformats.org/officeDocument/2006/relationships/slideLayout" Target="../slideLayouts/slideLayout32.xml"/><Relationship Id="rId6" Type="http://schemas.microsoft.com/office/2007/relationships/hdphoto" Target="../media/hdphoto17.wdp"/><Relationship Id="rId5" Type="http://schemas.openxmlformats.org/officeDocument/2006/relationships/image" Target="../media/image52.jpeg"/><Relationship Id="rId4" Type="http://schemas.openxmlformats.org/officeDocument/2006/relationships/hyperlink" Target="mailto:kbrown@anl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8CD2FC-4BC1-431E-8309-B7C57C005D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AF3F96-25AA-4753-A13C-87C8127B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3" y="1283248"/>
            <a:ext cx="3703270" cy="2029968"/>
          </a:xfrm>
        </p:spPr>
        <p:txBody>
          <a:bodyPr/>
          <a:lstStyle/>
          <a:p>
            <a:r>
              <a:rPr lang="en-US" dirty="0"/>
              <a:t>THE SEVEN C’</a:t>
            </a:r>
            <a:r>
              <a:rPr lang="en-US" cap="none" dirty="0"/>
              <a:t>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OF </a:t>
            </a:r>
            <a:r>
              <a:rPr lang="en-US" dirty="0" err="1"/>
              <a:t>SCIENce</a:t>
            </a:r>
            <a:r>
              <a:rPr lang="en-US" dirty="0"/>
              <a:t> writing: an Act-so workshop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51F51E-B7C7-475E-8932-9448C59667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February 5, 2022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C21683-832D-4A76-AE13-200DC0E9DB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8117" y="3089465"/>
            <a:ext cx="2536004" cy="685800"/>
          </a:xfrm>
        </p:spPr>
        <p:txBody>
          <a:bodyPr>
            <a:normAutofit/>
          </a:bodyPr>
          <a:lstStyle/>
          <a:p>
            <a:r>
              <a:rPr lang="en-US" dirty="0"/>
              <a:t>Cheryl DRUGAN</a:t>
            </a:r>
          </a:p>
          <a:p>
            <a:r>
              <a:rPr lang="en-US" dirty="0"/>
              <a:t>Kevin A. Brown</a:t>
            </a:r>
          </a:p>
          <a:p>
            <a:r>
              <a:rPr lang="en-US" dirty="0"/>
              <a:t>Jared Sagoff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9EF77E-A6CB-4ABE-8486-7A1C72EF7B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2795" y="3856122"/>
            <a:ext cx="2155086" cy="540423"/>
          </a:xfrm>
        </p:spPr>
        <p:txBody>
          <a:bodyPr>
            <a:normAutofit/>
          </a:bodyPr>
          <a:lstStyle/>
          <a:p>
            <a:r>
              <a:rPr lang="en-US" dirty="0"/>
              <a:t>Writing Center of Excellence</a:t>
            </a:r>
          </a:p>
          <a:p>
            <a:r>
              <a:rPr lang="en-US" dirty="0"/>
              <a:t>Communications and Public Affairs</a:t>
            </a:r>
          </a:p>
          <a:p>
            <a:r>
              <a:rPr lang="en-US" dirty="0"/>
              <a:t>Argonne National Laboratory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9BDAC4-3D29-4B49-A468-4670EB2BD1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" name="Picture 24" descr="Granite cliffs dropping into ocean">
            <a:extLst>
              <a:ext uri="{FF2B5EF4-FFF2-40B4-BE49-F238E27FC236}">
                <a16:creationId xmlns:a16="http://schemas.microsoft.com/office/drawing/2014/main" id="{DB279FC6-3F75-0844-AE18-3815E9CAC1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417" y="1031660"/>
            <a:ext cx="4384221" cy="264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B946-3268-C449-AC42-985800AE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goal: Make your work relatable, Understandable, and Authentic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7B65A-A8A0-B443-8AF2-E0320FC265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Simplify your message  		connect with your readers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71F20-9CF3-E042-BAA3-021F5D1DF1A6}"/>
              </a:ext>
            </a:extLst>
          </p:cNvPr>
          <p:cNvSpPr txBox="1"/>
          <p:nvPr/>
        </p:nvSpPr>
        <p:spPr>
          <a:xfrm>
            <a:off x="438904" y="1349434"/>
            <a:ext cx="2514158" cy="3447098"/>
          </a:xfrm>
          <a:prstGeom prst="rect">
            <a:avLst/>
          </a:prstGeom>
          <a:ln w="38100" cmpd="thickThin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593304"/>
                      <a:gd name="connsiteY0" fmla="*/ 0 h 3447098"/>
                      <a:gd name="connsiteX1" fmla="*/ 570527 w 2593304"/>
                      <a:gd name="connsiteY1" fmla="*/ 0 h 3447098"/>
                      <a:gd name="connsiteX2" fmla="*/ 1115121 w 2593304"/>
                      <a:gd name="connsiteY2" fmla="*/ 0 h 3447098"/>
                      <a:gd name="connsiteX3" fmla="*/ 1633782 w 2593304"/>
                      <a:gd name="connsiteY3" fmla="*/ 0 h 3447098"/>
                      <a:gd name="connsiteX4" fmla="*/ 2593304 w 2593304"/>
                      <a:gd name="connsiteY4" fmla="*/ 0 h 3447098"/>
                      <a:gd name="connsiteX5" fmla="*/ 2593304 w 2593304"/>
                      <a:gd name="connsiteY5" fmla="*/ 643458 h 3447098"/>
                      <a:gd name="connsiteX6" fmla="*/ 2593304 w 2593304"/>
                      <a:gd name="connsiteY6" fmla="*/ 1252446 h 3447098"/>
                      <a:gd name="connsiteX7" fmla="*/ 2593304 w 2593304"/>
                      <a:gd name="connsiteY7" fmla="*/ 1758020 h 3447098"/>
                      <a:gd name="connsiteX8" fmla="*/ 2593304 w 2593304"/>
                      <a:gd name="connsiteY8" fmla="*/ 2367007 h 3447098"/>
                      <a:gd name="connsiteX9" fmla="*/ 2593304 w 2593304"/>
                      <a:gd name="connsiteY9" fmla="*/ 2838111 h 3447098"/>
                      <a:gd name="connsiteX10" fmla="*/ 2593304 w 2593304"/>
                      <a:gd name="connsiteY10" fmla="*/ 3447098 h 3447098"/>
                      <a:gd name="connsiteX11" fmla="*/ 2126509 w 2593304"/>
                      <a:gd name="connsiteY11" fmla="*/ 3447098 h 3447098"/>
                      <a:gd name="connsiteX12" fmla="*/ 1555982 w 2593304"/>
                      <a:gd name="connsiteY12" fmla="*/ 3447098 h 3447098"/>
                      <a:gd name="connsiteX13" fmla="*/ 1063255 w 2593304"/>
                      <a:gd name="connsiteY13" fmla="*/ 3447098 h 3447098"/>
                      <a:gd name="connsiteX14" fmla="*/ 492728 w 2593304"/>
                      <a:gd name="connsiteY14" fmla="*/ 3447098 h 3447098"/>
                      <a:gd name="connsiteX15" fmla="*/ 0 w 2593304"/>
                      <a:gd name="connsiteY15" fmla="*/ 3447098 h 3447098"/>
                      <a:gd name="connsiteX16" fmla="*/ 0 w 2593304"/>
                      <a:gd name="connsiteY16" fmla="*/ 2975995 h 3447098"/>
                      <a:gd name="connsiteX17" fmla="*/ 0 w 2593304"/>
                      <a:gd name="connsiteY17" fmla="*/ 2367007 h 3447098"/>
                      <a:gd name="connsiteX18" fmla="*/ 0 w 2593304"/>
                      <a:gd name="connsiteY18" fmla="*/ 1895904 h 3447098"/>
                      <a:gd name="connsiteX19" fmla="*/ 0 w 2593304"/>
                      <a:gd name="connsiteY19" fmla="*/ 1424801 h 3447098"/>
                      <a:gd name="connsiteX20" fmla="*/ 0 w 2593304"/>
                      <a:gd name="connsiteY20" fmla="*/ 781342 h 3447098"/>
                      <a:gd name="connsiteX21" fmla="*/ 0 w 2593304"/>
                      <a:gd name="connsiteY21" fmla="*/ 0 h 3447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593304" h="3447098" fill="none" extrusionOk="0">
                        <a:moveTo>
                          <a:pt x="0" y="0"/>
                        </a:moveTo>
                        <a:cubicBezTo>
                          <a:pt x="175471" y="-2642"/>
                          <a:pt x="347888" y="20452"/>
                          <a:pt x="570527" y="0"/>
                        </a:cubicBezTo>
                        <a:cubicBezTo>
                          <a:pt x="793166" y="-20452"/>
                          <a:pt x="953058" y="13320"/>
                          <a:pt x="1115121" y="0"/>
                        </a:cubicBezTo>
                        <a:cubicBezTo>
                          <a:pt x="1277184" y="-13320"/>
                          <a:pt x="1465613" y="40067"/>
                          <a:pt x="1633782" y="0"/>
                        </a:cubicBezTo>
                        <a:cubicBezTo>
                          <a:pt x="1801951" y="-40067"/>
                          <a:pt x="2252713" y="67592"/>
                          <a:pt x="2593304" y="0"/>
                        </a:cubicBezTo>
                        <a:cubicBezTo>
                          <a:pt x="2619376" y="274338"/>
                          <a:pt x="2540774" y="327058"/>
                          <a:pt x="2593304" y="643458"/>
                        </a:cubicBezTo>
                        <a:cubicBezTo>
                          <a:pt x="2645834" y="959858"/>
                          <a:pt x="2559261" y="1015943"/>
                          <a:pt x="2593304" y="1252446"/>
                        </a:cubicBezTo>
                        <a:cubicBezTo>
                          <a:pt x="2627347" y="1488949"/>
                          <a:pt x="2540683" y="1639322"/>
                          <a:pt x="2593304" y="1758020"/>
                        </a:cubicBezTo>
                        <a:cubicBezTo>
                          <a:pt x="2645925" y="1876718"/>
                          <a:pt x="2555399" y="2145895"/>
                          <a:pt x="2593304" y="2367007"/>
                        </a:cubicBezTo>
                        <a:cubicBezTo>
                          <a:pt x="2631209" y="2588119"/>
                          <a:pt x="2573986" y="2613655"/>
                          <a:pt x="2593304" y="2838111"/>
                        </a:cubicBezTo>
                        <a:cubicBezTo>
                          <a:pt x="2612622" y="3062567"/>
                          <a:pt x="2549914" y="3165666"/>
                          <a:pt x="2593304" y="3447098"/>
                        </a:cubicBezTo>
                        <a:cubicBezTo>
                          <a:pt x="2404435" y="3475632"/>
                          <a:pt x="2301243" y="3414220"/>
                          <a:pt x="2126509" y="3447098"/>
                        </a:cubicBezTo>
                        <a:cubicBezTo>
                          <a:pt x="1951776" y="3479976"/>
                          <a:pt x="1812385" y="3430554"/>
                          <a:pt x="1555982" y="3447098"/>
                        </a:cubicBezTo>
                        <a:cubicBezTo>
                          <a:pt x="1299579" y="3463642"/>
                          <a:pt x="1271360" y="3427663"/>
                          <a:pt x="1063255" y="3447098"/>
                        </a:cubicBezTo>
                        <a:cubicBezTo>
                          <a:pt x="855150" y="3466533"/>
                          <a:pt x="624692" y="3407383"/>
                          <a:pt x="492728" y="3447098"/>
                        </a:cubicBezTo>
                        <a:cubicBezTo>
                          <a:pt x="360764" y="3486813"/>
                          <a:pt x="99597" y="3402705"/>
                          <a:pt x="0" y="3447098"/>
                        </a:cubicBezTo>
                        <a:cubicBezTo>
                          <a:pt x="-1360" y="3215692"/>
                          <a:pt x="32025" y="3177996"/>
                          <a:pt x="0" y="2975995"/>
                        </a:cubicBezTo>
                        <a:cubicBezTo>
                          <a:pt x="-32025" y="2773994"/>
                          <a:pt x="40608" y="2589476"/>
                          <a:pt x="0" y="2367007"/>
                        </a:cubicBezTo>
                        <a:cubicBezTo>
                          <a:pt x="-40608" y="2144538"/>
                          <a:pt x="22525" y="2129246"/>
                          <a:pt x="0" y="1895904"/>
                        </a:cubicBezTo>
                        <a:cubicBezTo>
                          <a:pt x="-22525" y="1662562"/>
                          <a:pt x="47810" y="1603262"/>
                          <a:pt x="0" y="1424801"/>
                        </a:cubicBezTo>
                        <a:cubicBezTo>
                          <a:pt x="-47810" y="1246340"/>
                          <a:pt x="55330" y="1038715"/>
                          <a:pt x="0" y="781342"/>
                        </a:cubicBezTo>
                        <a:cubicBezTo>
                          <a:pt x="-55330" y="523969"/>
                          <a:pt x="24976" y="301934"/>
                          <a:pt x="0" y="0"/>
                        </a:cubicBezTo>
                        <a:close/>
                      </a:path>
                      <a:path w="2593304" h="3447098" stroke="0" extrusionOk="0">
                        <a:moveTo>
                          <a:pt x="0" y="0"/>
                        </a:moveTo>
                        <a:cubicBezTo>
                          <a:pt x="103635" y="-24341"/>
                          <a:pt x="265585" y="52189"/>
                          <a:pt x="492728" y="0"/>
                        </a:cubicBezTo>
                        <a:cubicBezTo>
                          <a:pt x="719871" y="-52189"/>
                          <a:pt x="769382" y="32778"/>
                          <a:pt x="933589" y="0"/>
                        </a:cubicBezTo>
                        <a:cubicBezTo>
                          <a:pt x="1097796" y="-32778"/>
                          <a:pt x="1258421" y="5276"/>
                          <a:pt x="1504116" y="0"/>
                        </a:cubicBezTo>
                        <a:cubicBezTo>
                          <a:pt x="1749811" y="-5276"/>
                          <a:pt x="1811468" y="46888"/>
                          <a:pt x="1996844" y="0"/>
                        </a:cubicBezTo>
                        <a:cubicBezTo>
                          <a:pt x="2182220" y="-46888"/>
                          <a:pt x="2467721" y="2063"/>
                          <a:pt x="2593304" y="0"/>
                        </a:cubicBezTo>
                        <a:cubicBezTo>
                          <a:pt x="2643321" y="167181"/>
                          <a:pt x="2589250" y="429413"/>
                          <a:pt x="2593304" y="643458"/>
                        </a:cubicBezTo>
                        <a:cubicBezTo>
                          <a:pt x="2597358" y="857503"/>
                          <a:pt x="2562883" y="1086910"/>
                          <a:pt x="2593304" y="1217975"/>
                        </a:cubicBezTo>
                        <a:cubicBezTo>
                          <a:pt x="2623725" y="1349040"/>
                          <a:pt x="2528535" y="1552894"/>
                          <a:pt x="2593304" y="1792491"/>
                        </a:cubicBezTo>
                        <a:cubicBezTo>
                          <a:pt x="2658073" y="2032088"/>
                          <a:pt x="2581119" y="2194390"/>
                          <a:pt x="2593304" y="2298065"/>
                        </a:cubicBezTo>
                        <a:cubicBezTo>
                          <a:pt x="2605489" y="2401740"/>
                          <a:pt x="2586947" y="2685668"/>
                          <a:pt x="2593304" y="2803640"/>
                        </a:cubicBezTo>
                        <a:cubicBezTo>
                          <a:pt x="2599661" y="2921613"/>
                          <a:pt x="2545139" y="3157573"/>
                          <a:pt x="2593304" y="3447098"/>
                        </a:cubicBezTo>
                        <a:cubicBezTo>
                          <a:pt x="2438831" y="3502987"/>
                          <a:pt x="2307410" y="3392346"/>
                          <a:pt x="2048710" y="3447098"/>
                        </a:cubicBezTo>
                        <a:cubicBezTo>
                          <a:pt x="1790010" y="3501850"/>
                          <a:pt x="1636808" y="3439616"/>
                          <a:pt x="1478183" y="3447098"/>
                        </a:cubicBezTo>
                        <a:cubicBezTo>
                          <a:pt x="1319558" y="3454580"/>
                          <a:pt x="1163632" y="3409693"/>
                          <a:pt x="907656" y="3447098"/>
                        </a:cubicBezTo>
                        <a:cubicBezTo>
                          <a:pt x="651680" y="3484503"/>
                          <a:pt x="356005" y="3355229"/>
                          <a:pt x="0" y="3447098"/>
                        </a:cubicBezTo>
                        <a:cubicBezTo>
                          <a:pt x="-25793" y="3292312"/>
                          <a:pt x="32161" y="3088894"/>
                          <a:pt x="0" y="2872582"/>
                        </a:cubicBezTo>
                        <a:cubicBezTo>
                          <a:pt x="-32161" y="2656270"/>
                          <a:pt x="48399" y="2505334"/>
                          <a:pt x="0" y="2332536"/>
                        </a:cubicBezTo>
                        <a:cubicBezTo>
                          <a:pt x="-48399" y="2159738"/>
                          <a:pt x="3402" y="2042906"/>
                          <a:pt x="0" y="1861433"/>
                        </a:cubicBezTo>
                        <a:cubicBezTo>
                          <a:pt x="-3402" y="1679960"/>
                          <a:pt x="32243" y="1503769"/>
                          <a:pt x="0" y="1355859"/>
                        </a:cubicBezTo>
                        <a:cubicBezTo>
                          <a:pt x="-32243" y="1207949"/>
                          <a:pt x="4033" y="989432"/>
                          <a:pt x="0" y="850284"/>
                        </a:cubicBezTo>
                        <a:cubicBezTo>
                          <a:pt x="-4033" y="711136"/>
                          <a:pt x="84215" y="2335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American Typewriter" panose="02090604020004020304" pitchFamily="18" charset="77"/>
              </a:rPr>
              <a:t>Fact </a:t>
            </a:r>
            <a:r>
              <a:rPr lang="en-US" sz="1600" i="1" dirty="0">
                <a:latin typeface="American Typewriter" panose="02090604020004020304" pitchFamily="18" charset="77"/>
              </a:rPr>
              <a:t>or</a:t>
            </a:r>
            <a:r>
              <a:rPr lang="en-US" dirty="0"/>
              <a:t> </a:t>
            </a:r>
            <a:r>
              <a:rPr lang="en-US" sz="2000" b="1" dirty="0">
                <a:latin typeface="American Typewriter" panose="02090604020004020304" pitchFamily="18" charset="77"/>
              </a:rPr>
              <a:t>Fiction?</a:t>
            </a:r>
            <a:r>
              <a:rPr lang="en-US" dirty="0"/>
              <a:t> </a:t>
            </a:r>
          </a:p>
          <a:p>
            <a:r>
              <a:rPr lang="en-US" dirty="0"/>
              <a:t>“</a:t>
            </a:r>
            <a:r>
              <a:rPr lang="en-US" sz="1600" dirty="0">
                <a:latin typeface="American Typewriter" panose="02090604020004020304" pitchFamily="18" charset="77"/>
              </a:rPr>
              <a:t>I should use the most detailed technical and scientific language possible to impress readers with my knowledge of my topic.” </a:t>
            </a:r>
          </a:p>
          <a:p>
            <a:endParaRPr lang="en-US" dirty="0"/>
          </a:p>
          <a:p>
            <a:endParaRPr lang="en-US" sz="4800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Red toy robot with pinchers">
            <a:extLst>
              <a:ext uri="{FF2B5EF4-FFF2-40B4-BE49-F238E27FC236}">
                <a16:creationId xmlns:a16="http://schemas.microsoft.com/office/drawing/2014/main" id="{92126104-5022-E241-9201-37468CA2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89" y="3177925"/>
            <a:ext cx="2348692" cy="1543974"/>
          </a:xfrm>
          <a:prstGeom prst="rect">
            <a:avLst/>
          </a:prstGeom>
        </p:spPr>
      </p:pic>
      <p:pic>
        <p:nvPicPr>
          <p:cNvPr id="11" name="Picture 10" descr="aerial view of gold trophy">
            <a:extLst>
              <a:ext uri="{FF2B5EF4-FFF2-40B4-BE49-F238E27FC236}">
                <a16:creationId xmlns:a16="http://schemas.microsoft.com/office/drawing/2014/main" id="{D6A3F15B-058A-AE4C-ABC6-45ECBB8DF6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8535" y="1316649"/>
            <a:ext cx="4902775" cy="34934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7E2DB-E468-2445-B615-63F8BDDCA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204" y="1289765"/>
            <a:ext cx="3488652" cy="349349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Build Reader Trust and Respect in Your Work</a:t>
            </a:r>
          </a:p>
          <a:p>
            <a:r>
              <a:rPr lang="en-US" dirty="0">
                <a:solidFill>
                  <a:schemeClr val="bg1"/>
                </a:solidFill>
              </a:rPr>
              <a:t>Simplify your message — make technical language accessible so readers can easily understand what you did and its value</a:t>
            </a:r>
          </a:p>
          <a:p>
            <a:r>
              <a:rPr lang="en-US" dirty="0">
                <a:solidFill>
                  <a:schemeClr val="bg1"/>
                </a:solidFill>
              </a:rPr>
              <a:t>Bring out the applied elements of your research</a:t>
            </a:r>
          </a:p>
          <a:p>
            <a:r>
              <a:rPr lang="en-US" dirty="0">
                <a:solidFill>
                  <a:schemeClr val="bg1"/>
                </a:solidFill>
              </a:rPr>
              <a:t>And…Answer the big questions and apply the Seven C’s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62F5F51-920F-EC49-8B20-DE86443E0673}"/>
              </a:ext>
            </a:extLst>
          </p:cNvPr>
          <p:cNvSpPr/>
          <p:nvPr/>
        </p:nvSpPr>
        <p:spPr>
          <a:xfrm>
            <a:off x="3360204" y="1042416"/>
            <a:ext cx="590004" cy="243347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8CD1E1-4BD9-CB4A-868D-BE70A2FED8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Ready to write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B8980-91FB-504B-B2F2-2D9349BAD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53128" y="966656"/>
            <a:ext cx="4295800" cy="21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 Scientific Paper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1" y="1036637"/>
            <a:ext cx="8372901" cy="331708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Relates your experiments to something that others can understand, repeat, and expand on with future work.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343943" y="4551844"/>
            <a:ext cx="4456113" cy="171450"/>
          </a:xfrm>
        </p:spPr>
        <p:txBody>
          <a:bodyPr/>
          <a:lstStyle/>
          <a:p>
            <a:r>
              <a:rPr lang="en-US" sz="900" dirty="0"/>
              <a:t>http://abacus.bates.edu/~ganderso/biology/resources/writing/HTWsections.html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396" y="1576317"/>
            <a:ext cx="4488795" cy="3052833"/>
          </a:xfrm>
        </p:spPr>
      </p:pic>
      <p:sp>
        <p:nvSpPr>
          <p:cNvPr id="11" name="TextBox 10"/>
          <p:cNvSpPr txBox="1"/>
          <p:nvPr/>
        </p:nvSpPr>
        <p:spPr>
          <a:xfrm>
            <a:off x="6255743" y="3986169"/>
            <a:ext cx="1291802" cy="5078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References</a:t>
            </a:r>
            <a:r>
              <a:rPr lang="en-US" sz="1350" dirty="0"/>
              <a:t>, 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Bibliography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5743" y="2614568"/>
            <a:ext cx="1291802" cy="30008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Procedure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5743" y="2271668"/>
            <a:ext cx="1291802" cy="30008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Purpose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55743" y="2957468"/>
            <a:ext cx="1291802" cy="30008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Data, Analysis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5743" y="3300368"/>
            <a:ext cx="1291802" cy="30008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325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66"/>
            <a:ext cx="8229600" cy="857250"/>
          </a:xfrm>
        </p:spPr>
        <p:txBody>
          <a:bodyPr lIns="0" tIns="0" rIns="0" bIns="0"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Abstract (Shouldn’t be “abstract”)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type="body" idx="1"/>
          </p:nvPr>
        </p:nvSpPr>
        <p:spPr>
          <a:xfrm>
            <a:off x="457200" y="1060704"/>
            <a:ext cx="8229600" cy="3394472"/>
          </a:xfrm>
        </p:spPr>
        <p:txBody>
          <a:bodyPr/>
          <a:lstStyle/>
          <a:p>
            <a:pPr marL="0" indent="0">
              <a:spcAft>
                <a:spcPts val="450"/>
              </a:spcAft>
              <a:buNone/>
            </a:pPr>
            <a:r>
              <a:rPr lang="en-US" dirty="0"/>
              <a:t>An abstract is a one-paragraph summary of an entire report or paper that provides a quick look at your research. An abstract typically includes:</a:t>
            </a:r>
          </a:p>
          <a:p>
            <a:r>
              <a:rPr lang="en-US" altLang="en-US" dirty="0"/>
              <a:t>Introduction – objective(s)/goal(s); context/background</a:t>
            </a:r>
          </a:p>
          <a:p>
            <a:r>
              <a:rPr lang="en-US" altLang="en-US" dirty="0"/>
              <a:t>Methods</a:t>
            </a:r>
          </a:p>
          <a:p>
            <a:r>
              <a:rPr lang="en-US" altLang="en-US" dirty="0"/>
              <a:t>Results</a:t>
            </a:r>
          </a:p>
          <a:p>
            <a:r>
              <a:rPr lang="en-US" altLang="en-US" dirty="0"/>
              <a:t>Key conclusions/recommendations</a:t>
            </a:r>
          </a:p>
          <a:p>
            <a:r>
              <a:rPr lang="en-US" altLang="en-US" dirty="0"/>
              <a:t>Exemplifies the </a:t>
            </a:r>
            <a:r>
              <a:rPr lang="en-US" altLang="en-US"/>
              <a:t>Seven C’s</a:t>
            </a:r>
            <a:endParaRPr lang="en-US" alt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sz="1600" i="1" dirty="0"/>
              <a:t>Although found in all major research papers/journals, an abstract is not required for ACT-SO papers, but helpful if you want to use one.</a:t>
            </a:r>
          </a:p>
          <a:p>
            <a:endParaRPr lang="en-US" dirty="0"/>
          </a:p>
        </p:txBody>
      </p:sp>
      <p:pic>
        <p:nvPicPr>
          <p:cNvPr id="5" name="Picture 4" descr="snapshot">
            <a:extLst>
              <a:ext uri="{FF2B5EF4-FFF2-40B4-BE49-F238E27FC236}">
                <a16:creationId xmlns:a16="http://schemas.microsoft.com/office/drawing/2014/main" id="{9E510E2E-E7E8-3C4C-9FAC-2871F2F1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637" t="9999" r="7272" b="19092"/>
          <a:stretch>
            <a:fillRect/>
          </a:stretch>
        </p:blipFill>
        <p:spPr bwMode="auto">
          <a:xfrm>
            <a:off x="6406100" y="2102197"/>
            <a:ext cx="1889406" cy="169362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18900000" algn="ctr" rotWithShape="0">
              <a:srgbClr val="000000">
                <a:alpha val="7499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4273D-0484-4844-8438-AB400FEFE68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/>
          <a:lstStyle/>
          <a:p>
            <a:r>
              <a:rPr lang="en-US">
                <a:solidFill>
                  <a:srgbClr val="232425"/>
                </a:solidFill>
              </a:rPr>
              <a:t/>
            </a:r>
            <a:br>
              <a:rPr lang="en-US">
                <a:solidFill>
                  <a:srgbClr val="232425"/>
                </a:solidFill>
              </a:rPr>
            </a:br>
            <a:r>
              <a:rPr lang="en-US">
                <a:solidFill>
                  <a:srgbClr val="232425"/>
                </a:solidFill>
              </a:rPr>
              <a:t>Abstracts are all about…</a:t>
            </a:r>
            <a:endParaRPr lang="en-US" dirty="0">
              <a:solidFill>
                <a:srgbClr val="232425"/>
              </a:solidFill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type="body" idx="1"/>
          </p:nvPr>
        </p:nvSpPr>
        <p:spPr>
          <a:xfrm>
            <a:off x="457199" y="1200150"/>
            <a:ext cx="4765590" cy="3544845"/>
          </a:xfrm>
          <a:prstGeom prst="rect">
            <a:avLst/>
          </a:prstGeom>
        </p:spPr>
        <p:txBody>
          <a:bodyPr vert="horz" lIns="205740" tIns="0" rIns="0" bIns="34290" rtlCol="0">
            <a:normAutofit/>
          </a:bodyPr>
          <a:lstStyle/>
          <a:p>
            <a:pPr>
              <a:spcAft>
                <a:spcPts val="450"/>
              </a:spcAft>
            </a:pPr>
            <a:r>
              <a:rPr lang="en-US" altLang="en-US" dirty="0"/>
              <a:t>Concisely introducing your research</a:t>
            </a:r>
            <a:r>
              <a:rPr lang="en-US" altLang="ja-JP" dirty="0"/>
              <a:t>. </a:t>
            </a:r>
          </a:p>
          <a:p>
            <a:pPr>
              <a:spcAft>
                <a:spcPts val="450"/>
              </a:spcAft>
            </a:pPr>
            <a:r>
              <a:rPr lang="en-US" altLang="ja-JP" dirty="0"/>
              <a:t>Helping readers understand your research and what they can expect to find in the full document. </a:t>
            </a:r>
          </a:p>
          <a:p>
            <a:pPr>
              <a:spcAft>
                <a:spcPts val="450"/>
              </a:spcAft>
            </a:pPr>
            <a:r>
              <a:rPr lang="en-US" altLang="en-US" dirty="0"/>
              <a:t>Engaging readers so they will want</a:t>
            </a:r>
            <a:br>
              <a:rPr lang="en-US" altLang="en-US" dirty="0"/>
            </a:br>
            <a:r>
              <a:rPr lang="en-US" altLang="en-US" dirty="0"/>
              <a:t>to learn more.</a:t>
            </a:r>
          </a:p>
          <a:p>
            <a:pPr>
              <a:spcAft>
                <a:spcPts val="450"/>
              </a:spcAft>
            </a:pPr>
            <a:r>
              <a:rPr lang="en-US" altLang="ja-JP" dirty="0"/>
              <a:t>Setting the stage for the main document.</a:t>
            </a:r>
          </a:p>
          <a:p>
            <a:pPr algn="ctr"/>
            <a:endParaRPr lang="en-US" sz="1500" b="1" dirty="0">
              <a:solidFill>
                <a:schemeClr val="accent6"/>
              </a:solidFill>
            </a:endParaRPr>
          </a:p>
          <a:p>
            <a:pPr algn="ctr">
              <a:spcBef>
                <a:spcPts val="1000"/>
              </a:spcBef>
            </a:pPr>
            <a:endParaRPr lang="en-US" b="1" dirty="0">
              <a:solidFill>
                <a:srgbClr val="000000"/>
              </a:solidFill>
            </a:endParaRPr>
          </a:p>
          <a:p>
            <a:pPr algn="ctr"/>
            <a:endParaRPr lang="en-US" sz="1500" b="1" dirty="0">
              <a:solidFill>
                <a:schemeClr val="accent4"/>
              </a:solidFill>
            </a:endParaRPr>
          </a:p>
          <a:p>
            <a:pPr marL="0" indent="0">
              <a:spcAft>
                <a:spcPts val="450"/>
              </a:spcAft>
              <a:buNone/>
            </a:pPr>
            <a:endParaRPr lang="en-US" b="1" dirty="0">
              <a:solidFill>
                <a:srgbClr val="000000"/>
              </a:solidFill>
            </a:endParaRPr>
          </a:p>
          <a:p>
            <a:pPr>
              <a:spcAft>
                <a:spcPts val="450"/>
              </a:spcAft>
            </a:pPr>
            <a:endParaRPr lang="en-US" b="1" dirty="0">
              <a:solidFill>
                <a:srgbClr val="000000"/>
              </a:solidFill>
            </a:endParaRPr>
          </a:p>
          <a:p>
            <a:pPr>
              <a:spcAft>
                <a:spcPts val="450"/>
              </a:spcAft>
            </a:pPr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79D5BB7-0782-574E-9DCB-3697CF08CB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0676194"/>
              </p:ext>
            </p:extLst>
          </p:nvPr>
        </p:nvGraphicFramePr>
        <p:xfrm>
          <a:off x="4876799" y="1200150"/>
          <a:ext cx="3995351" cy="3231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4685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Purpose or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063228"/>
            <a:ext cx="8229600" cy="3394472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en-US" dirty="0">
                <a:solidFill>
                  <a:schemeClr val="tx1"/>
                </a:solidFill>
              </a:rPr>
              <a:t>Provides the background and CONTEXT needed for your reader to understand your paper.</a:t>
            </a:r>
          </a:p>
          <a:p>
            <a:pPr>
              <a:spcAft>
                <a:spcPts val="450"/>
              </a:spcAft>
            </a:pPr>
            <a:r>
              <a:rPr lang="en-US" dirty="0">
                <a:solidFill>
                  <a:schemeClr val="tx1"/>
                </a:solidFill>
              </a:rPr>
              <a:t>Explains why this topic is important and interesting to study, i.e., is COMPELLING.</a:t>
            </a:r>
          </a:p>
          <a:p>
            <a:pPr>
              <a:spcAft>
                <a:spcPts val="450"/>
              </a:spcAft>
            </a:pPr>
            <a:r>
              <a:rPr lang="en-US" dirty="0">
                <a:solidFill>
                  <a:schemeClr val="tx1"/>
                </a:solidFill>
              </a:rPr>
              <a:t>Helps the reader understand the connection between your particular research question and a larger issue facing science or society.</a:t>
            </a:r>
          </a:p>
          <a:p>
            <a:pPr>
              <a:spcAft>
                <a:spcPts val="450"/>
              </a:spcAft>
            </a:pPr>
            <a:r>
              <a:rPr lang="en-US" dirty="0">
                <a:solidFill>
                  <a:schemeClr val="tx1"/>
                </a:solidFill>
              </a:rPr>
              <a:t>Uses references to cite information.</a:t>
            </a:r>
          </a:p>
          <a:p>
            <a:pPr marL="0" indent="0">
              <a:spcAft>
                <a:spcPts val="450"/>
              </a:spcAft>
              <a:buNone/>
            </a:pPr>
            <a:r>
              <a:rPr lang="en-US" b="1" dirty="0">
                <a:solidFill>
                  <a:schemeClr val="tx1"/>
                </a:solidFill>
              </a:rPr>
              <a:t>Tip: </a:t>
            </a:r>
            <a:r>
              <a:rPr lang="en-US" i="1" dirty="0">
                <a:solidFill>
                  <a:schemeClr val="tx1"/>
                </a:solidFill>
              </a:rPr>
              <a:t>Cite books and journal articles more often than websites or personal communications.</a:t>
            </a:r>
          </a:p>
        </p:txBody>
      </p:sp>
    </p:spTree>
    <p:extLst>
      <p:ext uri="{BB962C8B-B14F-4D97-AF65-F5344CB8AC3E}">
        <p14:creationId xmlns:p14="http://schemas.microsoft.com/office/powerpoint/2010/main" val="3254817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ACT-SO Science Guidelines: 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060704"/>
            <a:ext cx="8229600" cy="3392424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en-US" dirty="0"/>
              <a:t>A hypothesis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D202C"/>
                </a:solidFill>
              </a:rPr>
              <a:t>MUST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dirty="0"/>
              <a:t>be included in your research report and on your science project presentation board. A hypothesis is a term that means making a prediction. It’s an educated guess about the outcome of your experiment. </a:t>
            </a:r>
          </a:p>
          <a:p>
            <a:pPr>
              <a:spcAft>
                <a:spcPts val="450"/>
              </a:spcAft>
            </a:pPr>
            <a:r>
              <a:rPr lang="en-US" dirty="0"/>
              <a:t>You must state your hypothesis in a way that you can readily measure: </a:t>
            </a:r>
          </a:p>
          <a:p>
            <a:pPr marL="0" indent="0" algn="ctr">
              <a:spcAft>
                <a:spcPts val="450"/>
              </a:spcAft>
              <a:buNone/>
            </a:pPr>
            <a:r>
              <a:rPr lang="en-US" b="1" dirty="0">
                <a:solidFill>
                  <a:srgbClr val="5B0091"/>
                </a:solidFill>
              </a:rPr>
              <a:t>State why you think your hypothesis is correct. </a:t>
            </a:r>
            <a:endParaRPr lang="en-US" b="1" dirty="0">
              <a:solidFill>
                <a:srgbClr val="7030A0"/>
              </a:solidFill>
            </a:endParaRPr>
          </a:p>
          <a:p>
            <a:pPr marL="0" indent="0" algn="ctr">
              <a:spcAft>
                <a:spcPts val="450"/>
              </a:spcAft>
              <a:buNone/>
            </a:pPr>
            <a:r>
              <a:rPr lang="en-US" b="1" dirty="0">
                <a:solidFill>
                  <a:srgbClr val="5B0091"/>
                </a:solidFill>
              </a:rPr>
              <a:t>1. Use the “if, then” format. </a:t>
            </a:r>
          </a:p>
          <a:p>
            <a:pPr marL="0" indent="0" algn="ctr">
              <a:spcAft>
                <a:spcPts val="450"/>
              </a:spcAft>
              <a:buNone/>
            </a:pPr>
            <a:r>
              <a:rPr lang="en-US" b="1" dirty="0">
                <a:solidFill>
                  <a:srgbClr val="5B0091"/>
                </a:solidFill>
              </a:rPr>
              <a:t>2. Say why you believe your prediction will be correct</a:t>
            </a:r>
            <a:r>
              <a:rPr lang="en-US" dirty="0">
                <a:solidFill>
                  <a:srgbClr val="5B0091"/>
                </a:solidFill>
              </a:rPr>
              <a:t>. </a:t>
            </a:r>
            <a:endParaRPr lang="en-US" dirty="0"/>
          </a:p>
          <a:p>
            <a:pPr>
              <a:spcAft>
                <a:spcPts val="450"/>
              </a:spcAft>
            </a:pPr>
            <a:r>
              <a:rPr lang="en-US" dirty="0"/>
              <a:t>Include the hypothesis in the main text of your purpose section, or put it under its own heading.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23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Materials and Methods/Procedure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060704"/>
            <a:ext cx="8229600" cy="3714496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en-US" dirty="0"/>
              <a:t>Materials: 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dirty="0"/>
              <a:t>Include all the supplies used in your experiment. 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dirty="0"/>
              <a:t>Can be a list or table format.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dirty="0"/>
              <a:t>Use metric system.</a:t>
            </a:r>
          </a:p>
          <a:p>
            <a:pPr>
              <a:spcAft>
                <a:spcPts val="450"/>
              </a:spcAft>
            </a:pPr>
            <a:r>
              <a:rPr lang="en-US" dirty="0"/>
              <a:t>Methods/Procedure: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dirty="0"/>
              <a:t>What did you do in your experiment?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dirty="0"/>
              <a:t>Should be clear enough so that someone else can replicate your work.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dirty="0">
                <a:solidFill>
                  <a:schemeClr val="tx1"/>
                </a:solidFill>
              </a:rPr>
              <a:t>Should be written in sentences.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dirty="0"/>
              <a:t>Should be reproducible.</a:t>
            </a:r>
          </a:p>
        </p:txBody>
      </p:sp>
    </p:spTree>
    <p:extLst>
      <p:ext uri="{BB962C8B-B14F-4D97-AF65-F5344CB8AC3E}">
        <p14:creationId xmlns:p14="http://schemas.microsoft.com/office/powerpoint/2010/main" val="876927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Data or Results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060704"/>
            <a:ext cx="8229600" cy="3394472"/>
          </a:xfrm>
        </p:spPr>
        <p:txBody>
          <a:bodyPr/>
          <a:lstStyle/>
          <a:p>
            <a:r>
              <a:rPr lang="en-US" dirty="0"/>
              <a:t>Include your most important results in a summary format.</a:t>
            </a:r>
          </a:p>
          <a:p>
            <a:pPr lvl="1">
              <a:spcBef>
                <a:spcPts val="600"/>
              </a:spcBef>
            </a:pPr>
            <a:r>
              <a:rPr lang="en-US" sz="1650" dirty="0"/>
              <a:t>More detailed results can be included in </a:t>
            </a:r>
            <a:r>
              <a:rPr lang="en-US" sz="1650" b="1" dirty="0">
                <a:solidFill>
                  <a:srgbClr val="CD202C"/>
                </a:solidFill>
              </a:rPr>
              <a:t>Supporting Documents.</a:t>
            </a:r>
          </a:p>
          <a:p>
            <a:r>
              <a:rPr lang="en-US" dirty="0"/>
              <a:t>Can include tables, graphs, charts – give them titles, figure legends, etc.</a:t>
            </a:r>
          </a:p>
          <a:p>
            <a:pPr marL="0" indent="0" algn="ctr">
              <a:buNone/>
            </a:pPr>
            <a:r>
              <a:rPr lang="en-US" sz="2100" b="1" i="1" dirty="0">
                <a:solidFill>
                  <a:srgbClr val="CD202C"/>
                </a:solidFill>
                <a:latin typeface="Times New Roman"/>
                <a:ea typeface="Times New Roman"/>
                <a:cs typeface="Times New Roman"/>
              </a:rPr>
              <a:t>Always, always, always specify your units on any chart, table, or graph you present.</a:t>
            </a:r>
            <a:endParaRPr lang="en-US" sz="2100" b="1" dirty="0">
              <a:solidFill>
                <a:srgbClr val="CD202C"/>
              </a:solidFill>
            </a:endParaRPr>
          </a:p>
          <a:p>
            <a:r>
              <a:rPr lang="en-US" dirty="0"/>
              <a:t>Should also include statistical analyses, calculations, or other direct analysis of data. </a:t>
            </a:r>
          </a:p>
        </p:txBody>
      </p:sp>
    </p:spTree>
    <p:extLst>
      <p:ext uri="{BB962C8B-B14F-4D97-AF65-F5344CB8AC3E}">
        <p14:creationId xmlns:p14="http://schemas.microsoft.com/office/powerpoint/2010/main" val="267939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BE1930-E526-6C46-B59E-AFF9E8C771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647" y="456254"/>
            <a:ext cx="3387454" cy="2020245"/>
          </a:xfrm>
          <a:prstGeom prst="rect">
            <a:avLst/>
          </a:prstGeom>
          <a:ln>
            <a:solidFill>
              <a:srgbClr val="00609C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C09CB9-6CAE-7A40-8B21-452B4E94F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10312"/>
            <a:ext cx="8372901" cy="621711"/>
          </a:xfrm>
        </p:spPr>
        <p:txBody>
          <a:bodyPr/>
          <a:lstStyle/>
          <a:p>
            <a:r>
              <a:rPr lang="en-US" sz="2800"/>
              <a:t/>
            </a:r>
            <a:br>
              <a:rPr lang="en-US" sz="2800"/>
            </a:br>
            <a:r>
              <a:rPr lang="en-US" sz="2800"/>
              <a:t/>
            </a:r>
            <a:br>
              <a:rPr lang="en-US" sz="2800"/>
            </a:br>
            <a:r>
              <a:rPr lang="en-US" sz="2800"/>
              <a:t/>
            </a:r>
            <a:br>
              <a:rPr lang="en-US" sz="2800"/>
            </a:br>
            <a:r>
              <a:rPr lang="en-US" sz="2800"/>
              <a:t/>
            </a:r>
            <a:br>
              <a:rPr lang="en-US" sz="2800"/>
            </a:br>
            <a:r>
              <a:rPr lang="en-US" sz="2800"/>
              <a:t/>
            </a:r>
            <a:br>
              <a:rPr lang="en-US" sz="2800"/>
            </a:br>
            <a:r>
              <a:rPr lang="en-US" sz="2800"/>
              <a:t/>
            </a:r>
            <a:br>
              <a:rPr lang="en-US" sz="2800"/>
            </a:br>
            <a:r>
              <a:rPr lang="en-US" sz="2800"/>
              <a:t>Data tips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1B76D-1AC7-9C4A-93C0-FC96E1364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60704"/>
            <a:ext cx="4038600" cy="3394472"/>
          </a:xfrm>
        </p:spPr>
        <p:txBody>
          <a:bodyPr/>
          <a:lstStyle/>
          <a:p>
            <a:r>
              <a:rPr lang="en-US" b="1" dirty="0">
                <a:solidFill>
                  <a:srgbClr val="77B300"/>
                </a:solidFill>
              </a:rPr>
              <a:t>DO</a:t>
            </a:r>
            <a:r>
              <a:rPr lang="en-US" dirty="0"/>
              <a:t> label graphs appropriately.</a:t>
            </a:r>
          </a:p>
          <a:p>
            <a:pPr lvl="1"/>
            <a:r>
              <a:rPr lang="en-US" dirty="0"/>
              <a:t>Title</a:t>
            </a:r>
          </a:p>
          <a:p>
            <a:pPr lvl="1"/>
            <a:r>
              <a:rPr lang="en-US" dirty="0"/>
              <a:t>Axes</a:t>
            </a:r>
          </a:p>
          <a:p>
            <a:pPr lvl="1"/>
            <a:r>
              <a:rPr lang="en-US" dirty="0"/>
              <a:t>Units</a:t>
            </a:r>
          </a:p>
          <a:p>
            <a:r>
              <a:rPr lang="en-US" b="1" dirty="0">
                <a:solidFill>
                  <a:srgbClr val="77B300"/>
                </a:solidFill>
              </a:rPr>
              <a:t>DO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/>
              <a:t>use error bars.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rgbClr val="77B300"/>
                </a:solidFill>
              </a:rPr>
              <a:t>DO</a:t>
            </a:r>
            <a:r>
              <a:rPr lang="en-US" b="1" dirty="0"/>
              <a:t> </a:t>
            </a:r>
            <a:r>
              <a:rPr lang="en-US" dirty="0"/>
              <a:t>provide a descriptive figure caption.</a:t>
            </a:r>
          </a:p>
          <a:p>
            <a:r>
              <a:rPr lang="en-US" b="1" dirty="0">
                <a:solidFill>
                  <a:srgbClr val="77B300"/>
                </a:solidFill>
              </a:rPr>
              <a:t>DO</a:t>
            </a:r>
            <a:r>
              <a:rPr lang="en-US" dirty="0"/>
              <a:t> refer to figures within the body of your paper.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  <a:p>
            <a:r>
              <a:rPr lang="en-US" b="1" dirty="0">
                <a:solidFill>
                  <a:srgbClr val="CD202C"/>
                </a:solidFill>
              </a:rPr>
              <a:t>DON’T </a:t>
            </a:r>
            <a:r>
              <a:rPr lang="en-US" dirty="0"/>
              <a:t>forget to label axes or provide a title and figure caption.</a:t>
            </a:r>
          </a:p>
          <a:p>
            <a:r>
              <a:rPr lang="en-US" b="1" dirty="0">
                <a:solidFill>
                  <a:srgbClr val="CD202C"/>
                </a:solidFill>
              </a:rPr>
              <a:t>DON’T </a:t>
            </a:r>
            <a:r>
              <a:rPr lang="en-US" dirty="0"/>
              <a:t>use trend lines that don’t make sense.</a:t>
            </a:r>
          </a:p>
          <a:p>
            <a:r>
              <a:rPr lang="en-US" b="1" dirty="0">
                <a:solidFill>
                  <a:srgbClr val="CD202C"/>
                </a:solidFill>
              </a:rPr>
              <a:t>DON’T </a:t>
            </a:r>
            <a:r>
              <a:rPr lang="en-US" dirty="0"/>
              <a:t>leave in the default data labels from your graphing program.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E8109-C7B1-494F-BFA8-AD52E94B53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646" y="2534047"/>
            <a:ext cx="3408463" cy="2020245"/>
          </a:xfrm>
          <a:prstGeom prst="rect">
            <a:avLst/>
          </a:prstGeom>
          <a:ln>
            <a:solidFill>
              <a:srgbClr val="00609C"/>
            </a:solidFill>
          </a:ln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1B4FDE3-CAAC-4B1D-8529-FDF25515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4855282"/>
            <a:ext cx="457200" cy="137160"/>
          </a:xfrm>
        </p:spPr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66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B7C25-A998-9F42-BB55-ADDED6E6A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23226-B3A4-0846-9B5B-321FE6522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0704"/>
            <a:ext cx="8372901" cy="3317082"/>
          </a:xfrm>
        </p:spPr>
        <p:txBody>
          <a:bodyPr lIns="91440" tIns="91440" rIns="91440" bIns="91440"/>
          <a:lstStyle/>
          <a:p>
            <a:pPr>
              <a:spcAft>
                <a:spcPts val="450"/>
              </a:spcAft>
            </a:pPr>
            <a:r>
              <a:rPr lang="en-US" dirty="0"/>
              <a:t>Plan your report and poster.</a:t>
            </a:r>
          </a:p>
          <a:p>
            <a:pPr>
              <a:spcAft>
                <a:spcPts val="450"/>
              </a:spcAft>
            </a:pPr>
            <a:r>
              <a:rPr lang="en-US" dirty="0"/>
              <a:t>Meet report and poster requirements.</a:t>
            </a:r>
          </a:p>
          <a:p>
            <a:pPr>
              <a:spcAft>
                <a:spcPts val="450"/>
              </a:spcAft>
            </a:pPr>
            <a:r>
              <a:rPr lang="en-US" dirty="0"/>
              <a:t>Learn tips to improve your writing.</a:t>
            </a:r>
          </a:p>
          <a:p>
            <a:pPr>
              <a:spcAft>
                <a:spcPts val="450"/>
              </a:spcAft>
            </a:pPr>
            <a:r>
              <a:rPr lang="en-US" dirty="0"/>
              <a:t>Locate resources for additional help.</a:t>
            </a:r>
          </a:p>
          <a:p>
            <a:pPr>
              <a:spcAft>
                <a:spcPts val="450"/>
              </a:spcAft>
            </a:pPr>
            <a:r>
              <a:rPr lang="en-US" dirty="0"/>
              <a:t>Prepare you to work with our team on your draft report and poster.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2EEBA6-BD66-4D3D-8908-F21957724D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678627"/>
            <a:ext cx="8372901" cy="374786"/>
          </a:xfrm>
        </p:spPr>
        <p:txBody>
          <a:bodyPr/>
          <a:lstStyle/>
          <a:p>
            <a:r>
              <a:rPr lang="en-US" dirty="0"/>
              <a:t>During today’s workshop, our goal is to help you: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C7CB5-26FD-404B-BABC-2E361B346B1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240C9F-D075-4705-95B3-440EE3678FBE}"/>
              </a:ext>
            </a:extLst>
          </p:cNvPr>
          <p:cNvGrpSpPr/>
          <p:nvPr/>
        </p:nvGrpSpPr>
        <p:grpSpPr>
          <a:xfrm>
            <a:off x="506859" y="3400250"/>
            <a:ext cx="8535542" cy="1245846"/>
            <a:chOff x="457201" y="3235774"/>
            <a:chExt cx="8587483" cy="1383006"/>
          </a:xfrm>
        </p:grpSpPr>
        <p:sp>
          <p:nvSpPr>
            <p:cNvPr id="20" name="Rectangle: Rounded Corners 19" descr="A picture containing text, person, indoor, standing&#10;&#10;Description automatically generated">
              <a:extLst>
                <a:ext uri="{FF2B5EF4-FFF2-40B4-BE49-F238E27FC236}">
                  <a16:creationId xmlns:a16="http://schemas.microsoft.com/office/drawing/2014/main" id="{9F784578-97CB-4755-A44D-EC2FB50BF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1" y="3235774"/>
              <a:ext cx="1371600" cy="1371600"/>
            </a:xfrm>
            <a:prstGeom prst="roundRect">
              <a:avLst>
                <a:gd name="adj" fmla="val 10000"/>
              </a:avLst>
            </a:prstGeom>
            <a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2BF94CF-CFE2-4352-BDFE-B6ADB01F13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1938" y="3235774"/>
              <a:ext cx="1371600" cy="1371600"/>
            </a:xfrm>
            <a:prstGeom prst="roundRect">
              <a:avLst>
                <a:gd name="adj" fmla="val 10000"/>
              </a:avLst>
            </a:prstGeom>
            <a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49433CC-4F88-4E86-8E19-51908AC730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1856" y="3235774"/>
              <a:ext cx="1371600" cy="1371600"/>
            </a:xfrm>
            <a:prstGeom prst="roundRect">
              <a:avLst>
                <a:gd name="adj" fmla="val 10000"/>
              </a:avLst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: Rounded Corners 28" descr="Two people looking at a computer&#10;&#10;Description automatically generated">
              <a:extLst>
                <a:ext uri="{FF2B5EF4-FFF2-40B4-BE49-F238E27FC236}">
                  <a16:creationId xmlns:a16="http://schemas.microsoft.com/office/drawing/2014/main" id="{B12BF14C-3FFF-4CB8-AB0E-BC177405C7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3084" y="3247180"/>
              <a:ext cx="1371600" cy="1371600"/>
            </a:xfrm>
            <a:prstGeom prst="roundRect">
              <a:avLst>
                <a:gd name="adj" fmla="val 10000"/>
              </a:avLst>
            </a:prstGeom>
            <a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9000" contrast="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35F7EB-80D8-49B1-8F7C-0304A7B15E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0792" y="3235774"/>
              <a:ext cx="1371600" cy="1371600"/>
            </a:xfrm>
            <a:prstGeom prst="roundRect">
              <a:avLst>
                <a:gd name="adj" fmla="val 10000"/>
              </a:avLst>
            </a:prstGeom>
            <a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FB2C5BF-9F35-4046-92EF-A7AB286B5A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4528" y="3235774"/>
              <a:ext cx="1371600" cy="1371600"/>
            </a:xfrm>
            <a:prstGeom prst="roundRect">
              <a:avLst>
                <a:gd name="adj" fmla="val 10000"/>
              </a:avLst>
            </a:prstGeom>
            <a:blipFill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089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bIns="0"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Results and Analysis 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060704"/>
            <a:ext cx="8229600" cy="3394472"/>
          </a:xfrm>
        </p:spPr>
        <p:txBody>
          <a:bodyPr/>
          <a:lstStyle/>
          <a:p>
            <a:r>
              <a:rPr lang="en-US" dirty="0"/>
              <a:t>Written section to elaborate on interesting findings from your data:</a:t>
            </a:r>
          </a:p>
          <a:p>
            <a:pPr lvl="1"/>
            <a:r>
              <a:rPr lang="en-US" sz="1650" dirty="0"/>
              <a:t>Use statistical analysis to guide discussion when possible</a:t>
            </a:r>
          </a:p>
          <a:p>
            <a:pPr lvl="1"/>
            <a:r>
              <a:rPr lang="en-US" sz="1650" dirty="0"/>
              <a:t>Consult your mentor to discuss results</a:t>
            </a:r>
          </a:p>
          <a:p>
            <a:endParaRPr lang="en-US" dirty="0"/>
          </a:p>
          <a:p>
            <a:r>
              <a:rPr lang="en-US" dirty="0"/>
              <a:t>Discuss the general trends, exceptions, and reason for exceptions in your data.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Explain why you think these exceptions may have happened.</a:t>
            </a:r>
          </a:p>
        </p:txBody>
      </p:sp>
    </p:spTree>
    <p:extLst>
      <p:ext uri="{BB962C8B-B14F-4D97-AF65-F5344CB8AC3E}">
        <p14:creationId xmlns:p14="http://schemas.microsoft.com/office/powerpoint/2010/main" val="248661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75"/>
            <a:ext cx="8229600" cy="857250"/>
          </a:xfrm>
        </p:spPr>
        <p:txBody>
          <a:bodyPr lIns="0" tIns="0" rIns="0" bIns="0"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063825"/>
            <a:ext cx="8229600" cy="3394472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en-US" dirty="0"/>
              <a:t>Summary of results: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dirty="0"/>
              <a:t>Not meant to repeat your discussion section.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dirty="0">
                <a:solidFill>
                  <a:schemeClr val="tx1"/>
                </a:solidFill>
              </a:rPr>
              <a:t>Tells why results are significant – again provides COMPELLING CONTEXT.</a:t>
            </a:r>
          </a:p>
          <a:p>
            <a:pPr>
              <a:spcAft>
                <a:spcPts val="450"/>
              </a:spcAft>
            </a:pPr>
            <a:r>
              <a:rPr lang="en-US" dirty="0"/>
              <a:t>Hypothesis check – allows you to evaluate whether you proved or disproved your hypothesis. 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dirty="0"/>
              <a:t>Very important in ACT-SO papers.</a:t>
            </a:r>
          </a:p>
          <a:p>
            <a:pPr>
              <a:spcAft>
                <a:spcPts val="450"/>
              </a:spcAft>
            </a:pPr>
            <a:r>
              <a:rPr lang="en-US" dirty="0"/>
              <a:t>Ideas for future experiments, improved project design, etc. </a:t>
            </a:r>
          </a:p>
        </p:txBody>
      </p:sp>
    </p:spTree>
    <p:extLst>
      <p:ext uri="{BB962C8B-B14F-4D97-AF65-F5344CB8AC3E}">
        <p14:creationId xmlns:p14="http://schemas.microsoft.com/office/powerpoint/2010/main" val="1810264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Supporting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060704"/>
            <a:ext cx="8229600" cy="3394472"/>
          </a:xfrm>
        </p:spPr>
        <p:txBody>
          <a:bodyPr/>
          <a:lstStyle/>
          <a:p>
            <a:pPr>
              <a:spcAft>
                <a:spcPts val="450"/>
              </a:spcAft>
            </a:pPr>
            <a:r>
              <a:rPr lang="en-US" dirty="0"/>
              <a:t>Maintain same standards as you used in the main paper.</a:t>
            </a:r>
          </a:p>
          <a:p>
            <a:pPr>
              <a:spcAft>
                <a:spcPts val="450"/>
              </a:spcAft>
            </a:pPr>
            <a:r>
              <a:rPr lang="en-US" dirty="0"/>
              <a:t>Put all the extra data that you have collected and elaborate on procedures and experimental details in this section.</a:t>
            </a:r>
          </a:p>
          <a:p>
            <a:pPr>
              <a:spcAft>
                <a:spcPts val="450"/>
              </a:spcAft>
            </a:pPr>
            <a:r>
              <a:rPr lang="en-US" dirty="0"/>
              <a:t>Use tables, figures, graphs, etc.</a:t>
            </a:r>
          </a:p>
          <a:p>
            <a:pPr>
              <a:spcAft>
                <a:spcPts val="450"/>
              </a:spcAft>
            </a:pPr>
            <a:r>
              <a:rPr lang="en-US" dirty="0"/>
              <a:t>Give everything an organized flow with labels, figure legends, and titles. </a:t>
            </a:r>
          </a:p>
        </p:txBody>
      </p:sp>
    </p:spTree>
    <p:extLst>
      <p:ext uri="{BB962C8B-B14F-4D97-AF65-F5344CB8AC3E}">
        <p14:creationId xmlns:p14="http://schemas.microsoft.com/office/powerpoint/2010/main" val="2678048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8944B-0EEB-4E7D-BCBF-3F831AD9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Summary: Paper Writing Do’</a:t>
            </a:r>
            <a:r>
              <a:rPr lang="en-US" cap="none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 and Don’t</a:t>
            </a:r>
            <a:r>
              <a:rPr lang="en-US" cap="none" dirty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FC746-7D89-4653-956D-576A5A2E1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101" y="1060704"/>
            <a:ext cx="7442887" cy="3838574"/>
          </a:xfrm>
        </p:spPr>
        <p:txBody>
          <a:bodyPr/>
          <a:lstStyle/>
          <a:p>
            <a:r>
              <a:rPr lang="en-US" b="1" dirty="0"/>
              <a:t>DO</a:t>
            </a:r>
          </a:p>
          <a:p>
            <a:pPr lvl="1">
              <a:spcBef>
                <a:spcPts val="6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Find the larger context for your research question.</a:t>
            </a:r>
          </a:p>
          <a:p>
            <a:pPr lvl="1">
              <a:spcBef>
                <a:spcPts val="6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Develop a strong hypothesis.</a:t>
            </a:r>
          </a:p>
          <a:p>
            <a:pPr lvl="1">
              <a:spcBef>
                <a:spcPts val="6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Write CLEARLY – short declarative sentences are typically better.</a:t>
            </a:r>
          </a:p>
          <a:p>
            <a:pPr lvl="1">
              <a:spcBef>
                <a:spcPts val="6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Avoid overly technical words if possible (jargon).</a:t>
            </a:r>
          </a:p>
          <a:p>
            <a:pPr lvl="1">
              <a:spcBef>
                <a:spcPts val="6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Stay focused on your particular research question – be CONCRETE.</a:t>
            </a:r>
          </a:p>
          <a:p>
            <a:r>
              <a:rPr lang="en-US" b="1" dirty="0">
                <a:solidFill>
                  <a:schemeClr val="tx1"/>
                </a:solidFill>
              </a:rPr>
              <a:t>DON’T</a:t>
            </a:r>
          </a:p>
          <a:p>
            <a:pPr lvl="1">
              <a:spcBef>
                <a:spcPts val="6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Go into detail about materials and methods in abstract or introduction.</a:t>
            </a:r>
          </a:p>
          <a:p>
            <a:pPr lvl="1">
              <a:spcBef>
                <a:spcPts val="6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Assume your readers know if your hypothesis is validated.</a:t>
            </a:r>
          </a:p>
          <a:p>
            <a:pPr lvl="1">
              <a:spcBef>
                <a:spcPts val="6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Lose sight of the ultimate impact of your experiment, even if it seems insignificant at this point.</a:t>
            </a:r>
          </a:p>
        </p:txBody>
      </p:sp>
    </p:spTree>
    <p:extLst>
      <p:ext uri="{BB962C8B-B14F-4D97-AF65-F5344CB8AC3E}">
        <p14:creationId xmlns:p14="http://schemas.microsoft.com/office/powerpoint/2010/main" val="3070824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Paper Writing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060704"/>
            <a:ext cx="8229600" cy="36194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00" u="sng" dirty="0">
                <a:solidFill>
                  <a:srgbClr val="084C9E"/>
                </a:solidFill>
              </a:rPr>
              <a:t>http://abacus.bates.edu/~ganderso/biology/resources/writing/HTWsections.html</a:t>
            </a:r>
          </a:p>
          <a:p>
            <a:endParaRPr lang="en-US" sz="1600" u="sng" dirty="0">
              <a:solidFill>
                <a:srgbClr val="084C9E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u="sng" dirty="0">
                <a:solidFill>
                  <a:srgbClr val="084C9E"/>
                </a:solidFill>
              </a:rPr>
              <a:t>https://www.elsevier.com/connect/infographic-tips-to-writing-better-science-papers</a:t>
            </a:r>
          </a:p>
          <a:p>
            <a:endParaRPr lang="en-US" sz="1600" u="sng" dirty="0">
              <a:solidFill>
                <a:srgbClr val="084C9E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u="sng" dirty="0">
                <a:solidFill>
                  <a:srgbClr val="084C9E"/>
                </a:solidFill>
              </a:rPr>
              <a:t>http://www.columbia.edu/cu/biology/ug/research/paper.html</a:t>
            </a:r>
          </a:p>
          <a:p>
            <a:endParaRPr lang="en-US" sz="1600" u="sng" dirty="0">
              <a:solidFill>
                <a:srgbClr val="084C9E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u="sng" dirty="0">
                <a:solidFill>
                  <a:srgbClr val="084C9E"/>
                </a:solidFill>
              </a:rPr>
              <a:t>http://</a:t>
            </a:r>
            <a:r>
              <a:rPr lang="en-US" sz="1600" u="sng" dirty="0" err="1">
                <a:solidFill>
                  <a:srgbClr val="084C9E"/>
                </a:solidFill>
              </a:rPr>
              <a:t>www.sciencebuddies.org</a:t>
            </a:r>
            <a:r>
              <a:rPr lang="en-US" sz="1600" u="sng" dirty="0">
                <a:solidFill>
                  <a:srgbClr val="084C9E"/>
                </a:solidFill>
              </a:rPr>
              <a:t>/science-fair-projects/</a:t>
            </a:r>
            <a:r>
              <a:rPr lang="en-US" sz="1600" u="sng" dirty="0" err="1">
                <a:solidFill>
                  <a:srgbClr val="084C9E"/>
                </a:solidFill>
              </a:rPr>
              <a:t>project_final_report.shtml</a:t>
            </a:r>
            <a:r>
              <a:rPr lang="en-US" sz="1600" u="sng" dirty="0">
                <a:solidFill>
                  <a:srgbClr val="084C9E"/>
                </a:solidFill>
              </a:rPr>
              <a:t> </a:t>
            </a:r>
          </a:p>
          <a:p>
            <a:endParaRPr lang="en-US" sz="1600" u="sng" dirty="0">
              <a:solidFill>
                <a:srgbClr val="084C9E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u="sng" dirty="0">
                <a:solidFill>
                  <a:srgbClr val="084C9E"/>
                </a:solidFill>
              </a:rPr>
              <a:t>http://dupageact-so.org/olympics/Guidelines/Science.pdf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500" b="1" i="1" dirty="0">
                <a:solidFill>
                  <a:srgbClr val="5B0091"/>
                </a:solidFill>
              </a:rPr>
              <a:t>Always proofread your paper—and each other’s papers!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20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lution dispensed using electronic pipette">
            <a:extLst>
              <a:ext uri="{FF2B5EF4-FFF2-40B4-BE49-F238E27FC236}">
                <a16:creationId xmlns:a16="http://schemas.microsoft.com/office/drawing/2014/main" id="{48AE0505-5481-4F4F-9315-425B87AE63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0608" y="1655063"/>
            <a:ext cx="1537752" cy="2807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CC98FE-BB33-034D-B759-DB20F0BD0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paper to poster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707C3C86-AAEE-4860-8997-1534158E85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1" y="1395284"/>
          <a:ext cx="3864911" cy="3195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54409-4F18-5D49-AF20-C8584808F0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Your poster shares common components with your paper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15D025-13C8-2840-A518-63D30F4204C9}"/>
              </a:ext>
            </a:extLst>
          </p:cNvPr>
          <p:cNvSpPr txBox="1"/>
          <p:nvPr/>
        </p:nvSpPr>
        <p:spPr>
          <a:xfrm>
            <a:off x="4489705" y="1386346"/>
            <a:ext cx="266090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But there are differences: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Prioritize and focus on what readers really need to know.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Rely on visual elements – figures, charts, photos, and tables – to help readers access information quickly and easily.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Keep narratives concise; use bulleted lists in place of long sentences.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8064C-CE8A-BC45-A480-A28EB74E94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</p:spTree>
    <p:extLst>
      <p:ext uri="{BB962C8B-B14F-4D97-AF65-F5344CB8AC3E}">
        <p14:creationId xmlns:p14="http://schemas.microsoft.com/office/powerpoint/2010/main" val="16130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FA38C-D4EC-420F-9E0E-077B2490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 lIns="0" tIns="0" rIns="0" bIns="0"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Q&amp;A/Discussion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6391E-C8DF-41CF-B892-D6C6E74A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/>
              <a:t>Any questions?</a:t>
            </a:r>
            <a:endParaRPr lang="en-US" dirty="0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2C485A3A-449C-4582-B5ED-00CC36C5EC94}"/>
              </a:ext>
            </a:extLst>
          </p:cNvPr>
          <p:cNvSpPr/>
          <p:nvPr/>
        </p:nvSpPr>
        <p:spPr>
          <a:xfrm>
            <a:off x="1894396" y="3016548"/>
            <a:ext cx="155463" cy="13418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9AE0C60C-570D-4C14-BF4E-5BBDCDB1EDA4}"/>
              </a:ext>
            </a:extLst>
          </p:cNvPr>
          <p:cNvSpPr/>
          <p:nvPr/>
        </p:nvSpPr>
        <p:spPr>
          <a:xfrm>
            <a:off x="3928528" y="2858877"/>
            <a:ext cx="155463" cy="13418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1CFF98AC-6796-4972-B6D5-667F4CBBD543}"/>
              </a:ext>
            </a:extLst>
          </p:cNvPr>
          <p:cNvSpPr/>
          <p:nvPr/>
        </p:nvSpPr>
        <p:spPr>
          <a:xfrm>
            <a:off x="6718436" y="3520315"/>
            <a:ext cx="155463" cy="13418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5586D576-48F3-4A9A-AADF-5DB4D1D281D8}"/>
              </a:ext>
            </a:extLst>
          </p:cNvPr>
          <p:cNvSpPr/>
          <p:nvPr/>
        </p:nvSpPr>
        <p:spPr>
          <a:xfrm>
            <a:off x="6471194" y="3646676"/>
            <a:ext cx="155463" cy="13418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AEB3C027-DE3D-4173-B8C2-9A5D4625047E}"/>
              </a:ext>
            </a:extLst>
          </p:cNvPr>
          <p:cNvSpPr/>
          <p:nvPr/>
        </p:nvSpPr>
        <p:spPr>
          <a:xfrm>
            <a:off x="3047258" y="3644439"/>
            <a:ext cx="155463" cy="13418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id="{677BD4A8-6620-4F36-AE34-AF277DA3409C}"/>
              </a:ext>
            </a:extLst>
          </p:cNvPr>
          <p:cNvSpPr/>
          <p:nvPr/>
        </p:nvSpPr>
        <p:spPr>
          <a:xfrm>
            <a:off x="8762870" y="4928178"/>
            <a:ext cx="155463" cy="134188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0D6EFF6-C10F-42D4-8640-940DB2FC2A03}"/>
              </a:ext>
            </a:extLst>
          </p:cNvPr>
          <p:cNvGrpSpPr/>
          <p:nvPr/>
        </p:nvGrpSpPr>
        <p:grpSpPr>
          <a:xfrm>
            <a:off x="771764" y="891087"/>
            <a:ext cx="7600471" cy="3935580"/>
            <a:chOff x="771764" y="891087"/>
            <a:chExt cx="7600471" cy="3935580"/>
          </a:xfrm>
        </p:grpSpPr>
        <p:sp>
          <p:nvSpPr>
            <p:cNvPr id="32" name="Hexagon 31" descr="A picture containing text, person, indoor, people&#10;&#10;Description automatically generated">
              <a:extLst>
                <a:ext uri="{FF2B5EF4-FFF2-40B4-BE49-F238E27FC236}">
                  <a16:creationId xmlns:a16="http://schemas.microsoft.com/office/drawing/2014/main" id="{4638C548-63E0-4D8B-ACF9-7805BEAF6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1764" y="2090579"/>
              <a:ext cx="1642508" cy="140408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Hexagon 35" descr="A picture containing working&#10;&#10;Description automatically generated">
              <a:extLst>
                <a:ext uri="{FF2B5EF4-FFF2-40B4-BE49-F238E27FC236}">
                  <a16:creationId xmlns:a16="http://schemas.microsoft.com/office/drawing/2014/main" id="{AB01AAAD-A383-47A3-816A-4DC440F574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1018" y="2233286"/>
              <a:ext cx="1642508" cy="140408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47E43381-9FED-437C-98D8-9570B3E48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2332" y="1173170"/>
              <a:ext cx="1642508" cy="140408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Hexagon 43">
              <a:extLst>
                <a:ext uri="{FF2B5EF4-FFF2-40B4-BE49-F238E27FC236}">
                  <a16:creationId xmlns:a16="http://schemas.microsoft.com/office/drawing/2014/main" id="{90B2545B-4B23-43F3-BFEA-24F5F977A8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2269" y="1191351"/>
              <a:ext cx="1642508" cy="140408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Hexagon 47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5A52B17B-2302-4EB2-80F9-31662B5EE162}"/>
                </a:ext>
              </a:extLst>
            </p:cNvPr>
            <p:cNvSpPr>
              <a:spLocks noChangeAspect="1"/>
            </p:cNvSpPr>
            <p:nvPr/>
          </p:nvSpPr>
          <p:spPr>
            <a:xfrm rot="1206888">
              <a:off x="6729727" y="891087"/>
              <a:ext cx="1642508" cy="140408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Hexagon 51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FDD1A0D3-80C3-46FD-991A-D8F4D2326FFF}"/>
                </a:ext>
              </a:extLst>
            </p:cNvPr>
            <p:cNvSpPr/>
            <p:nvPr/>
          </p:nvSpPr>
          <p:spPr>
            <a:xfrm>
              <a:off x="4095212" y="3197034"/>
              <a:ext cx="1210510" cy="103479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Hexagon 55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4D92CE8F-0734-4E88-BEAF-69B7DBD79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19919" y="3048108"/>
              <a:ext cx="1642508" cy="140408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2" cstate="screen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Hexagon 59" descr="A picture containing floor, indoor, person&#10;&#10;Description automatically generated">
              <a:extLst>
                <a:ext uri="{FF2B5EF4-FFF2-40B4-BE49-F238E27FC236}">
                  <a16:creationId xmlns:a16="http://schemas.microsoft.com/office/drawing/2014/main" id="{1D01EF36-BBE9-494D-9E89-A3BE0C5EDF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1060" y="3074782"/>
              <a:ext cx="1642508" cy="140408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Hexagon 63">
              <a:extLst>
                <a:ext uri="{FF2B5EF4-FFF2-40B4-BE49-F238E27FC236}">
                  <a16:creationId xmlns:a16="http://schemas.microsoft.com/office/drawing/2014/main" id="{C05E94DF-73C2-425E-98F4-510AAFF3FD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8384" y="1998205"/>
              <a:ext cx="1642508" cy="140408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5" cstate="screen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Hexagon 67">
              <a:extLst>
                <a:ext uri="{FF2B5EF4-FFF2-40B4-BE49-F238E27FC236}">
                  <a16:creationId xmlns:a16="http://schemas.microsoft.com/office/drawing/2014/main" id="{5C9DB739-7FD9-49C7-A427-76A1A71171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0135" y="2361936"/>
              <a:ext cx="1642508" cy="140408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7" cstate="screen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Hexagon 71">
              <a:extLst>
                <a:ext uri="{FF2B5EF4-FFF2-40B4-BE49-F238E27FC236}">
                  <a16:creationId xmlns:a16="http://schemas.microsoft.com/office/drawing/2014/main" id="{E6D6552D-2B86-4AED-A4F8-9179B51888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3028" y="3422580"/>
              <a:ext cx="1642508" cy="140408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9" cstate="screen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Hexagon 7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7864BFA-72A1-4C81-87E6-27816F946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0787" y="3269860"/>
              <a:ext cx="1642508" cy="140408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21" cstate="screen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00609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997848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B3511-304F-C341-AD38-7716CE1E9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An invitation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B6AC2-583B-2641-9D01-69AE2CD84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60704"/>
            <a:ext cx="4312508" cy="339447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Need Help?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spcAft>
                <a:spcPts val="450"/>
              </a:spcAft>
              <a:buNone/>
            </a:pPr>
            <a:r>
              <a:rPr lang="en-US" dirty="0"/>
              <a:t>Feel free to contact us for guidance and to review your draft report and poster.</a:t>
            </a:r>
          </a:p>
          <a:p>
            <a:pPr>
              <a:spcAft>
                <a:spcPts val="450"/>
              </a:spcAft>
            </a:pPr>
            <a:r>
              <a:rPr lang="en-US" dirty="0"/>
              <a:t>Cheryl </a:t>
            </a:r>
            <a:r>
              <a:rPr lang="en-US" dirty="0" err="1"/>
              <a:t>Drugan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cdrugan@anl.gov</a:t>
            </a:r>
            <a:r>
              <a:rPr lang="en-US" dirty="0"/>
              <a:t>)</a:t>
            </a:r>
          </a:p>
          <a:p>
            <a:pPr>
              <a:spcAft>
                <a:spcPts val="450"/>
              </a:spcAft>
            </a:pPr>
            <a:r>
              <a:rPr lang="en-US" dirty="0"/>
              <a:t>Jared </a:t>
            </a:r>
            <a:r>
              <a:rPr lang="en-US" dirty="0" err="1"/>
              <a:t>Sagoff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jsagoff@anl.gov</a:t>
            </a:r>
            <a:r>
              <a:rPr lang="en-US" dirty="0"/>
              <a:t>)</a:t>
            </a:r>
          </a:p>
          <a:p>
            <a:pPr>
              <a:spcAft>
                <a:spcPts val="450"/>
              </a:spcAft>
            </a:pPr>
            <a:r>
              <a:rPr lang="en-US" dirty="0"/>
              <a:t>Kevin A. Brown (</a:t>
            </a:r>
            <a:r>
              <a:rPr lang="en-US" dirty="0">
                <a:hlinkClick r:id="rId4"/>
              </a:rPr>
              <a:t>kbrown@anl.gov</a:t>
            </a:r>
            <a:r>
              <a:rPr lang="en-US" dirty="0"/>
              <a:t>)</a:t>
            </a:r>
          </a:p>
          <a:p>
            <a:pPr marL="0" indent="0">
              <a:spcAft>
                <a:spcPts val="450"/>
              </a:spcAft>
              <a:buNone/>
            </a:pPr>
            <a:r>
              <a:rPr lang="en-US" dirty="0"/>
              <a:t>Writing Center of Excellence Communications and Public Affairs</a:t>
            </a:r>
          </a:p>
        </p:txBody>
      </p:sp>
      <p:pic>
        <p:nvPicPr>
          <p:cNvPr id="5" name="Picture 2" descr="Infographic: Tips for writing better science papers">
            <a:extLst>
              <a:ext uri="{FF2B5EF4-FFF2-40B4-BE49-F238E27FC236}">
                <a16:creationId xmlns:a16="http://schemas.microsoft.com/office/drawing/2014/main" id="{0C5245E7-1237-9C42-9DFD-6933D131218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35" b="44598"/>
          <a:stretch/>
        </p:blipFill>
        <p:spPr bwMode="auto">
          <a:xfrm>
            <a:off x="5168752" y="197706"/>
            <a:ext cx="3365647" cy="4517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38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CCFAA1-A1AE-1A45-801D-12042818D0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Setting the stage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705AC-206B-514B-B954-D2D9A2AB00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83283" y="960501"/>
            <a:ext cx="4315732" cy="21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r>
              <a:rPr lang="en-US" dirty="0"/>
              <a:t>Before you start writing:</a:t>
            </a:r>
            <a:br>
              <a:rPr lang="en-US" dirty="0"/>
            </a:br>
            <a:r>
              <a:rPr lang="en-US" dirty="0"/>
              <a:t>Ask the big questions!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28FCC78-2637-4F90-BF69-AF3900A41739}"/>
              </a:ext>
            </a:extLst>
          </p:cNvPr>
          <p:cNvGraphicFramePr/>
          <p:nvPr/>
        </p:nvGraphicFramePr>
        <p:xfrm>
          <a:off x="1196673" y="1063228"/>
          <a:ext cx="6744694" cy="3804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671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750" dirty="0"/>
              <a:t>“Sailing” the Seven C’</a:t>
            </a:r>
            <a:r>
              <a:rPr lang="en-US" sz="2750" cap="none" dirty="0"/>
              <a:t>s OF SCIENCE WRITING</a:t>
            </a:r>
            <a:endParaRPr lang="en-US" sz="27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60704"/>
            <a:ext cx="8372901" cy="3317082"/>
          </a:xfrm>
        </p:spPr>
        <p:txBody>
          <a:bodyPr lIns="91440" tIns="91440" rIns="91440" bIns="91440"/>
          <a:lstStyle/>
          <a:p>
            <a:pPr marL="342900" lvl="0" indent="-342900">
              <a:spcAft>
                <a:spcPts val="450"/>
              </a:spcAft>
              <a:buFont typeface="+mj-lt"/>
              <a:buAutoNum type="arabicPeriod"/>
            </a:pPr>
            <a:r>
              <a:rPr lang="en-US" dirty="0"/>
              <a:t>Concrete</a:t>
            </a:r>
          </a:p>
          <a:p>
            <a:pPr marL="342900" lvl="0" indent="-342900">
              <a:spcAft>
                <a:spcPts val="450"/>
              </a:spcAft>
              <a:buFont typeface="+mj-lt"/>
              <a:buAutoNum type="arabicPeriod"/>
            </a:pPr>
            <a:r>
              <a:rPr lang="en-US"/>
              <a:t>Clear</a:t>
            </a:r>
          </a:p>
          <a:p>
            <a:pPr marL="342900" lvl="0" indent="-342900">
              <a:spcAft>
                <a:spcPts val="450"/>
              </a:spcAft>
              <a:buFont typeface="+mj-lt"/>
              <a:buAutoNum type="arabicPeriod"/>
            </a:pPr>
            <a:r>
              <a:rPr lang="en-US" dirty="0"/>
              <a:t>Concise</a:t>
            </a:r>
          </a:p>
          <a:p>
            <a:pPr marL="342900" lvl="0" indent="-342900">
              <a:spcAft>
                <a:spcPts val="450"/>
              </a:spcAft>
              <a:buFont typeface="+mj-lt"/>
              <a:buAutoNum type="arabicPeriod"/>
            </a:pPr>
            <a:r>
              <a:rPr lang="en-US" dirty="0"/>
              <a:t>Compelling</a:t>
            </a:r>
          </a:p>
          <a:p>
            <a:pPr marL="342900" lvl="0" indent="-342900">
              <a:spcAft>
                <a:spcPts val="450"/>
              </a:spcAft>
              <a:buFont typeface="+mj-lt"/>
              <a:buAutoNum type="arabicPeriod"/>
            </a:pPr>
            <a:r>
              <a:rPr lang="en-US" dirty="0"/>
              <a:t>Context</a:t>
            </a:r>
          </a:p>
          <a:p>
            <a:pPr marL="342900" lvl="0" indent="-342900">
              <a:spcAft>
                <a:spcPts val="450"/>
              </a:spcAft>
              <a:buFont typeface="+mj-lt"/>
              <a:buAutoNum type="arabicPeriod"/>
            </a:pPr>
            <a:r>
              <a:rPr lang="en-US" dirty="0"/>
              <a:t>Correct</a:t>
            </a:r>
          </a:p>
          <a:p>
            <a:pPr marL="342900" lvl="0" indent="-342900">
              <a:spcAft>
                <a:spcPts val="450"/>
              </a:spcAft>
              <a:buFont typeface="+mj-lt"/>
              <a:buAutoNum type="arabicPeriod"/>
            </a:pPr>
            <a:r>
              <a:rPr lang="en-US" dirty="0"/>
              <a:t>Consistent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 descr="Granite cliffs dropping into ocean">
            <a:extLst>
              <a:ext uri="{FF2B5EF4-FFF2-40B4-BE49-F238E27FC236}">
                <a16:creationId xmlns:a16="http://schemas.microsoft.com/office/drawing/2014/main" id="{CC5DF375-5F1B-CA45-AECF-54514679C9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208" y="1385888"/>
            <a:ext cx="4384221" cy="264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5851-EEBE-A74B-89D3-890B8652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Concrete, Clear, Concise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7A4F8-22A0-E242-B97B-DC7F018BC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060703"/>
            <a:ext cx="8372901" cy="3645112"/>
          </a:xfrm>
        </p:spPr>
        <p:txBody>
          <a:bodyPr lIns="91440" tIns="91440" rIns="91440" bIns="91440"/>
          <a:lstStyle/>
          <a:p>
            <a:pPr>
              <a:spcAft>
                <a:spcPts val="450"/>
              </a:spcAft>
            </a:pPr>
            <a:r>
              <a:rPr lang="en-US" b="1" dirty="0"/>
              <a:t>Concrete:</a:t>
            </a:r>
            <a:r>
              <a:rPr lang="en-US" dirty="0"/>
              <a:t> Write with precision (heat to 350°F vs. heat as long as needed).</a:t>
            </a:r>
          </a:p>
          <a:p>
            <a:pPr>
              <a:spcAft>
                <a:spcPts val="450"/>
              </a:spcAft>
            </a:pPr>
            <a:r>
              <a:rPr lang="en-US" b="1" dirty="0"/>
              <a:t>Clear:</a:t>
            </a:r>
            <a:r>
              <a:rPr lang="en-US" dirty="0"/>
              <a:t> Present information so all readers can understand (</a:t>
            </a:r>
            <a:r>
              <a:rPr lang="en-US" i="1" dirty="0">
                <a:solidFill>
                  <a:srgbClr val="FF0000"/>
                </a:solidFill>
              </a:rPr>
              <a:t>important to judges!</a:t>
            </a:r>
            <a:r>
              <a:rPr lang="en-US" dirty="0"/>
              <a:t>).</a:t>
            </a:r>
          </a:p>
          <a:p>
            <a:pPr>
              <a:spcAft>
                <a:spcPts val="450"/>
              </a:spcAft>
            </a:pPr>
            <a:r>
              <a:rPr lang="en-US" b="1" dirty="0"/>
              <a:t>Concise: </a:t>
            </a:r>
            <a:r>
              <a:rPr lang="en-US" dirty="0"/>
              <a:t>Focus on “word economy” – find simpler ways to write what you need to say (“Because” is better than “Due to the fact that…”).</a:t>
            </a:r>
          </a:p>
          <a:p>
            <a:pPr marL="0" indent="0">
              <a:spcAft>
                <a:spcPts val="450"/>
              </a:spcAft>
              <a:buNone/>
            </a:pPr>
            <a:r>
              <a:rPr lang="en-US" b="1" dirty="0">
                <a:solidFill>
                  <a:schemeClr val="accent2"/>
                </a:solidFill>
              </a:rPr>
              <a:t>Pop Quiz</a:t>
            </a:r>
            <a:r>
              <a:rPr lang="en-US" dirty="0"/>
              <a:t>: </a:t>
            </a:r>
            <a:r>
              <a:rPr lang="en-US" i="1" dirty="0"/>
              <a:t>Is the quoted text – which is REAL – concrete, clear, and concise?</a:t>
            </a:r>
          </a:p>
          <a:p>
            <a:pPr marL="0" indent="0">
              <a:spcAft>
                <a:spcPts val="450"/>
              </a:spcAft>
              <a:buNone/>
            </a:pPr>
            <a:endParaRPr lang="en-US" dirty="0"/>
          </a:p>
          <a:p>
            <a:pPr>
              <a:spcAft>
                <a:spcPts val="450"/>
              </a:spcAft>
            </a:pPr>
            <a:endParaRPr lang="en-US" dirty="0"/>
          </a:p>
          <a:p>
            <a:pPr>
              <a:spcAft>
                <a:spcPts val="450"/>
              </a:spcAft>
            </a:pPr>
            <a:endParaRPr lang="en-US" dirty="0"/>
          </a:p>
          <a:p>
            <a:pPr>
              <a:spcAft>
                <a:spcPts val="450"/>
              </a:spcAft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DCB88D-371F-4946-AA15-00D43C135C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676656"/>
            <a:ext cx="8372901" cy="374786"/>
          </a:xfrm>
        </p:spPr>
        <p:txBody>
          <a:bodyPr/>
          <a:lstStyle/>
          <a:p>
            <a:r>
              <a:rPr lang="en-US" dirty="0"/>
              <a:t>Help your readers understand by making your writing: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04B59-C6DA-5247-B57B-69D61C9A946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0DF0700-393C-D448-A8AF-151103B07F0F}"/>
              </a:ext>
            </a:extLst>
          </p:cNvPr>
          <p:cNvSpPr/>
          <p:nvPr/>
        </p:nvSpPr>
        <p:spPr>
          <a:xfrm>
            <a:off x="1101688" y="3382809"/>
            <a:ext cx="7419859" cy="1222872"/>
          </a:xfrm>
          <a:prstGeom prst="wedgeRoundRectCallou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“This is explained by the fact that the heat exchanges </a:t>
            </a:r>
            <a:r>
              <a:rPr lang="en-US" i="1" dirty="0" err="1"/>
              <a:t>convectifs</a:t>
            </a:r>
            <a:r>
              <a:rPr lang="en-US" i="1" dirty="0"/>
              <a:t> internal in the Sensor between air and the cells improved, when the distance between absorber and insulating plate, decreases.”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0A7F-2840-7E46-ABB9-34093C0B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Compelling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01911-DBEA-7E47-8DFC-260DC306B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060704"/>
            <a:ext cx="8372901" cy="3317082"/>
          </a:xfrm>
        </p:spPr>
        <p:txBody>
          <a:bodyPr lIns="91440" tIns="91440" rIns="91440" bIns="91440"/>
          <a:lstStyle/>
          <a:p>
            <a:pPr>
              <a:spcAft>
                <a:spcPts val="450"/>
              </a:spcAft>
            </a:pPr>
            <a:r>
              <a:rPr lang="en-US" b="1" dirty="0"/>
              <a:t>Compelling:</a:t>
            </a:r>
            <a:r>
              <a:rPr lang="en-US" dirty="0"/>
              <a:t> Make your writing interesting – understand what your readers need to know and write to them (</a:t>
            </a:r>
            <a:r>
              <a:rPr lang="en-US" i="1" dirty="0">
                <a:solidFill>
                  <a:srgbClr val="FF0000"/>
                </a:solidFill>
              </a:rPr>
              <a:t>important to judges!</a:t>
            </a:r>
            <a:r>
              <a:rPr lang="en-US" dirty="0"/>
              <a:t>). </a:t>
            </a:r>
          </a:p>
          <a:p>
            <a:pPr>
              <a:spcAft>
                <a:spcPts val="450"/>
              </a:spcAft>
            </a:pPr>
            <a:r>
              <a:rPr lang="en-US" dirty="0"/>
              <a:t>Readers want to find information </a:t>
            </a:r>
            <a:r>
              <a:rPr lang="en-US" b="1" dirty="0"/>
              <a:t>QUICKLY</a:t>
            </a:r>
            <a:r>
              <a:rPr lang="en-US" dirty="0"/>
              <a:t>, and so if you make it easy for them, they will be more compelled to read your report or paper.</a:t>
            </a:r>
          </a:p>
          <a:p>
            <a:pPr>
              <a:spcAft>
                <a:spcPts val="450"/>
              </a:spcAft>
            </a:pPr>
            <a:r>
              <a:rPr lang="en-US" b="1" dirty="0"/>
              <a:t>Active vs. Passive Voice: </a:t>
            </a:r>
            <a:r>
              <a:rPr lang="en-US" dirty="0"/>
              <a:t>Use active voice wherever </a:t>
            </a:r>
            <a:r>
              <a:rPr lang="en-US" dirty="0" err="1"/>
              <a:t>possible.There</a:t>
            </a:r>
            <a:r>
              <a:rPr lang="en-US" dirty="0"/>
              <a:t> is no universal rule; follow guidelines set by the publisher or your school/organization.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b="1" dirty="0"/>
              <a:t>Active:</a:t>
            </a:r>
            <a:r>
              <a:rPr lang="en-US" dirty="0"/>
              <a:t> Direct accountability and is natural, vigorous, emphatic; sometimes viewed as breaking with scientific tradition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(”We prepared samples by…”).</a:t>
            </a:r>
          </a:p>
          <a:p>
            <a:pPr lvl="1">
              <a:spcBef>
                <a:spcPts val="600"/>
              </a:spcBef>
              <a:spcAft>
                <a:spcPts val="450"/>
              </a:spcAft>
            </a:pPr>
            <a:r>
              <a:rPr lang="en-US" b="1" dirty="0"/>
              <a:t>Passive:</a:t>
            </a:r>
            <a:r>
              <a:rPr lang="en-US" dirty="0"/>
              <a:t> Indirect accountability; sometimes viewed as less credible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(“Samples were prepared by…”).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4ECAF-127E-46CE-97B9-7D87627EA7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676656"/>
            <a:ext cx="8372901" cy="374786"/>
          </a:xfrm>
        </p:spPr>
        <p:txBody>
          <a:bodyPr/>
          <a:lstStyle/>
          <a:p>
            <a:r>
              <a:rPr lang="en-US" dirty="0"/>
              <a:t>Engage your readers by making your writing: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B93BB-3DAA-504D-9090-C27850B0E0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4DAB-B63A-C74A-8F08-5F2D6EE03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>Context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71FBC-D731-844D-AEA9-2776107ED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72901" cy="2728598"/>
          </a:xfrm>
        </p:spPr>
        <p:txBody>
          <a:bodyPr lIns="91440" tIns="91440" rIns="91440" bIns="91440"/>
          <a:lstStyle/>
          <a:p>
            <a:pPr>
              <a:spcAft>
                <a:spcPts val="450"/>
              </a:spcAft>
            </a:pPr>
            <a:r>
              <a:rPr lang="en-US" dirty="0"/>
              <a:t>In the abstract, summary, and introduction, state the impact of the research on your research field, the scientific community, and society.</a:t>
            </a:r>
          </a:p>
          <a:p>
            <a:pPr>
              <a:spcAft>
                <a:spcPts val="450"/>
              </a:spcAft>
            </a:pPr>
            <a:r>
              <a:rPr lang="en-US" dirty="0"/>
              <a:t>Answer the questions: Why did I do the research? Why is it relevant to my readers?</a:t>
            </a:r>
          </a:p>
          <a:p>
            <a:pPr marL="0" indent="0">
              <a:spcAft>
                <a:spcPts val="450"/>
              </a:spcAft>
              <a:buNone/>
            </a:pPr>
            <a:r>
              <a:rPr lang="en-US" b="1" dirty="0">
                <a:solidFill>
                  <a:schemeClr val="accent2"/>
                </a:solidFill>
              </a:rPr>
              <a:t>Pop Quiz</a:t>
            </a:r>
            <a:r>
              <a:rPr lang="en-US" dirty="0"/>
              <a:t>: </a:t>
            </a:r>
            <a:r>
              <a:rPr lang="en-US" i="1" dirty="0"/>
              <a:t>Does the quoted text provide context?</a:t>
            </a:r>
          </a:p>
          <a:p>
            <a:pPr marL="0" indent="0">
              <a:spcAft>
                <a:spcPts val="450"/>
              </a:spcAft>
              <a:buNone/>
            </a:pPr>
            <a:endParaRPr lang="en-US" dirty="0"/>
          </a:p>
          <a:p>
            <a:pPr>
              <a:spcAft>
                <a:spcPts val="450"/>
              </a:spcAft>
            </a:pPr>
            <a:endParaRPr lang="en-US" dirty="0"/>
          </a:p>
          <a:p>
            <a:pPr marL="0" indent="0">
              <a:spcAft>
                <a:spcPts val="450"/>
              </a:spcAft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D42C98-6392-4FD7-9511-507D81CC8E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676656"/>
            <a:ext cx="8372901" cy="374786"/>
          </a:xfrm>
        </p:spPr>
        <p:txBody>
          <a:bodyPr/>
          <a:lstStyle/>
          <a:p>
            <a:r>
              <a:rPr lang="en-US" dirty="0"/>
              <a:t>Help your readers appreciate the value of your research by providing context (</a:t>
            </a:r>
            <a:r>
              <a:rPr lang="en-US" i="1" dirty="0">
                <a:solidFill>
                  <a:srgbClr val="FF0000"/>
                </a:solidFill>
              </a:rPr>
              <a:t>important to judges!</a:t>
            </a:r>
            <a:r>
              <a:rPr lang="en-US" dirty="0"/>
              <a:t>).</a:t>
            </a:r>
          </a:p>
          <a:p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32C4E0-484C-BC49-9704-DE8FF3E6D27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17E21FD-A559-A748-983E-59256BF8F650}"/>
              </a:ext>
            </a:extLst>
          </p:cNvPr>
          <p:cNvSpPr/>
          <p:nvPr/>
        </p:nvSpPr>
        <p:spPr>
          <a:xfrm>
            <a:off x="1090670" y="3264463"/>
            <a:ext cx="7419859" cy="1173800"/>
          </a:xfrm>
          <a:prstGeom prst="wedgeRoundRectCallou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i="1"/>
              <a:t>“</a:t>
            </a:r>
            <a:r>
              <a:rPr lang="en-US" altLang="ja-JP" i="1" dirty="0"/>
              <a:t>Our proposed research expands on previous research undertaken to understand the impacts of vehicle emissions in urban, suburban, and rural settings on community health and local economies.</a:t>
            </a:r>
            <a:r>
              <a:rPr lang="ja-JP" altLang="en-US" i="1"/>
              <a:t>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359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C231-F8B8-4D43-BAAC-435535E7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Correct and Consistent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6ECE5-0E22-9B4A-BBD7-F169DA147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61" y="1395284"/>
            <a:ext cx="4960482" cy="2603837"/>
          </a:xfrm>
        </p:spPr>
        <p:txBody>
          <a:bodyPr lIns="91440" tIns="91440" rIns="91440" bIns="91440"/>
          <a:lstStyle/>
          <a:p>
            <a:pPr>
              <a:spcAft>
                <a:spcPts val="450"/>
              </a:spcAft>
            </a:pPr>
            <a:r>
              <a:rPr lang="en-US" b="1" dirty="0"/>
              <a:t>Correct:</a:t>
            </a:r>
            <a:r>
              <a:rPr lang="en-US" dirty="0"/>
              <a:t> Check spelling, grammar, punctuation – ask others to read your paper.</a:t>
            </a:r>
          </a:p>
          <a:p>
            <a:pPr>
              <a:spcAft>
                <a:spcPts val="450"/>
              </a:spcAft>
            </a:pPr>
            <a:r>
              <a:rPr lang="en-US" b="1" dirty="0"/>
              <a:t>Consistent:</a:t>
            </a:r>
            <a:r>
              <a:rPr lang="en-US" dirty="0"/>
              <a:t> Focus on format, font, tables and figure style, reference callouts and lists, abbreviation/acronym use, spelling, capitalization, hyphenation, units, messaging.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8962E8-4BE7-4B91-8E16-B94CE0062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024128"/>
            <a:ext cx="8372901" cy="374786"/>
          </a:xfrm>
        </p:spPr>
        <p:txBody>
          <a:bodyPr/>
          <a:lstStyle/>
          <a:p>
            <a:r>
              <a:rPr lang="en-US" dirty="0"/>
              <a:t>Focus on quality by ensuring your writing is: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10CB3-9B18-2F40-8C4A-EFD68149BA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Rainbow over valley">
            <a:extLst>
              <a:ext uri="{FF2B5EF4-FFF2-40B4-BE49-F238E27FC236}">
                <a16:creationId xmlns:a16="http://schemas.microsoft.com/office/drawing/2014/main" id="{B3CB5EBE-B556-274F-9493-15130EF356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156" y="1394404"/>
            <a:ext cx="3301946" cy="23276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7B00FE-A1DA-FB41-912B-29710DFF4E0F}"/>
              </a:ext>
            </a:extLst>
          </p:cNvPr>
          <p:cNvSpPr txBox="1"/>
          <p:nvPr/>
        </p:nvSpPr>
        <p:spPr>
          <a:xfrm>
            <a:off x="582282" y="3999121"/>
            <a:ext cx="8247819" cy="64633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Key Takeaway: </a:t>
            </a:r>
            <a:r>
              <a:rPr lang="en-US" i="1" dirty="0"/>
              <a:t>Your report represents you and your organization, so it pays to invest in preparing a quality document.</a:t>
            </a:r>
          </a:p>
        </p:txBody>
      </p:sp>
    </p:spTree>
    <p:extLst>
      <p:ext uri="{BB962C8B-B14F-4D97-AF65-F5344CB8AC3E}">
        <p14:creationId xmlns:p14="http://schemas.microsoft.com/office/powerpoint/2010/main" val="31127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presentation_16x9_DOE only</Template>
  <TotalTime>27822</TotalTime>
  <Words>1710</Words>
  <Application>Microsoft Office PowerPoint</Application>
  <PresentationFormat>On-screen Show (16:9)</PresentationFormat>
  <Paragraphs>226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ＭＳ Ｐゴシック</vt:lpstr>
      <vt:lpstr>American Typewriter</vt:lpstr>
      <vt:lpstr>Arial</vt:lpstr>
      <vt:lpstr>Arial Regular</vt:lpstr>
      <vt:lpstr>Times New Roman</vt:lpstr>
      <vt:lpstr>Wingdings</vt:lpstr>
      <vt:lpstr>1_presentation_16x9</vt:lpstr>
      <vt:lpstr>THE SEVEN C’s OF SCIENce writing: an Act-so workshop</vt:lpstr>
      <vt:lpstr>Welcome! </vt:lpstr>
      <vt:lpstr>PowerPoint Presentation</vt:lpstr>
      <vt:lpstr>Before you start writing: Ask the big questions!</vt:lpstr>
      <vt:lpstr>           “Sailing” the Seven C’s OF SCIENCE WRITING</vt:lpstr>
      <vt:lpstr>Concrete, Clear, Concise </vt:lpstr>
      <vt:lpstr>Compelling </vt:lpstr>
      <vt:lpstr> Context </vt:lpstr>
      <vt:lpstr>  Correct and Consistent</vt:lpstr>
      <vt:lpstr> goal: Make your work relatable, Understandable, and Authentic </vt:lpstr>
      <vt:lpstr>PowerPoint Presentation</vt:lpstr>
      <vt:lpstr>Structure of a Scientific Paper</vt:lpstr>
      <vt:lpstr> Abstract (Shouldn’t be “abstract”)</vt:lpstr>
      <vt:lpstr> Abstracts are all about…</vt:lpstr>
      <vt:lpstr> Purpose or Introduction</vt:lpstr>
      <vt:lpstr> ACT-SO Science Guidelines: Hypothesis</vt:lpstr>
      <vt:lpstr> Materials and Methods/Procedure</vt:lpstr>
      <vt:lpstr> Data or Results </vt:lpstr>
      <vt:lpstr>      Data tips</vt:lpstr>
      <vt:lpstr> Results and Analysis or Discussion</vt:lpstr>
      <vt:lpstr> Conclusion</vt:lpstr>
      <vt:lpstr> Supporting Documents</vt:lpstr>
      <vt:lpstr> Summary: Paper Writing Do’s and Don’ts</vt:lpstr>
      <vt:lpstr> Paper Writing References</vt:lpstr>
      <vt:lpstr>From paper to poster</vt:lpstr>
      <vt:lpstr>PowerPoint Presentation</vt:lpstr>
      <vt:lpstr> Q&amp;A/Discussion</vt:lpstr>
      <vt:lpstr> An invitation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Drugan, Cheryl G.</cp:lastModifiedBy>
  <cp:revision>1976</cp:revision>
  <cp:lastPrinted>2020-10-21T19:23:01Z</cp:lastPrinted>
  <dcterms:created xsi:type="dcterms:W3CDTF">2018-05-02T14:57:07Z</dcterms:created>
  <dcterms:modified xsi:type="dcterms:W3CDTF">2022-02-04T20:40:20Z</dcterms:modified>
</cp:coreProperties>
</file>