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4" r:id="rId1"/>
  </p:sldMasterIdLst>
  <p:notesMasterIdLst>
    <p:notesMasterId r:id="rId14"/>
  </p:notesMasterIdLst>
  <p:handoutMasterIdLst>
    <p:handoutMasterId r:id="rId15"/>
  </p:handoutMasterIdLst>
  <p:sldIdLst>
    <p:sldId id="282" r:id="rId2"/>
    <p:sldId id="287" r:id="rId3"/>
    <p:sldId id="289" r:id="rId4"/>
    <p:sldId id="288" r:id="rId5"/>
    <p:sldId id="290" r:id="rId6"/>
    <p:sldId id="295" r:id="rId7"/>
    <p:sldId id="294" r:id="rId8"/>
    <p:sldId id="296" r:id="rId9"/>
    <p:sldId id="292" r:id="rId10"/>
    <p:sldId id="297" r:id="rId11"/>
    <p:sldId id="298" r:id="rId12"/>
    <p:sldId id="29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71D568"/>
    <a:srgbClr val="DADE9A"/>
    <a:srgbClr val="00007F"/>
    <a:srgbClr val="FF7A7A"/>
    <a:srgbClr val="9A3774"/>
    <a:srgbClr val="DEC66A"/>
    <a:srgbClr val="B5DEA9"/>
    <a:srgbClr val="9A0E21"/>
    <a:srgbClr val="FF5B0B"/>
    <a:srgbClr val="FF8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/>
    <p:restoredTop sz="94874" autoAdjust="0"/>
  </p:normalViewPr>
  <p:slideViewPr>
    <p:cSldViewPr>
      <p:cViewPr varScale="1">
        <p:scale>
          <a:sx n="117" d="100"/>
          <a:sy n="117" d="100"/>
        </p:scale>
        <p:origin x="1400" y="176"/>
      </p:cViewPr>
      <p:guideLst>
        <p:guide orient="horz"/>
        <p:guide pos="3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84F8899-5DD5-6144-9E7F-195012BE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9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60067A-F6FA-8C45-8865-0DE8FB7C2C6B}" type="datetime1">
              <a:rPr lang="en-US" smtClean="0"/>
              <a:t>11/15/21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133D22-2F15-584C-AEB6-50BEA6802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1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25F21D2-AF78-EA42-9038-81F5D5AC8CA7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Calibri" charset="0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40AC998-7C36-1B4B-B76C-593B5F49C673}" type="slidenum">
              <a:rPr lang="en-US" altLang="en-US">
                <a:latin typeface="Calibri" charset="0"/>
              </a:rPr>
              <a:pPr/>
              <a:t>4</a:t>
            </a:fld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6318955"/>
            <a:ext cx="3711039" cy="539045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69900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www.anl.gov</a:t>
            </a: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066539" y="-1241416"/>
            <a:ext cx="3876414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F77E1-47B5-0D49-9B82-7D83AE4D2569}" type="datetime1">
              <a:rPr lang="en-US" altLang="x-none"/>
              <a:pPr>
                <a:defRPr/>
              </a:pPr>
              <a:t>11/15/21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Go to </a:t>
            </a:r>
            <a:r>
              <a:rPr lang="en-US" altLang="en-US"/>
              <a:t>”</a:t>
            </a:r>
            <a:r>
              <a:rPr lang="en-US" altLang="x-none"/>
              <a:t>Insert (View) | Header and Footer" to add your organization, sponsor, meeting name here; then, click "Apply to All"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0A0C-F902-8F49-AC2D-5239321E894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683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  <p:sldLayoutId id="2147484131" r:id="rId17"/>
    <p:sldLayoutId id="2147484132" r:id="rId18"/>
    <p:sldLayoutId id="2147484133" r:id="rId19"/>
    <p:sldLayoutId id="2147484134" r:id="rId20"/>
    <p:sldLayoutId id="2147484135" r:id="rId21"/>
    <p:sldLayoutId id="2147484136" r:id="rId22"/>
    <p:sldLayoutId id="2147484137" r:id="rId23"/>
    <p:sldLayoutId id="2147484138" r:id="rId24"/>
    <p:sldLayoutId id="2147484139" r:id="rId25"/>
    <p:sldLayoutId id="2147484140" r:id="rId26"/>
    <p:sldLayoutId id="2147484142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AB7D1-80E8-A649-A195-EAE8E1BAC07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72901" cy="1173162"/>
          </a:xfrm>
        </p:spPr>
        <p:txBody>
          <a:bodyPr/>
          <a:lstStyle/>
          <a:p>
            <a:br>
              <a:rPr lang="en-US" altLang="en-US" sz="2400" dirty="0"/>
            </a:br>
            <a:r>
              <a:rPr lang="en-US" altLang="en-US" sz="2400" dirty="0"/>
              <a:t>quantum </a:t>
            </a:r>
            <a:r>
              <a:rPr lang="en-US" altLang="en-US" sz="2400" dirty="0" err="1"/>
              <a:t>krylov</a:t>
            </a:r>
            <a:r>
              <a:rPr lang="en-US" altLang="en-US" sz="2400" dirty="0"/>
              <a:t> subspace algorithms for ground and excited state energy estimation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2209800"/>
            <a:ext cx="8534400" cy="1447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Cristian Cortes and Stephen Gray</a:t>
            </a:r>
          </a:p>
          <a:p>
            <a:r>
              <a:rPr lang="en-US" dirty="0"/>
              <a:t>Center for Nanoscale Materials</a:t>
            </a:r>
          </a:p>
          <a:p>
            <a:r>
              <a:rPr lang="en-US" dirty="0"/>
              <a:t>Argonne National Laboratory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B26F-95D4-AE46-B293-F97BA41A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Excited states can also be obtained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FC055-A43D-7C42-8CAF-BB79AC7E4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Excited singlet states of water.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76B9-6226-5347-BA0A-8FFD38BE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30A0C-F902-8F49-AC2D-5239321E8946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6979B7-1B62-EB47-88F6-4541A39A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25" y="1948228"/>
            <a:ext cx="5949950" cy="39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4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F438-F796-5343-A9ED-5C0B8043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C5B2D-015B-6845-9C92-4A053737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approach may be useful in the NISQ era, as well as the early fault tolerant era.</a:t>
            </a:r>
          </a:p>
          <a:p>
            <a:endParaRPr lang="en-US" dirty="0"/>
          </a:p>
          <a:p>
            <a:r>
              <a:rPr lang="en-US" dirty="0"/>
              <a:t>We plan to incorporate it into the fragmentation approaches we are working on with Gagliardi and co-workers</a:t>
            </a:r>
          </a:p>
          <a:p>
            <a:endParaRPr lang="en-US" dirty="0"/>
          </a:p>
          <a:p>
            <a:r>
              <a:rPr lang="en-US" dirty="0"/>
              <a:t>We also plan to develop “fast forwarding” methods, i.e. methods that predict time-dependent properties beyond the coherence limit of a quantum computer, using these ideas.</a:t>
            </a:r>
          </a:p>
          <a:p>
            <a:endParaRPr lang="en-US" dirty="0"/>
          </a:p>
          <a:p>
            <a:r>
              <a:rPr lang="en-US" dirty="0"/>
              <a:t>Submissions:  </a:t>
            </a:r>
          </a:p>
          <a:p>
            <a:pPr lvl="1"/>
            <a:r>
              <a:rPr lang="en-US" dirty="0"/>
              <a:t>The quantum fragmentation method:</a:t>
            </a:r>
            <a:r>
              <a:rPr lang="en-US"/>
              <a:t>	  </a:t>
            </a:r>
            <a:r>
              <a:rPr lang="en-US" dirty="0"/>
              <a:t>Otten et al., 10.33774/chemrxiv-2021-0nmwt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Krylov</a:t>
            </a:r>
            <a:r>
              <a:rPr lang="en-US" dirty="0"/>
              <a:t> work:					  Cortes &amp; Gray, arXiv:2109.06868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9CB5E-5479-0F43-A360-1E2C86B6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30A0C-F902-8F49-AC2D-5239321E8946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3859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F9A7-E1D0-584D-8145-83C420CE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evaluating the overlaps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FA9-9E08-C648-A034-1DDD24488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9995"/>
            <a:ext cx="8372901" cy="51580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Need to evaluate the complex amplitudes: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do so by evaluating the two fidelities,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can be related to the polar decomposition of the amplitude via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choice of the reference state being the vacuum (e.g., no electrons) is especially convenient: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5CA12-CD7C-5F4C-AF7A-D1362215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30A0C-F902-8F49-AC2D-5239321E8946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14425D-5263-7844-B5AA-FFA33C190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38170"/>
            <a:ext cx="3452414" cy="991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5F8B01-BF79-6C4F-AC00-4645C06A6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587" y="2874071"/>
            <a:ext cx="3657600" cy="1043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D1B2DE-871D-194C-BB91-395105903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475" y="4495800"/>
            <a:ext cx="3321050" cy="1111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900162-1831-4642-9E6E-813A61616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375" y="6172200"/>
            <a:ext cx="4772825" cy="46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6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F497D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937097-BF3A-144D-B6B8-22DD02CA48D2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CD922-7119-2B4F-88BC-9C9982C6892B}"/>
              </a:ext>
            </a:extLst>
          </p:cNvPr>
          <p:cNvSpPr txBox="1"/>
          <p:nvPr/>
        </p:nvSpPr>
        <p:spPr>
          <a:xfrm>
            <a:off x="555170" y="457200"/>
            <a:ext cx="79030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project is one component of the LDRD-funded project, </a:t>
            </a:r>
          </a:p>
          <a:p>
            <a:endParaRPr lang="en-US" sz="2800" dirty="0"/>
          </a:p>
          <a:p>
            <a:r>
              <a:rPr lang="en-US" sz="2800" dirty="0"/>
              <a:t>Quantum-computer-based simulation of strongly correlated photocatalytic materials</a:t>
            </a:r>
          </a:p>
          <a:p>
            <a:endParaRPr lang="en-US" sz="2800" dirty="0"/>
          </a:p>
          <a:p>
            <a:r>
              <a:rPr lang="en-US" sz="2800" dirty="0"/>
              <a:t>L. Gagliardi (</a:t>
            </a:r>
            <a:r>
              <a:rPr lang="en-US" sz="2800" dirty="0" err="1"/>
              <a:t>UChicago</a:t>
            </a:r>
            <a:r>
              <a:rPr lang="en-US" sz="2800" dirty="0"/>
              <a:t>, CSE)</a:t>
            </a:r>
          </a:p>
          <a:p>
            <a:r>
              <a:rPr lang="en-US" sz="2800" dirty="0"/>
              <a:t>Y. Alexeev (CPS), M.  </a:t>
            </a:r>
            <a:r>
              <a:rPr lang="en-US" sz="2800" dirty="0" err="1"/>
              <a:t>Suchara</a:t>
            </a:r>
            <a:r>
              <a:rPr lang="en-US" sz="2800" dirty="0"/>
              <a:t> (MCS)</a:t>
            </a:r>
          </a:p>
          <a:p>
            <a:r>
              <a:rPr lang="en-US" sz="2800" dirty="0"/>
              <a:t>D. Fedorov (CPS), C. Cortes (NST), S. Gray (NST)</a:t>
            </a:r>
          </a:p>
          <a:p>
            <a:r>
              <a:rPr lang="en-US" sz="2800" dirty="0"/>
              <a:t>M. Otten (HRL – external, unfunded collaborator)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48720-0F4C-394E-A6A5-F913D4FFA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9" y="685800"/>
            <a:ext cx="8372901" cy="4422775"/>
          </a:xfrm>
        </p:spPr>
        <p:txBody>
          <a:bodyPr/>
          <a:lstStyle/>
          <a:p>
            <a:r>
              <a:rPr lang="en-US" dirty="0"/>
              <a:t>In this project, the idea is that large, complex chemical systems will be broken up into chemically-motivated fragments, “exact” (Quantum Phase Estimation or QPE) calculations on a quantum computer are performed on the fragments which are then coupled to obtain the energy in a variational quantum algorithm (VQE) circuit: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Our </a:t>
            </a:r>
            <a:r>
              <a:rPr lang="en-US" dirty="0" err="1"/>
              <a:t>Krylov</a:t>
            </a:r>
            <a:r>
              <a:rPr lang="en-US" dirty="0"/>
              <a:t> approach can be thought of as an efficient variation on the QPE aspects above.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4389B-C370-F94F-89B6-0E047E08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30A0C-F902-8F49-AC2D-5239321E8946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CD7ED8C-BCAF-1048-9DE0-3F91ADE7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75" y="2057400"/>
            <a:ext cx="3803650" cy="33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3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086678" y="1219200"/>
            <a:ext cx="8077200" cy="6019800"/>
          </a:xfrm>
        </p:spPr>
        <p:txBody>
          <a:bodyPr/>
          <a:lstStyle/>
          <a:p>
            <a:pPr marL="284162" lvl="1" indent="0">
              <a:buNone/>
              <a:defRPr/>
            </a:pPr>
            <a:endParaRPr lang="en-US" sz="2200" b="1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   Goal and Perspective</a:t>
            </a:r>
          </a:p>
          <a:p>
            <a:pPr>
              <a:buFont typeface="Wingdings" charset="0"/>
              <a:buChar char="§"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   Approach</a:t>
            </a:r>
          </a:p>
          <a:p>
            <a:pPr>
              <a:buFont typeface="Wingdings" charset="0"/>
              <a:buChar char="§"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   Quantum Chemistry Examples</a:t>
            </a:r>
          </a:p>
          <a:p>
            <a:pPr>
              <a:buFont typeface="Wingdings" charset="0"/>
              <a:buChar char="§"/>
              <a:defRPr/>
            </a:pPr>
            <a:r>
              <a:rPr lang="en-US" sz="2400" b="1">
                <a:ea typeface="ＭＳ Ｐゴシック" charset="0"/>
                <a:cs typeface="ＭＳ Ｐゴシック" charset="0"/>
              </a:rPr>
              <a:t>   Conclusions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marL="457200" lvl="1" indent="0"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F497D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BFC907-961D-0840-86A2-AEE06813ABDD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6C4F-6213-504A-B567-1524B125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8960"/>
            <a:ext cx="8372901" cy="828948"/>
          </a:xfrm>
        </p:spPr>
        <p:txBody>
          <a:bodyPr/>
          <a:lstStyle/>
          <a:p>
            <a:r>
              <a:rPr lang="en-US" dirty="0"/>
              <a:t>Goal and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A36BC-D98F-7A44-ADA2-4564AC0BF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72901" cy="4422775"/>
          </a:xfrm>
        </p:spPr>
        <p:txBody>
          <a:bodyPr/>
          <a:lstStyle/>
          <a:p>
            <a:r>
              <a:rPr lang="en-US" dirty="0"/>
              <a:t>To develop quantum algorithms for solving difficult eigenvalue/eigenvector problems like the electronic Schrödinger equation for molecular systems.</a:t>
            </a:r>
          </a:p>
          <a:p>
            <a:endParaRPr lang="en-US" dirty="0"/>
          </a:p>
          <a:p>
            <a:r>
              <a:rPr lang="en-US" dirty="0"/>
              <a:t>Variational Quantum </a:t>
            </a:r>
            <a:r>
              <a:rPr lang="en-US" dirty="0" err="1"/>
              <a:t>Eigensolver</a:t>
            </a:r>
            <a:r>
              <a:rPr lang="en-US" dirty="0"/>
              <a:t> (VQE) – a unitary-gate implementable ansatz is defined and an approximate solution is obtained by minimizing the energy.</a:t>
            </a:r>
          </a:p>
          <a:p>
            <a:endParaRPr lang="en-US" dirty="0"/>
          </a:p>
          <a:p>
            <a:r>
              <a:rPr lang="en-US" dirty="0"/>
              <a:t>Quantum Phase Estimation (QPE) can provide the “full CI” energy. Roughly speaking, QPE involves time-stepping exp(-</a:t>
            </a:r>
            <a:r>
              <a:rPr lang="en-US" dirty="0" err="1"/>
              <a:t>iH</a:t>
            </a:r>
            <a:r>
              <a:rPr lang="en-US" dirty="0" err="1">
                <a:latin typeface="Symbol" pitchFamily="2" charset="2"/>
              </a:rPr>
              <a:t>t</a:t>
            </a:r>
            <a:r>
              <a:rPr lang="en-US" dirty="0"/>
              <a:t>) on an initial state that has some good overlap with the desired state and Fourier analysis to obtain the “full CI” energy.  It can involve on the order of 1/</a:t>
            </a:r>
            <a:r>
              <a:rPr lang="en-US" dirty="0">
                <a:latin typeface="Symbol" pitchFamily="2" charset="2"/>
              </a:rPr>
              <a:t>e</a:t>
            </a:r>
            <a:r>
              <a:rPr lang="en-US" dirty="0"/>
              <a:t> = 1000 or more time steps and thus requires deep circuits.</a:t>
            </a:r>
          </a:p>
          <a:p>
            <a:endParaRPr lang="en-US" dirty="0"/>
          </a:p>
          <a:p>
            <a:r>
              <a:rPr lang="en-US" dirty="0"/>
              <a:t>More clever approaches to the Fourier analysis or to effectively doing the Fourier analysis in QPE can be developed that can reduce the effort.  Here we will use </a:t>
            </a:r>
            <a:r>
              <a:rPr lang="en-US" dirty="0" err="1"/>
              <a:t>Krylov</a:t>
            </a:r>
            <a:r>
              <a:rPr lang="en-US" dirty="0"/>
              <a:t> subspace methods.   See some important, related papers:</a:t>
            </a:r>
          </a:p>
          <a:p>
            <a:endParaRPr lang="en-US" dirty="0"/>
          </a:p>
          <a:p>
            <a:pPr lvl="1"/>
            <a:r>
              <a:rPr lang="en-US" dirty="0"/>
              <a:t>Parrish and McMahon, 		 arXiv:1909.08925  (2019)</a:t>
            </a:r>
          </a:p>
          <a:p>
            <a:pPr lvl="1"/>
            <a:r>
              <a:rPr lang="en-US" dirty="0"/>
              <a:t>Stair, Huang &amp; Evangelista,     JCTC 16, 2236.     (2020)</a:t>
            </a:r>
          </a:p>
          <a:p>
            <a:pPr lvl="1"/>
            <a:r>
              <a:rPr lang="en-US" dirty="0" err="1"/>
              <a:t>Klymko</a:t>
            </a:r>
            <a:r>
              <a:rPr lang="en-US" dirty="0"/>
              <a:t> et al.,               		 arXiv:2103.08563   (2021)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28359-51E2-104F-93E9-0E5B2421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30A0C-F902-8F49-AC2D-5239321E8946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0248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50594-5551-5043-861D-F27C49A96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0550"/>
            <a:ext cx="8372901" cy="4422775"/>
          </a:xfrm>
        </p:spPr>
        <p:txBody>
          <a:bodyPr/>
          <a:lstStyle/>
          <a:p>
            <a:r>
              <a:rPr lang="en-US" dirty="0"/>
              <a:t>Generalized eigenvalue problem and use of </a:t>
            </a:r>
            <a:r>
              <a:rPr lang="en-US" dirty="0" err="1"/>
              <a:t>Krylov</a:t>
            </a:r>
            <a:r>
              <a:rPr lang="en-US" dirty="0"/>
              <a:t> iterates based on M-1 time steps: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3DE2-40C2-A548-9137-8A9021C7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30A0C-F902-8F49-AC2D-5239321E8946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E35DEB4F-C7E1-814C-9931-16E3C81B2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750" y="990600"/>
            <a:ext cx="65278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A8D48-2E4F-AD49-8E2D-322EF80A3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9" y="609601"/>
            <a:ext cx="7996451" cy="2514600"/>
          </a:xfrm>
        </p:spPr>
        <p:txBody>
          <a:bodyPr/>
          <a:lstStyle/>
          <a:p>
            <a:r>
              <a:rPr lang="en-US" dirty="0"/>
              <a:t>Choice of f(H):   f(H) = H, of course, is one possibility.  However, a much more computationally efficient choice is:   f(H)= exp(-</a:t>
            </a:r>
            <a:r>
              <a:rPr lang="en-US" dirty="0" err="1"/>
              <a:t>iH</a:t>
            </a:r>
            <a:r>
              <a:rPr lang="en-US" dirty="0" err="1">
                <a:latin typeface="Symbol" pitchFamily="2" charset="2"/>
              </a:rPr>
              <a:t>t</a:t>
            </a:r>
            <a:r>
              <a:rPr lang="en-US" dirty="0"/>
              <a:t>).  This is also motivated by a signal-processing approach arising from the chemistry literature called “Filter Diagonalization”:</a:t>
            </a:r>
          </a:p>
          <a:p>
            <a:endParaRPr lang="en-US" dirty="0"/>
          </a:p>
          <a:p>
            <a:pPr lvl="1"/>
            <a:r>
              <a:rPr lang="en-US" dirty="0"/>
              <a:t>Wall and </a:t>
            </a:r>
            <a:r>
              <a:rPr lang="en-US" dirty="0" err="1"/>
              <a:t>Neuhauser</a:t>
            </a:r>
            <a:r>
              <a:rPr lang="en-US" dirty="0"/>
              <a:t>, 		J. Chem. Phys.  102, 8011 (1995)</a:t>
            </a:r>
          </a:p>
          <a:p>
            <a:pPr lvl="1"/>
            <a:r>
              <a:rPr lang="en-US" dirty="0" err="1"/>
              <a:t>Mandelshtan</a:t>
            </a:r>
            <a:r>
              <a:rPr lang="en-US" dirty="0"/>
              <a:t> and Taylor, 	J. Chem. Phys.  107, 6756 (1997)</a:t>
            </a:r>
          </a:p>
          <a:p>
            <a:pPr lvl="1"/>
            <a:endParaRPr lang="en-US" dirty="0"/>
          </a:p>
          <a:p>
            <a:pPr marL="284162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3ABEB-6131-C443-9B63-D30DBCE1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30A0C-F902-8F49-AC2D-5239321E8946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5AB7038-B30D-9D4E-8539-2A2AFD30B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05" y="2862183"/>
            <a:ext cx="8607695" cy="341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303C1-4A4C-A44D-BAAF-F7A3CB1F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9" y="762000"/>
            <a:ext cx="8372901" cy="4422775"/>
          </a:xfrm>
        </p:spPr>
        <p:txBody>
          <a:bodyPr/>
          <a:lstStyle/>
          <a:p>
            <a:r>
              <a:rPr lang="en-US" dirty="0"/>
              <a:t>Plan is to use the quantum computer to take the time steps, and to either use an ancillary qubit and the Hadamard test to evaluate the overlaps or to use a new fidelity-based procedure we devised that avoids the need of an ancillary qubit.</a:t>
            </a:r>
          </a:p>
          <a:p>
            <a:r>
              <a:rPr lang="en-US" dirty="0"/>
              <a:t>A classical computer is used to solve the generalized eigenvalue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23377-FE87-7D47-BADA-68A9A851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30A0C-F902-8F49-AC2D-5239321E8946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C3A0B48D-C9C0-1247-8EDA-49B6A68BA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7604565" cy="4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8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8BAA-6AD4-F44D-B30A-6A125EAF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372901" cy="828948"/>
          </a:xfrm>
        </p:spPr>
        <p:txBody>
          <a:bodyPr/>
          <a:lstStyle/>
          <a:p>
            <a:r>
              <a:rPr lang="en-US" dirty="0"/>
              <a:t>Quantum chemistry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6274A-4AB4-E64B-B6E0-A64707223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372901" cy="4422775"/>
          </a:xfrm>
        </p:spPr>
        <p:txBody>
          <a:bodyPr/>
          <a:lstStyle/>
          <a:p>
            <a:r>
              <a:rPr lang="en-US" dirty="0"/>
              <a:t>Taking just 5-10 time steps can lead to chemically accurate energies: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issue can arise with condition numbers and numerical problems can occur in the solution of the generalized eigenvalue problem when many more time steps are taken – we developed a procedure based on defining new basis functions as Fourier transforms of the original ones that is closer to the spirit of  original Filter </a:t>
            </a:r>
            <a:r>
              <a:rPr lang="en-US" dirty="0" err="1"/>
              <a:t>Diagonaliztion</a:t>
            </a:r>
            <a:r>
              <a:rPr lang="en-US" dirty="0"/>
              <a:t> that ameliorates this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3C4A4-1115-9342-84DE-18942F1B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30A0C-F902-8F49-AC2D-5239321E8946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5CE8FD-F734-6F4A-AFC9-58C9EE9FD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36" y="1295400"/>
            <a:ext cx="8004928" cy="355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41969"/>
      </p:ext>
    </p:extLst>
  </p:cSld>
  <p:clrMapOvr>
    <a:masterClrMapping/>
  </p:clrMapOvr>
</p:sld>
</file>

<file path=ppt/theme/theme1.xml><?xml version="1.0" encoding="utf-8"?>
<a:theme xmlns:a="http://schemas.openxmlformats.org/drawingml/2006/main" name="ANL TEMPLATE PPT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ANL TEMPLATE PPT_4x3.thmx</Template>
  <TotalTime>91845</TotalTime>
  <Words>862</Words>
  <Application>Microsoft Macintosh PowerPoint</Application>
  <PresentationFormat>On-screen Show (4:3)</PresentationFormat>
  <Paragraphs>109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ANL TEMPLATE PPT_4x3</vt:lpstr>
      <vt:lpstr> quantum krylov subspace algorithms for ground and excited state energy estimation</vt:lpstr>
      <vt:lpstr>PowerPoint Presentation</vt:lpstr>
      <vt:lpstr>PowerPoint Presentation</vt:lpstr>
      <vt:lpstr>Outline</vt:lpstr>
      <vt:lpstr>Goal and perspective</vt:lpstr>
      <vt:lpstr>PowerPoint Presentation</vt:lpstr>
      <vt:lpstr>PowerPoint Presentation</vt:lpstr>
      <vt:lpstr>PowerPoint Presentation</vt:lpstr>
      <vt:lpstr>Quantum chemistry examples</vt:lpstr>
      <vt:lpstr>Excited states can also be obtained</vt:lpstr>
      <vt:lpstr>conclusions</vt:lpstr>
      <vt:lpstr>Appendix: evaluating the overlaps</vt:lpstr>
    </vt:vector>
  </TitlesOfParts>
  <Company>ANL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Idealized Bulk Heterojunctions for Organic Photovoltaics</dc:title>
  <dc:creator>Seth B. Darling</dc:creator>
  <cp:lastModifiedBy>Gray, Stephen K.</cp:lastModifiedBy>
  <cp:revision>1365</cp:revision>
  <cp:lastPrinted>2019-07-10T22:00:12Z</cp:lastPrinted>
  <dcterms:created xsi:type="dcterms:W3CDTF">2011-05-02T00:38:38Z</dcterms:created>
  <dcterms:modified xsi:type="dcterms:W3CDTF">2021-11-15T15:04:02Z</dcterms:modified>
</cp:coreProperties>
</file>