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24"/>
  </p:notesMasterIdLst>
  <p:sldIdLst>
    <p:sldId id="515" r:id="rId2"/>
    <p:sldId id="837" r:id="rId3"/>
    <p:sldId id="713" r:id="rId4"/>
    <p:sldId id="838" r:id="rId5"/>
    <p:sldId id="839" r:id="rId6"/>
    <p:sldId id="849" r:id="rId7"/>
    <p:sldId id="851" r:id="rId8"/>
    <p:sldId id="843" r:id="rId9"/>
    <p:sldId id="850" r:id="rId10"/>
    <p:sldId id="842" r:id="rId11"/>
    <p:sldId id="846" r:id="rId12"/>
    <p:sldId id="844" r:id="rId13"/>
    <p:sldId id="524" r:id="rId14"/>
    <p:sldId id="514" r:id="rId15"/>
    <p:sldId id="517" r:id="rId16"/>
    <p:sldId id="525" r:id="rId17"/>
    <p:sldId id="836" r:id="rId18"/>
    <p:sldId id="393" r:id="rId19"/>
    <p:sldId id="365" r:id="rId20"/>
    <p:sldId id="362" r:id="rId21"/>
    <p:sldId id="376" r:id="rId22"/>
    <p:sldId id="265" r:id="rId2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671" userDrawn="1">
          <p15:clr>
            <a:srgbClr val="A4A3A4"/>
          </p15:clr>
        </p15:guide>
        <p15:guide id="2" orient="horz" pos="4175" userDrawn="1">
          <p15:clr>
            <a:srgbClr val="A4A3A4"/>
          </p15:clr>
        </p15:guide>
        <p15:guide id="3" orient="horz" pos="311" userDrawn="1">
          <p15:clr>
            <a:srgbClr val="A4A3A4"/>
          </p15:clr>
        </p15:guide>
        <p15:guide id="4" pos="5503" userDrawn="1">
          <p15:clr>
            <a:srgbClr val="A4A3A4"/>
          </p15:clr>
        </p15:guide>
        <p15:guide id="5" pos="317" userDrawn="1">
          <p15:clr>
            <a:srgbClr val="A4A3A4"/>
          </p15:clr>
        </p15:guide>
        <p15:guide id="6" pos="151" userDrawn="1">
          <p15:clr>
            <a:srgbClr val="A4A3A4"/>
          </p15:clr>
        </p15:guide>
        <p15:guide id="7" pos="55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 id="1" name="Niklas, Jens" initials="NJ" lastIdx="1" clrIdx="1">
    <p:extLst>
      <p:ext uri="{19B8F6BF-5375-455C-9EA6-DF929625EA0E}">
        <p15:presenceInfo xmlns:p15="http://schemas.microsoft.com/office/powerpoint/2012/main" xmlns="" userId="S-1-5-21-2035299757-743199251-48716514-6557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B1F8F"/>
    <a:srgbClr val="007836"/>
    <a:srgbClr val="00609C"/>
    <a:srgbClr val="A12B2F"/>
    <a:srgbClr val="ECAA00"/>
    <a:srgbClr val="76777B"/>
    <a:srgbClr val="ECAC00"/>
    <a:srgbClr val="00A19C"/>
    <a:srgbClr val="0082CA"/>
    <a:srgbClr val="4D008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3486" autoAdjust="0"/>
  </p:normalViewPr>
  <p:slideViewPr>
    <p:cSldViewPr snapToGrid="0" showGuides="1">
      <p:cViewPr varScale="1">
        <p:scale>
          <a:sx n="146" d="100"/>
          <a:sy n="146" d="100"/>
        </p:scale>
        <p:origin x="-624" y="-90"/>
      </p:cViewPr>
      <p:guideLst>
        <p:guide orient="horz" pos="671"/>
        <p:guide orient="horz" pos="4175"/>
        <p:guide orient="horz" pos="311"/>
        <p:guide pos="5503"/>
        <p:guide pos="317"/>
        <p:guide pos="151"/>
        <p:guide pos="5581"/>
      </p:guideLst>
    </p:cSldViewPr>
  </p:slideViewPr>
  <p:notesTextViewPr>
    <p:cViewPr>
      <p:scale>
        <a:sx n="3" d="2"/>
        <a:sy n="3" d="2"/>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8" tIns="48324" rIns="96648" bIns="48324"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8" tIns="48324" rIns="96648" bIns="48324" rtlCol="0"/>
          <a:lstStyle>
            <a:lvl1pPr algn="r">
              <a:defRPr sz="1200"/>
            </a:lvl1pPr>
          </a:lstStyle>
          <a:p>
            <a:fld id="{8080A489-9093-C54A-B1C3-374F661A0010}" type="datetimeFigureOut">
              <a:rPr lang="en-US" smtClean="0"/>
              <a:pPr/>
              <a:t>11/13/2021</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48" tIns="48324" rIns="96648" bIns="48324"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8" tIns="48324" rIns="96648"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48" tIns="48324" rIns="96648" bIns="48324"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48" tIns="48324" rIns="96648" bIns="48324" rtlCol="0" anchor="b"/>
          <a:lstStyle>
            <a:lvl1pPr algn="r">
              <a:defRPr sz="1200"/>
            </a:lvl1pPr>
          </a:lstStyle>
          <a:p>
            <a:fld id="{3EAA7A1A-8011-3A42-91B8-EE1BD44E4455}" type="slidenum">
              <a:rPr lang="en-US" smtClean="0"/>
              <a:pPr/>
              <a:t>‹#›</a:t>
            </a:fld>
            <a:endParaRPr lang="en-US"/>
          </a:p>
        </p:txBody>
      </p:sp>
    </p:spTree>
    <p:extLst>
      <p:ext uri="{BB962C8B-B14F-4D97-AF65-F5344CB8AC3E}">
        <p14:creationId xmlns:p14="http://schemas.microsoft.com/office/powerpoint/2010/main" xmlns=""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Thanks to Organizers for opportunity to present our research</a:t>
            </a:r>
          </a:p>
          <a:p>
            <a:r>
              <a:rPr lang="en-US" sz="1200" baseline="0" dirty="0"/>
              <a:t>Thanks to audience</a:t>
            </a:r>
            <a:endParaRPr lang="en-US" sz="1200" dirty="0"/>
          </a:p>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pPr/>
              <a:t>1</a:t>
            </a:fld>
            <a:endParaRPr lang="en-US"/>
          </a:p>
        </p:txBody>
      </p:sp>
    </p:spTree>
    <p:extLst>
      <p:ext uri="{BB962C8B-B14F-4D97-AF65-F5344CB8AC3E}">
        <p14:creationId xmlns:p14="http://schemas.microsoft.com/office/powerpoint/2010/main" xmlns="" val="2903015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a:t>
            </a:r>
            <a:r>
              <a:rPr lang="en-US" baseline="0" dirty="0"/>
              <a:t> at least two frequencies</a:t>
            </a:r>
            <a:endParaRPr lang="en-US" dirty="0"/>
          </a:p>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pPr/>
              <a:t>11</a:t>
            </a:fld>
            <a:endParaRPr lang="en-US"/>
          </a:p>
        </p:txBody>
      </p:sp>
    </p:spTree>
    <p:extLst>
      <p:ext uri="{BB962C8B-B14F-4D97-AF65-F5344CB8AC3E}">
        <p14:creationId xmlns:p14="http://schemas.microsoft.com/office/powerpoint/2010/main" xmlns="" val="457652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a:t>
            </a:r>
            <a:r>
              <a:rPr lang="en-US" baseline="0" dirty="0"/>
              <a:t> at least two frequencies</a:t>
            </a:r>
            <a:endParaRPr lang="en-US" dirty="0"/>
          </a:p>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pPr/>
              <a:t>12</a:t>
            </a:fld>
            <a:endParaRPr lang="en-US"/>
          </a:p>
        </p:txBody>
      </p:sp>
    </p:spTree>
    <p:extLst>
      <p:ext uri="{BB962C8B-B14F-4D97-AF65-F5344CB8AC3E}">
        <p14:creationId xmlns:p14="http://schemas.microsoft.com/office/powerpoint/2010/main" xmlns="" val="411804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Thanks to Organizers for opportunity to present our research</a:t>
            </a:r>
          </a:p>
          <a:p>
            <a:r>
              <a:rPr lang="en-US" sz="1200" baseline="0" dirty="0"/>
              <a:t>Thanks to audience</a:t>
            </a:r>
            <a:endParaRPr lang="en-US" sz="1200" dirty="0"/>
          </a:p>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pPr/>
              <a:t>17</a:t>
            </a:fld>
            <a:endParaRPr lang="en-US"/>
          </a:p>
        </p:txBody>
      </p:sp>
    </p:spTree>
    <p:extLst>
      <p:ext uri="{BB962C8B-B14F-4D97-AF65-F5344CB8AC3E}">
        <p14:creationId xmlns:p14="http://schemas.microsoft.com/office/powerpoint/2010/main" xmlns="" val="290301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046877AA-97B3-497A-830B-78ED500B1E45}"/>
              </a:ext>
            </a:extLst>
          </p:cNvPr>
          <p:cNvSpPr>
            <a:spLocks noGrp="1" noChangeArrowheads="1"/>
          </p:cNvSpPr>
          <p:nvPr>
            <p:ph type="sldNum" sz="quarter" idx="5"/>
          </p:nvPr>
        </p:nvSpPr>
        <p:spPr>
          <a:ln/>
        </p:spPr>
        <p:txBody>
          <a:bodyPr/>
          <a:lstStyle/>
          <a:p>
            <a:fld id="{5B514034-3B17-491D-A409-4AA2444EF668}" type="slidenum">
              <a:rPr lang="en-US" altLang="en-US"/>
              <a:pPr/>
              <a:t>19</a:t>
            </a:fld>
            <a:endParaRPr lang="en-US" altLang="en-US"/>
          </a:p>
        </p:txBody>
      </p:sp>
      <p:sp>
        <p:nvSpPr>
          <p:cNvPr id="376834" name="Rectangle 2">
            <a:extLst>
              <a:ext uri="{FF2B5EF4-FFF2-40B4-BE49-F238E27FC236}">
                <a16:creationId xmlns:a16="http://schemas.microsoft.com/office/drawing/2014/main" xmlns="" id="{EACC663D-6DEF-4E71-82E2-2A0CD7B2A0AC}"/>
              </a:ext>
            </a:extLst>
          </p:cNvPr>
          <p:cNvSpPr>
            <a:spLocks noGrp="1" noRot="1" noChangeAspect="1" noChangeArrowheads="1" noTextEdit="1"/>
          </p:cNvSpPr>
          <p:nvPr>
            <p:ph type="sldImg"/>
          </p:nvPr>
        </p:nvSpPr>
        <p:spPr>
          <a:ln/>
        </p:spPr>
      </p:sp>
      <p:sp>
        <p:nvSpPr>
          <p:cNvPr id="376835" name="Rectangle 3">
            <a:extLst>
              <a:ext uri="{FF2B5EF4-FFF2-40B4-BE49-F238E27FC236}">
                <a16:creationId xmlns:a16="http://schemas.microsoft.com/office/drawing/2014/main" xmlns="" id="{DBA064A7-F568-4647-8254-C92F65DC10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C1615CED-98C1-45D6-8A81-BA260FF7D285}"/>
              </a:ext>
            </a:extLst>
          </p:cNvPr>
          <p:cNvSpPr>
            <a:spLocks noGrp="1" noChangeArrowheads="1"/>
          </p:cNvSpPr>
          <p:nvPr>
            <p:ph type="sldNum" sz="quarter" idx="5"/>
          </p:nvPr>
        </p:nvSpPr>
        <p:spPr>
          <a:ln/>
        </p:spPr>
        <p:txBody>
          <a:bodyPr/>
          <a:lstStyle/>
          <a:p>
            <a:fld id="{C4E700CA-1388-4AC2-AC7D-B7F77F672CDF}" type="slidenum">
              <a:rPr lang="en-US" altLang="en-US"/>
              <a:pPr/>
              <a:t>20</a:t>
            </a:fld>
            <a:endParaRPr lang="en-US" altLang="en-US"/>
          </a:p>
        </p:txBody>
      </p:sp>
      <p:sp>
        <p:nvSpPr>
          <p:cNvPr id="377858" name="Rectangle 2">
            <a:extLst>
              <a:ext uri="{FF2B5EF4-FFF2-40B4-BE49-F238E27FC236}">
                <a16:creationId xmlns:a16="http://schemas.microsoft.com/office/drawing/2014/main" xmlns="" id="{B89CEC05-F4E5-44BF-AC6A-824BC249DB8B}"/>
              </a:ext>
            </a:extLst>
          </p:cNvPr>
          <p:cNvSpPr>
            <a:spLocks noGrp="1" noRot="1" noChangeAspect="1" noChangeArrowheads="1" noTextEdit="1"/>
          </p:cNvSpPr>
          <p:nvPr>
            <p:ph type="sldImg"/>
          </p:nvPr>
        </p:nvSpPr>
        <p:spPr>
          <a:ln/>
        </p:spPr>
      </p:sp>
      <p:sp>
        <p:nvSpPr>
          <p:cNvPr id="377859" name="Rectangle 3">
            <a:extLst>
              <a:ext uri="{FF2B5EF4-FFF2-40B4-BE49-F238E27FC236}">
                <a16:creationId xmlns:a16="http://schemas.microsoft.com/office/drawing/2014/main" xmlns="" id="{94332973-C65D-45FD-ACE5-D3AC2D2691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70CF4F4F-ACF9-40F1-B9EB-E471AB9892AD}"/>
              </a:ext>
            </a:extLst>
          </p:cNvPr>
          <p:cNvSpPr>
            <a:spLocks noGrp="1" noChangeArrowheads="1"/>
          </p:cNvSpPr>
          <p:nvPr>
            <p:ph type="sldNum" sz="quarter" idx="5"/>
          </p:nvPr>
        </p:nvSpPr>
        <p:spPr>
          <a:ln/>
        </p:spPr>
        <p:txBody>
          <a:bodyPr/>
          <a:lstStyle/>
          <a:p>
            <a:fld id="{8E4BC864-C97E-4B32-9627-43836779527D}" type="slidenum">
              <a:rPr lang="en-US" altLang="en-US"/>
              <a:pPr/>
              <a:t>21</a:t>
            </a:fld>
            <a:endParaRPr lang="en-US" altLang="en-US"/>
          </a:p>
        </p:txBody>
      </p:sp>
      <p:sp>
        <p:nvSpPr>
          <p:cNvPr id="401410" name="Rectangle 2">
            <a:extLst>
              <a:ext uri="{FF2B5EF4-FFF2-40B4-BE49-F238E27FC236}">
                <a16:creationId xmlns:a16="http://schemas.microsoft.com/office/drawing/2014/main" xmlns="" id="{4ED9BF93-B5AD-44AF-B52D-A0A4DE09B86B}"/>
              </a:ext>
            </a:extLst>
          </p:cNvPr>
          <p:cNvSpPr>
            <a:spLocks noGrp="1" noRot="1" noChangeAspect="1" noChangeArrowheads="1" noTextEdit="1"/>
          </p:cNvSpPr>
          <p:nvPr>
            <p:ph type="sldImg"/>
          </p:nvPr>
        </p:nvSpPr>
        <p:spPr>
          <a:ln/>
        </p:spPr>
      </p:sp>
      <p:sp>
        <p:nvSpPr>
          <p:cNvPr id="401411" name="Rectangle 3">
            <a:extLst>
              <a:ext uri="{FF2B5EF4-FFF2-40B4-BE49-F238E27FC236}">
                <a16:creationId xmlns:a16="http://schemas.microsoft.com/office/drawing/2014/main" xmlns="" id="{D54F9D3D-0E9E-4B5E-A28F-875C71D00532}"/>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xmlns="" val="0"/>
              </a:ext>
            </a:extLst>
          </a:blip>
          <a:srcRect t="10682" b="7135"/>
          <a:stretch/>
        </p:blipFill>
        <p:spPr>
          <a:xfrm>
            <a:off x="0" y="4"/>
            <a:ext cx="9144000" cy="5984917"/>
          </a:xfrm>
          <a:prstGeom prst="rect">
            <a:avLst/>
          </a:prstGeom>
        </p:spPr>
      </p:pic>
      <p:sp>
        <p:nvSpPr>
          <p:cNvPr id="3" name="Text Placeholder 2"/>
          <p:cNvSpPr>
            <a:spLocks noGrp="1"/>
          </p:cNvSpPr>
          <p:nvPr>
            <p:ph type="body" sz="quarter" idx="10" hasCustomPrompt="1"/>
          </p:nvPr>
        </p:nvSpPr>
        <p:spPr>
          <a:xfrm>
            <a:off x="3"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xmlns="" val="186181935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8"/>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5497448"/>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710816"/>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5496670"/>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28171941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168752"/>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7"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697097"/>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7" y="1697097"/>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3618612"/>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699596"/>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417488704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2" y="4706193"/>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30" y="3979065"/>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6" y="3979065"/>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5" y="3979065"/>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3" y="3979065"/>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2" y="1168752"/>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xmlns="" val="201421995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2" y="1168752"/>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15" name="Picture Placeholder 4"/>
          <p:cNvSpPr>
            <a:spLocks noGrp="1" noChangeAspect="1"/>
          </p:cNvSpPr>
          <p:nvPr>
            <p:ph type="pic" sz="quarter" idx="15" hasCustomPrompt="1"/>
          </p:nvPr>
        </p:nvSpPr>
        <p:spPr>
          <a:xfrm>
            <a:off x="487437" y="1574670"/>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3443430"/>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18" name="Picture Placeholder 4"/>
          <p:cNvSpPr>
            <a:spLocks noGrp="1" noChangeAspect="1"/>
          </p:cNvSpPr>
          <p:nvPr>
            <p:ph type="pic" sz="quarter" idx="25" hasCustomPrompt="1"/>
          </p:nvPr>
        </p:nvSpPr>
        <p:spPr>
          <a:xfrm>
            <a:off x="4912432" y="1574670"/>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3443430"/>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0" name="Picture Placeholder 4"/>
          <p:cNvSpPr>
            <a:spLocks noGrp="1" noChangeAspect="1"/>
          </p:cNvSpPr>
          <p:nvPr>
            <p:ph type="pic" sz="quarter" idx="27" hasCustomPrompt="1"/>
          </p:nvPr>
        </p:nvSpPr>
        <p:spPr>
          <a:xfrm>
            <a:off x="487437" y="4025155"/>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5898520"/>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4" name="Picture Placeholder 4"/>
          <p:cNvSpPr>
            <a:spLocks noGrp="1" noChangeAspect="1"/>
          </p:cNvSpPr>
          <p:nvPr>
            <p:ph type="pic" sz="quarter" idx="29" hasCustomPrompt="1"/>
          </p:nvPr>
        </p:nvSpPr>
        <p:spPr>
          <a:xfrm>
            <a:off x="4912432" y="4025155"/>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5902311"/>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Tree>
    <p:extLst>
      <p:ext uri="{BB962C8B-B14F-4D97-AF65-F5344CB8AC3E}">
        <p14:creationId xmlns:p14="http://schemas.microsoft.com/office/powerpoint/2010/main" xmlns="" val="423592112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2" y="1699606"/>
            <a:ext cx="8372901"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85777" y="6318959"/>
            <a:ext cx="3711039" cy="539045"/>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xmlns="" val="350041973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userDrawn="1"/>
        </p:nvSpPr>
        <p:spPr>
          <a:xfrm>
            <a:off x="469901" y="6247222"/>
            <a:ext cx="1387624" cy="369332"/>
          </a:xfrm>
          <a:prstGeom prst="rect">
            <a:avLst/>
          </a:prstGeom>
          <a:noFill/>
        </p:spPr>
        <p:txBody>
          <a:bodyPr wrap="none" lIns="0" rtlCol="0">
            <a:spAutoFit/>
          </a:bodyPr>
          <a:lstStyle/>
          <a:p>
            <a:r>
              <a:rPr lang="en-US" sz="1800" dirty="0">
                <a:solidFill>
                  <a:schemeClr val="tx1">
                    <a:lumMod val="50000"/>
                  </a:schemeClr>
                </a:solidFill>
              </a:rPr>
              <a:t>www.anl.gov</a:t>
            </a:r>
          </a:p>
        </p:txBody>
      </p:sp>
      <p:pic>
        <p:nvPicPr>
          <p:cNvPr id="8" name="Picture 7"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xmlns="" val="0"/>
              </a:ext>
            </a:extLst>
          </a:blip>
          <a:srcRect t="10682" b="7135"/>
          <a:stretch/>
        </p:blipFill>
        <p:spPr>
          <a:xfrm>
            <a:off x="0" y="4"/>
            <a:ext cx="9144000" cy="5984917"/>
          </a:xfrm>
          <a:prstGeom prst="rect">
            <a:avLst/>
          </a:prstGeom>
        </p:spPr>
      </p:pic>
      <p:sp>
        <p:nvSpPr>
          <p:cNvPr id="9" name="Text Placeholder 2"/>
          <p:cNvSpPr>
            <a:spLocks noGrp="1"/>
          </p:cNvSpPr>
          <p:nvPr>
            <p:ph type="body" sz="quarter" idx="10" hasCustomPrompt="1"/>
          </p:nvPr>
        </p:nvSpPr>
        <p:spPr>
          <a:xfrm>
            <a:off x="2"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6" name="TextBox 5"/>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xmlns="" val="1274863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57202" y="274642"/>
            <a:ext cx="8372901"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xmlns="" val="35953096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286681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7033023" y="627296"/>
            <a:ext cx="1859645" cy="66993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7"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3"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2"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2"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3"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3417373"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8"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6360198"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69900" y="6094285"/>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431801" y="730250"/>
            <a:ext cx="6188075"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sp>
        <p:nvSpPr>
          <p:cNvPr id="17" name="TextBox 16"/>
          <p:cNvSpPr txBox="1"/>
          <p:nvPr userDrawn="1"/>
        </p:nvSpPr>
        <p:spPr>
          <a:xfrm>
            <a:off x="-1066539" y="-1241416"/>
            <a:ext cx="3876414"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xmlns="" val="218226459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xmlns=""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7"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3"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6"/>
            <a:ext cx="5851526"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2"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2"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3"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3"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8"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8"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273831678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2" y="1699995"/>
            <a:ext cx="8372901"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xmlns="" val="212054508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7286679" y="167615"/>
            <a:ext cx="1546986" cy="55729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6094285"/>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2" y="4945565"/>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2" y="5323002"/>
            <a:ext cx="2692871"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3"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3"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899578"/>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726366"/>
            <a:ext cx="8452904" cy="86288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8"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8"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4589250"/>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899573"/>
            <a:ext cx="224589" cy="2761488"/>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17" name="Text Placeholder 4"/>
          <p:cNvSpPr>
            <a:spLocks noGrp="1"/>
          </p:cNvSpPr>
          <p:nvPr>
            <p:ph type="body" sz="quarter" idx="26" hasCustomPrompt="1"/>
          </p:nvPr>
        </p:nvSpPr>
        <p:spPr>
          <a:xfrm>
            <a:off x="503239" y="366278"/>
            <a:ext cx="8484914"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Tree>
    <p:extLst>
      <p:ext uri="{BB962C8B-B14F-4D97-AF65-F5344CB8AC3E}">
        <p14:creationId xmlns:p14="http://schemas.microsoft.com/office/powerpoint/2010/main" xmlns="" val="219085957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7400979" y="320214"/>
            <a:ext cx="1546986" cy="55729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6094285"/>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2"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2"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3"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3"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681610"/>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2" y="116710"/>
            <a:ext cx="6776128" cy="1119234"/>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8"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8"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1229597"/>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681605"/>
            <a:ext cx="224589" cy="2761488"/>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206170038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6" y="0"/>
            <a:ext cx="8925873"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5042974"/>
            <a:ext cx="8321040" cy="1373592"/>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120728279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2" y="4645422"/>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p:cNvSpPr>
            <a:spLocks noGrp="1" noChangeAspect="1"/>
          </p:cNvSpPr>
          <p:nvPr>
            <p:ph type="pic" sz="quarter" idx="13" hasCustomPrompt="1"/>
          </p:nvPr>
        </p:nvSpPr>
        <p:spPr>
          <a:xfrm>
            <a:off x="218126" y="3"/>
            <a:ext cx="8925873"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165949250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3663950"/>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3663950"/>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2" y="4645422"/>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270953639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367364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2" y="4645422"/>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301297835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2" y="4645422"/>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30" y="3931767"/>
            <a:ext cx="2238469" cy="477837"/>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6" y="3931767"/>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5" y="3931767"/>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3" y="3931767"/>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139565271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89A74-2D47-4C1E-9F53-E8CA5F4A12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B69BB6C-E539-4793-B2CC-5CBD9A4CEFFE}"/>
              </a:ext>
            </a:extLst>
          </p:cNvPr>
          <p:cNvSpPr>
            <a:spLocks noGrp="1"/>
          </p:cNvSpPr>
          <p:nvPr>
            <p:ph type="dt" sz="half" idx="10"/>
          </p:nvPr>
        </p:nvSpPr>
        <p:spPr/>
        <p:txBody>
          <a:bodyPr/>
          <a:lstStyle>
            <a:lvl1pPr>
              <a:defRPr/>
            </a:lvl1pPr>
          </a:lstStyle>
          <a:p>
            <a:endParaRPr lang="es-ES" altLang="en-US"/>
          </a:p>
        </p:txBody>
      </p:sp>
      <p:sp>
        <p:nvSpPr>
          <p:cNvPr id="4" name="Footer Placeholder 3">
            <a:extLst>
              <a:ext uri="{FF2B5EF4-FFF2-40B4-BE49-F238E27FC236}">
                <a16:creationId xmlns:a16="http://schemas.microsoft.com/office/drawing/2014/main" xmlns="" id="{F5F5C2EA-90A7-4B97-8A4A-AD702E905A0F}"/>
              </a:ext>
            </a:extLst>
          </p:cNvPr>
          <p:cNvSpPr>
            <a:spLocks noGrp="1"/>
          </p:cNvSpPr>
          <p:nvPr>
            <p:ph type="ftr" sz="quarter" idx="11"/>
          </p:nvPr>
        </p:nvSpPr>
        <p:spPr/>
        <p:txBody>
          <a:bodyPr/>
          <a:lstStyle>
            <a:lvl1pPr>
              <a:defRPr/>
            </a:lvl1pPr>
          </a:lstStyle>
          <a:p>
            <a:endParaRPr lang="es-ES" altLang="en-US"/>
          </a:p>
        </p:txBody>
      </p:sp>
      <p:sp>
        <p:nvSpPr>
          <p:cNvPr id="5" name="Slide Number Placeholder 4">
            <a:extLst>
              <a:ext uri="{FF2B5EF4-FFF2-40B4-BE49-F238E27FC236}">
                <a16:creationId xmlns:a16="http://schemas.microsoft.com/office/drawing/2014/main" xmlns="" id="{CD37EDE7-A873-49B3-9EFF-DC0372C8ABED}"/>
              </a:ext>
            </a:extLst>
          </p:cNvPr>
          <p:cNvSpPr>
            <a:spLocks noGrp="1"/>
          </p:cNvSpPr>
          <p:nvPr>
            <p:ph type="sldNum" sz="quarter" idx="12"/>
          </p:nvPr>
        </p:nvSpPr>
        <p:spPr/>
        <p:txBody>
          <a:bodyPr/>
          <a:lstStyle>
            <a:lvl1pPr>
              <a:defRPr/>
            </a:lvl1pPr>
          </a:lstStyle>
          <a:p>
            <a:fld id="{7E281A00-D182-40D1-8355-CB6E31B37DFD}" type="slidenum">
              <a:rPr lang="es-ES" altLang="en-US"/>
              <a:pPr/>
              <a:t>‹#›</a:t>
            </a:fld>
            <a:endParaRPr lang="es-ES" altLang="en-US"/>
          </a:p>
        </p:txBody>
      </p:sp>
    </p:spTree>
    <p:extLst>
      <p:ext uri="{BB962C8B-B14F-4D97-AF65-F5344CB8AC3E}">
        <p14:creationId xmlns:p14="http://schemas.microsoft.com/office/powerpoint/2010/main" xmlns="" val="660734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EC7ABA-6006-4CD9-85AA-B43278AF8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8DFB96-B201-4B7B-A01B-B83CD990DD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xmlns="" id="{E9A45992-F63A-4E18-A61E-EF47D5938DC2}"/>
              </a:ext>
            </a:extLst>
          </p:cNvPr>
          <p:cNvSpPr>
            <a:spLocks noGrp="1"/>
          </p:cNvSpPr>
          <p:nvPr>
            <p:ph type="sldNum" sz="quarter" idx="10"/>
          </p:nvPr>
        </p:nvSpPr>
        <p:spPr/>
        <p:txBody>
          <a:bodyPr/>
          <a:lstStyle>
            <a:lvl1pPr>
              <a:defRPr/>
            </a:lvl1pPr>
          </a:lstStyle>
          <a:p>
            <a:fld id="{0DC0F5BD-5194-4F89-A8AD-59D6BB98694A}" type="slidenum">
              <a:rPr lang="en-US" altLang="en-US"/>
              <a:pPr/>
              <a:t>‹#›</a:t>
            </a:fld>
            <a:endParaRPr lang="en-US" altLang="en-US"/>
          </a:p>
        </p:txBody>
      </p:sp>
    </p:spTree>
    <p:extLst>
      <p:ext uri="{BB962C8B-B14F-4D97-AF65-F5344CB8AC3E}">
        <p14:creationId xmlns:p14="http://schemas.microsoft.com/office/powerpoint/2010/main" xmlns="" val="389917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2"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2" y="1445567"/>
            <a:ext cx="184731" cy="369332"/>
          </a:xfrm>
          <a:prstGeom prst="rect">
            <a:avLst/>
          </a:prstGeom>
          <a:noFill/>
        </p:spPr>
        <p:txBody>
          <a:bodyPr wrap="none" rtlCol="0">
            <a:spAutoFit/>
          </a:bodyPr>
          <a:lstStyle/>
          <a:p>
            <a:endParaRPr lang="en-US" sz="1800"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xmlns="" val="398146703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9"/>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xmlns="" val="340757242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684229"/>
            <a:ext cx="41148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168752"/>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684229"/>
            <a:ext cx="41148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xmlns="" val="342340579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pPr/>
              <a:t>‹#›</a:t>
            </a:fld>
            <a:endParaRPr lang="en-US"/>
          </a:p>
        </p:txBody>
      </p:sp>
      <p:sp>
        <p:nvSpPr>
          <p:cNvPr id="4" name="Text Placeholder 3"/>
          <p:cNvSpPr>
            <a:spLocks noGrp="1"/>
          </p:cNvSpPr>
          <p:nvPr>
            <p:ph type="body" sz="quarter" idx="13"/>
          </p:nvPr>
        </p:nvSpPr>
        <p:spPr>
          <a:xfrm>
            <a:off x="4503576" y="1699995"/>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1" y="1699995"/>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1" y="4080588"/>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6" y="4066957"/>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7779448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pPr/>
              <a:t>‹#›</a:t>
            </a:fld>
            <a:endParaRPr lang="en-US"/>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6" y="3290408"/>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596367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998353"/>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7" y="3998353"/>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xmlns="" val="420135043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168752"/>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9"/>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5" y="1699999"/>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7"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8" name="Text Placeholder 7"/>
          <p:cNvSpPr>
            <a:spLocks noGrp="1"/>
          </p:cNvSpPr>
          <p:nvPr>
            <p:ph type="body" sz="quarter" idx="17"/>
          </p:nvPr>
        </p:nvSpPr>
        <p:spPr>
          <a:xfrm>
            <a:off x="476267" y="5735092"/>
            <a:ext cx="3995723" cy="568438"/>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1" y="5735092"/>
            <a:ext cx="3995723" cy="568438"/>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xmlns="" val="121457524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amiesen\Desktop\anlrgbpptlogo.png"/>
          <p:cNvPicPr>
            <a:picLocks noChangeAspect="1" noChangeArrowheads="1"/>
          </p:cNvPicPr>
          <p:nvPr/>
        </p:nvPicPr>
        <p:blipFill>
          <a:blip r:embed="rId30">
            <a:extLst>
              <a:ext uri="{28A0092B-C50C-407E-A947-70E740481C1C}">
                <a14:useLocalDpi xmlns:a14="http://schemas.microsoft.com/office/drawing/2010/main" xmlns="" val="0"/>
              </a:ext>
            </a:extLst>
          </a:blip>
          <a:srcRect/>
          <a:stretch>
            <a:fillRect/>
          </a:stretch>
        </p:blipFill>
        <p:spPr bwMode="auto">
          <a:xfrm>
            <a:off x="8021160" y="6436886"/>
            <a:ext cx="769422" cy="2771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2" y="274638"/>
            <a:ext cx="8372901"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2" y="1699999"/>
            <a:ext cx="8372901"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xmlns=""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 id="2147483775" r:id="rId27"/>
    <p:sldLayoutId id="2147483777" r:id="rId28"/>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18.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32.emf"/><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6"/>
          </p:nvPr>
        </p:nvPicPr>
        <p:blipFill>
          <a:blip r:embed="rId3">
            <a:extLst>
              <a:ext uri="{28A0092B-C50C-407E-A947-70E740481C1C}">
                <a14:useLocalDpi xmlns:a14="http://schemas.microsoft.com/office/drawing/2010/main" xmlns="" val="0"/>
              </a:ext>
            </a:extLst>
          </a:blip>
          <a:srcRect t="1631" b="1631"/>
          <a:stretch>
            <a:fillRect/>
          </a:stretch>
        </p:blipFill>
        <p:spPr>
          <a:xfrm>
            <a:off x="4863725" y="1340301"/>
            <a:ext cx="4280275" cy="2706624"/>
          </a:xfrm>
        </p:spPr>
      </p:pic>
      <p:sp>
        <p:nvSpPr>
          <p:cNvPr id="46" name="Title 45"/>
          <p:cNvSpPr>
            <a:spLocks noGrp="1"/>
          </p:cNvSpPr>
          <p:nvPr>
            <p:ph type="title"/>
          </p:nvPr>
        </p:nvSpPr>
        <p:spPr>
          <a:xfrm>
            <a:off x="1" y="1340301"/>
            <a:ext cx="4930218" cy="2706624"/>
          </a:xfrm>
        </p:spPr>
        <p:txBody>
          <a:bodyPr/>
          <a:lstStyle/>
          <a:p>
            <a:pPr algn="ctr"/>
            <a:r>
              <a:rPr lang="en-US" cap="none" dirty="0"/>
              <a:t>Quantum Information </a:t>
            </a:r>
            <a:br>
              <a:rPr lang="en-US" cap="none" dirty="0"/>
            </a:br>
            <a:r>
              <a:rPr lang="en-US" cap="none" dirty="0"/>
              <a:t>and </a:t>
            </a:r>
            <a:br>
              <a:rPr lang="en-US" cap="none" dirty="0"/>
            </a:br>
            <a:r>
              <a:rPr lang="en-US" cap="none" dirty="0"/>
              <a:t>EPR Spectroscopy</a:t>
            </a:r>
            <a:endParaRPr lang="en-US" sz="2200" b="0" cap="none" dirty="0">
              <a:solidFill>
                <a:schemeClr val="accent3">
                  <a:lumMod val="50000"/>
                </a:schemeClr>
              </a:solidFill>
            </a:endParaRPr>
          </a:p>
        </p:txBody>
      </p:sp>
      <p:sp>
        <p:nvSpPr>
          <p:cNvPr id="45" name="Text Placeholder 44"/>
          <p:cNvSpPr>
            <a:spLocks noGrp="1"/>
          </p:cNvSpPr>
          <p:nvPr>
            <p:ph type="body" sz="quarter" idx="12"/>
          </p:nvPr>
        </p:nvSpPr>
        <p:spPr>
          <a:xfrm>
            <a:off x="-1" y="1340301"/>
            <a:ext cx="239714" cy="2706624"/>
          </a:xfrm>
        </p:spPr>
        <p:txBody>
          <a:bodyPr/>
          <a:lstStyle/>
          <a:p>
            <a:r>
              <a:rPr lang="en-US" dirty="0" err="1"/>
              <a:t>drhgfdjhngngfmhgmghmghjmghfmf</a:t>
            </a:r>
            <a:endParaRPr lang="en-US" dirty="0"/>
          </a:p>
        </p:txBody>
      </p:sp>
      <p:sp>
        <p:nvSpPr>
          <p:cNvPr id="10" name="Text Placeholder 3"/>
          <p:cNvSpPr>
            <a:spLocks noGrp="1"/>
          </p:cNvSpPr>
          <p:nvPr>
            <p:ph type="body" sz="quarter" idx="17"/>
          </p:nvPr>
        </p:nvSpPr>
        <p:spPr>
          <a:xfrm>
            <a:off x="535890" y="4747536"/>
            <a:ext cx="2692871" cy="295275"/>
          </a:xfrm>
        </p:spPr>
        <p:txBody>
          <a:bodyPr/>
          <a:lstStyle/>
          <a:p>
            <a:r>
              <a:rPr lang="en-US" sz="1600" dirty="0"/>
              <a:t>Jens Niklas</a:t>
            </a:r>
          </a:p>
        </p:txBody>
      </p:sp>
      <p:sp>
        <p:nvSpPr>
          <p:cNvPr id="11" name="Text Placeholder 4"/>
          <p:cNvSpPr>
            <a:spLocks noGrp="1"/>
          </p:cNvSpPr>
          <p:nvPr>
            <p:ph type="body" sz="quarter" idx="18"/>
          </p:nvPr>
        </p:nvSpPr>
        <p:spPr>
          <a:xfrm>
            <a:off x="535889" y="5111821"/>
            <a:ext cx="3528234" cy="491948"/>
          </a:xfrm>
        </p:spPr>
        <p:txBody>
          <a:bodyPr>
            <a:normAutofit fontScale="85000" lnSpcReduction="10000"/>
          </a:bodyPr>
          <a:lstStyle/>
          <a:p>
            <a:r>
              <a:rPr lang="en-US" sz="1600" dirty="0"/>
              <a:t>Argonne National Laboratory</a:t>
            </a:r>
          </a:p>
          <a:p>
            <a:r>
              <a:rPr lang="en-US" sz="1600" dirty="0"/>
              <a:t>Chemical Sciences &amp; Engineering Division</a:t>
            </a:r>
          </a:p>
        </p:txBody>
      </p:sp>
      <p:sp>
        <p:nvSpPr>
          <p:cNvPr id="12" name="Text Placeholder 5"/>
          <p:cNvSpPr>
            <a:spLocks noGrp="1"/>
          </p:cNvSpPr>
          <p:nvPr>
            <p:ph type="body" sz="quarter" idx="19"/>
          </p:nvPr>
        </p:nvSpPr>
        <p:spPr>
          <a:xfrm>
            <a:off x="535889" y="5692691"/>
            <a:ext cx="3084004" cy="665774"/>
          </a:xfrm>
        </p:spPr>
        <p:txBody>
          <a:bodyPr/>
          <a:lstStyle/>
          <a:p>
            <a:r>
              <a:rPr lang="en-US" sz="1600" dirty="0"/>
              <a:t>21</a:t>
            </a:r>
            <a:r>
              <a:rPr lang="en-US" sz="1600" baseline="30000" dirty="0"/>
              <a:t>st</a:t>
            </a:r>
            <a:r>
              <a:rPr lang="en-US" sz="1600" dirty="0"/>
              <a:t> July 2017</a:t>
            </a:r>
          </a:p>
          <a:p>
            <a:r>
              <a:rPr lang="en-US" sz="1600" dirty="0"/>
              <a:t>Morgantown, West Virginia, USA</a:t>
            </a: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19793" y="4461285"/>
            <a:ext cx="3662405" cy="2284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4094060"/>
            <a:ext cx="9152256" cy="3532771"/>
          </a:xfrm>
          <a:prstGeom prst="rect">
            <a:avLst/>
          </a:prstGeom>
        </p:spPr>
      </p:pic>
      <p:sp>
        <p:nvSpPr>
          <p:cNvPr id="15" name="Title 6"/>
          <p:cNvSpPr txBox="1">
            <a:spLocks/>
          </p:cNvSpPr>
          <p:nvPr/>
        </p:nvSpPr>
        <p:spPr>
          <a:xfrm>
            <a:off x="0" y="114144"/>
            <a:ext cx="8929687" cy="1021113"/>
          </a:xfrm>
          <a:prstGeom prst="rect">
            <a:avLst/>
          </a:prstGeom>
          <a:noFill/>
        </p:spPr>
        <p:txBody>
          <a:bodyPr vert="horz" lIns="457200" tIns="0" rIns="91440" bIns="0" rtlCol="0" anchor="ctr">
            <a:normAutofit/>
          </a:bodyPr>
          <a:lstStyle>
            <a:lvl1pPr algn="l" defTabSz="457200" rtl="0" eaLnBrk="1" latinLnBrk="0" hangingPunct="1">
              <a:lnSpc>
                <a:spcPct val="95000"/>
              </a:lnSpc>
              <a:spcBef>
                <a:spcPct val="0"/>
              </a:spcBef>
              <a:buNone/>
              <a:defRPr sz="2800" b="1" i="0" kern="1200" cap="all" baseline="0">
                <a:solidFill>
                  <a:schemeClr val="bg1"/>
                </a:solidFill>
                <a:latin typeface="+mj-lt"/>
                <a:ea typeface="+mj-ea"/>
                <a:cs typeface="+mj-cs"/>
              </a:defRPr>
            </a:lvl1pPr>
          </a:lstStyle>
          <a:p>
            <a:pPr algn="ctr">
              <a:lnSpc>
                <a:spcPct val="115000"/>
              </a:lnSpc>
              <a:spcBef>
                <a:spcPts val="0"/>
              </a:spcBef>
              <a:spcAft>
                <a:spcPts val="2400"/>
              </a:spcAft>
            </a:pPr>
            <a:r>
              <a:rPr lang="en-US" sz="2400" dirty="0">
                <a:solidFill>
                  <a:schemeClr val="accent2">
                    <a:lumMod val="50000"/>
                  </a:schemeClr>
                </a:solidFill>
                <a:latin typeface="Calibri" panose="020F0502020204030204" pitchFamily="34" charset="0"/>
                <a:ea typeface="SimSun" panose="02010600030101010101" pitchFamily="2" charset="-122"/>
                <a:cs typeface="Calibri" panose="020F0502020204030204" pitchFamily="34" charset="0"/>
              </a:rPr>
              <a:t>Revealing Nature’s Optimized Quantum Spin Coherences in Photosynthetic Proteins</a:t>
            </a:r>
          </a:p>
        </p:txBody>
      </p:sp>
      <p:pic>
        <p:nvPicPr>
          <p:cNvPr id="16" name="Picture 4">
            <a:extLst>
              <a:ext uri="{FF2B5EF4-FFF2-40B4-BE49-F238E27FC236}">
                <a16:creationId xmlns:a16="http://schemas.microsoft.com/office/drawing/2014/main" xmlns="" id="{3E780579-34D4-4A98-8B2C-65C7442A4C02}"/>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893469" y="1335882"/>
            <a:ext cx="4243387" cy="27050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152609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11" name="Picture 7">
            <a:extLst>
              <a:ext uri="{FF2B5EF4-FFF2-40B4-BE49-F238E27FC236}">
                <a16:creationId xmlns:a16="http://schemas.microsoft.com/office/drawing/2014/main" xmlns="" id="{05AC7F0F-6036-4741-8CB5-5951E4F5FA4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482850"/>
            <a:ext cx="4724400" cy="3344863"/>
          </a:xfrm>
          <a:prstGeom prst="rect">
            <a:avLst/>
          </a:prstGeom>
          <a:noFill/>
          <a:extLst>
            <a:ext uri="{909E8E84-426E-40DD-AFC4-6F175D3DCCD1}">
              <a14:hiddenFill xmlns:a14="http://schemas.microsoft.com/office/drawing/2010/main" xmlns="">
                <a:solidFill>
                  <a:srgbClr val="FFFFFF"/>
                </a:solidFill>
              </a14:hiddenFill>
            </a:ext>
          </a:extLst>
        </p:spPr>
      </p:pic>
      <p:sp>
        <p:nvSpPr>
          <p:cNvPr id="431114" name="Text Box 10">
            <a:extLst>
              <a:ext uri="{FF2B5EF4-FFF2-40B4-BE49-F238E27FC236}">
                <a16:creationId xmlns:a16="http://schemas.microsoft.com/office/drawing/2014/main" xmlns="" id="{815DDA7E-241B-4C35-B4DC-6F567D4F9516}"/>
              </a:ext>
            </a:extLst>
          </p:cNvPr>
          <p:cNvSpPr txBox="1">
            <a:spLocks noChangeArrowheads="1"/>
          </p:cNvSpPr>
          <p:nvPr/>
        </p:nvSpPr>
        <p:spPr bwMode="auto">
          <a:xfrm>
            <a:off x="1066800" y="1843088"/>
            <a:ext cx="1847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b="1">
                <a:solidFill>
                  <a:srgbClr val="080808"/>
                </a:solidFill>
              </a:rPr>
              <a:t>Bird navigation</a:t>
            </a:r>
          </a:p>
        </p:txBody>
      </p:sp>
      <p:sp>
        <p:nvSpPr>
          <p:cNvPr id="431115" name="Text Box 11">
            <a:extLst>
              <a:ext uri="{FF2B5EF4-FFF2-40B4-BE49-F238E27FC236}">
                <a16:creationId xmlns:a16="http://schemas.microsoft.com/office/drawing/2014/main" xmlns="" id="{C32C8142-4711-45BC-AE2D-ACACAAAB6947}"/>
              </a:ext>
            </a:extLst>
          </p:cNvPr>
          <p:cNvSpPr txBox="1">
            <a:spLocks noChangeArrowheads="1"/>
          </p:cNvSpPr>
          <p:nvPr/>
        </p:nvSpPr>
        <p:spPr bwMode="auto">
          <a:xfrm>
            <a:off x="5410200" y="1843088"/>
            <a:ext cx="30670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b="1">
                <a:solidFill>
                  <a:srgbClr val="080808"/>
                </a:solidFill>
              </a:rPr>
              <a:t>Photosynthesis efficiency </a:t>
            </a:r>
          </a:p>
        </p:txBody>
      </p:sp>
      <p:pic>
        <p:nvPicPr>
          <p:cNvPr id="431116" name="Picture 12">
            <a:extLst>
              <a:ext uri="{FF2B5EF4-FFF2-40B4-BE49-F238E27FC236}">
                <a16:creationId xmlns:a16="http://schemas.microsoft.com/office/drawing/2014/main" xmlns="" id="{B347BDA0-6C46-498E-B49C-C449A998313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2241550"/>
            <a:ext cx="42672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1117" name="Picture 13">
            <a:extLst>
              <a:ext uri="{FF2B5EF4-FFF2-40B4-BE49-F238E27FC236}">
                <a16:creationId xmlns:a16="http://schemas.microsoft.com/office/drawing/2014/main" xmlns="" id="{85CC25E7-90E9-4994-A932-CA7DCFDA1F3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8200" y="2514600"/>
            <a:ext cx="2133600" cy="1116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5">
            <a:extLst>
              <a:ext uri="{FF2B5EF4-FFF2-40B4-BE49-F238E27FC236}">
                <a16:creationId xmlns:a16="http://schemas.microsoft.com/office/drawing/2014/main" xmlns="" id="{B3038CAA-BF50-4ECD-B7C7-413ECB778142}"/>
              </a:ext>
            </a:extLst>
          </p:cNvPr>
          <p:cNvSpPr>
            <a:spLocks noChangeArrowheads="1"/>
          </p:cNvSpPr>
          <p:nvPr/>
        </p:nvSpPr>
        <p:spPr bwMode="auto">
          <a:xfrm>
            <a:off x="76200" y="459921"/>
            <a:ext cx="90678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altLang="en-US" sz="2600" b="1" dirty="0">
                <a:solidFill>
                  <a:srgbClr val="0B1F8F"/>
                </a:solidFill>
                <a:latin typeface="Trebuchet MS" panose="020B0603020202020204" pitchFamily="34" charset="0"/>
                <a:ea typeface="Arial Unicode MS" pitchFamily="34" charset="-128"/>
              </a:rPr>
              <a:t>Chemical Compass Model of Avian Magnetoreception</a:t>
            </a:r>
          </a:p>
          <a:p>
            <a:pPr eaLnBrk="0" hangingPunct="0"/>
            <a:endParaRPr lang="en-US" altLang="en-US" sz="1400" dirty="0">
              <a:solidFill>
                <a:schemeClr val="tx2"/>
              </a:solidFill>
              <a:ea typeface="Arial Unicode MS" pitchFamily="34" charset="-128"/>
            </a:endParaRP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11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1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1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a:xfrm>
            <a:off x="4343400" y="6652822"/>
            <a:ext cx="457200" cy="182880"/>
          </a:xfrm>
        </p:spPr>
        <p:txBody>
          <a:bodyPr/>
          <a:lstStyle/>
          <a:p>
            <a:fld id="{AEFAAC5A-9C4F-4278-920D-DF2BAB595749}" type="slidenum">
              <a:rPr lang="en-US" smtClean="0"/>
              <a:pPr/>
              <a:t>11</a:t>
            </a:fld>
            <a:endParaRPr lang="en-US" dirty="0"/>
          </a:p>
        </p:txBody>
      </p:sp>
      <p:graphicFrame>
        <p:nvGraphicFramePr>
          <p:cNvPr id="26" name="Object 25"/>
          <p:cNvGraphicFramePr>
            <a:graphicFrameLocks noChangeAspect="1"/>
          </p:cNvGraphicFramePr>
          <p:nvPr/>
        </p:nvGraphicFramePr>
        <p:xfrm>
          <a:off x="416043" y="3793677"/>
          <a:ext cx="3698638" cy="2850465"/>
        </p:xfrm>
        <a:graphic>
          <a:graphicData uri="http://schemas.openxmlformats.org/presentationml/2006/ole">
            <p:oleObj spid="_x0000_s10292" name="Graph" r:id="rId4" imgW="3876840" imgH="2986920" progId="">
              <p:embed/>
            </p:oleObj>
          </a:graphicData>
        </a:graphic>
      </p:graphicFrame>
      <p:graphicFrame>
        <p:nvGraphicFramePr>
          <p:cNvPr id="27" name="Object 26"/>
          <p:cNvGraphicFramePr>
            <a:graphicFrameLocks noChangeAspect="1"/>
          </p:cNvGraphicFramePr>
          <p:nvPr/>
        </p:nvGraphicFramePr>
        <p:xfrm>
          <a:off x="152400" y="2499147"/>
          <a:ext cx="4225925" cy="3233603"/>
        </p:xfrm>
        <a:graphic>
          <a:graphicData uri="http://schemas.openxmlformats.org/presentationml/2006/ole">
            <p:oleObj spid="_x0000_s10293" name="Graph" r:id="rId5" imgW="3920760" imgH="3000960" progId="">
              <p:embed/>
            </p:oleObj>
          </a:graphicData>
        </a:graphic>
      </p:graphicFrame>
      <p:sp>
        <p:nvSpPr>
          <p:cNvPr id="28" name="TextBox 27"/>
          <p:cNvSpPr txBox="1"/>
          <p:nvPr/>
        </p:nvSpPr>
        <p:spPr>
          <a:xfrm>
            <a:off x="1295400" y="3636130"/>
            <a:ext cx="228600" cy="369332"/>
          </a:xfrm>
          <a:prstGeom prst="rect">
            <a:avLst/>
          </a:prstGeom>
          <a:noFill/>
        </p:spPr>
        <p:txBody>
          <a:bodyPr wrap="square" rtlCol="0">
            <a:spAutoFit/>
          </a:bodyPr>
          <a:lstStyle/>
          <a:p>
            <a:r>
              <a:rPr lang="en-US" dirty="0">
                <a:solidFill>
                  <a:srgbClr val="FF0000"/>
                </a:solidFill>
              </a:rPr>
              <a:t>X</a:t>
            </a:r>
          </a:p>
        </p:txBody>
      </p:sp>
      <p:sp>
        <p:nvSpPr>
          <p:cNvPr id="29" name="TextBox 28"/>
          <p:cNvSpPr txBox="1"/>
          <p:nvPr/>
        </p:nvSpPr>
        <p:spPr>
          <a:xfrm>
            <a:off x="1552229" y="3545550"/>
            <a:ext cx="228600" cy="369332"/>
          </a:xfrm>
          <a:prstGeom prst="rect">
            <a:avLst/>
          </a:prstGeom>
          <a:noFill/>
        </p:spPr>
        <p:txBody>
          <a:bodyPr wrap="square" rtlCol="0">
            <a:spAutoFit/>
          </a:bodyPr>
          <a:lstStyle/>
          <a:p>
            <a:r>
              <a:rPr lang="en-US" dirty="0">
                <a:solidFill>
                  <a:srgbClr val="0000FF"/>
                </a:solidFill>
              </a:rPr>
              <a:t>K</a:t>
            </a:r>
          </a:p>
        </p:txBody>
      </p:sp>
      <p:sp>
        <p:nvSpPr>
          <p:cNvPr id="30" name="TextBox 29"/>
          <p:cNvSpPr txBox="1"/>
          <p:nvPr/>
        </p:nvSpPr>
        <p:spPr>
          <a:xfrm>
            <a:off x="1738311" y="3476346"/>
            <a:ext cx="381000" cy="369332"/>
          </a:xfrm>
          <a:prstGeom prst="rect">
            <a:avLst/>
          </a:prstGeom>
          <a:noFill/>
        </p:spPr>
        <p:txBody>
          <a:bodyPr wrap="square" rtlCol="0">
            <a:spAutoFit/>
          </a:bodyPr>
          <a:lstStyle/>
          <a:p>
            <a:r>
              <a:rPr lang="en-US" dirty="0">
                <a:solidFill>
                  <a:srgbClr val="008000"/>
                </a:solidFill>
              </a:rPr>
              <a:t>Q</a:t>
            </a:r>
          </a:p>
        </p:txBody>
      </p:sp>
      <p:sp>
        <p:nvSpPr>
          <p:cNvPr id="31" name="TextBox 30"/>
          <p:cNvSpPr txBox="1"/>
          <p:nvPr/>
        </p:nvSpPr>
        <p:spPr>
          <a:xfrm>
            <a:off x="2763284" y="3095346"/>
            <a:ext cx="381000" cy="369332"/>
          </a:xfrm>
          <a:prstGeom prst="rect">
            <a:avLst/>
          </a:prstGeom>
          <a:noFill/>
        </p:spPr>
        <p:txBody>
          <a:bodyPr wrap="square" rtlCol="0">
            <a:spAutoFit/>
          </a:bodyPr>
          <a:lstStyle/>
          <a:p>
            <a:r>
              <a:rPr lang="en-US" dirty="0">
                <a:solidFill>
                  <a:srgbClr val="800000"/>
                </a:solidFill>
              </a:rPr>
              <a:t>W</a:t>
            </a:r>
          </a:p>
        </p:txBody>
      </p:sp>
      <p:sp>
        <p:nvSpPr>
          <p:cNvPr id="32" name="TextBox 31"/>
          <p:cNvSpPr txBox="1"/>
          <p:nvPr/>
        </p:nvSpPr>
        <p:spPr>
          <a:xfrm>
            <a:off x="3408586" y="2866746"/>
            <a:ext cx="381000" cy="369332"/>
          </a:xfrm>
          <a:prstGeom prst="rect">
            <a:avLst/>
          </a:prstGeom>
          <a:noFill/>
        </p:spPr>
        <p:txBody>
          <a:bodyPr wrap="square" rtlCol="0">
            <a:spAutoFit/>
          </a:bodyPr>
          <a:lstStyle/>
          <a:p>
            <a:r>
              <a:rPr lang="en-US" dirty="0">
                <a:solidFill>
                  <a:schemeClr val="tx1">
                    <a:lumMod val="50000"/>
                  </a:schemeClr>
                </a:solidFill>
              </a:rPr>
              <a:t>D</a:t>
            </a:r>
          </a:p>
        </p:txBody>
      </p:sp>
      <p:sp>
        <p:nvSpPr>
          <p:cNvPr id="33" name="TextBox 32"/>
          <p:cNvSpPr txBox="1"/>
          <p:nvPr/>
        </p:nvSpPr>
        <p:spPr>
          <a:xfrm>
            <a:off x="1752600" y="4300257"/>
            <a:ext cx="457200" cy="369332"/>
          </a:xfrm>
          <a:prstGeom prst="rect">
            <a:avLst/>
          </a:prstGeom>
          <a:noFill/>
        </p:spPr>
        <p:txBody>
          <a:bodyPr wrap="square" rtlCol="0">
            <a:spAutoFit/>
          </a:bodyPr>
          <a:lstStyle/>
          <a:p>
            <a:r>
              <a:rPr lang="en-US" dirty="0">
                <a:solidFill>
                  <a:srgbClr val="008000"/>
                </a:solidFill>
              </a:rPr>
              <a:t>35</a:t>
            </a:r>
          </a:p>
        </p:txBody>
      </p:sp>
      <p:sp>
        <p:nvSpPr>
          <p:cNvPr id="34" name="TextBox 33"/>
          <p:cNvSpPr txBox="1"/>
          <p:nvPr/>
        </p:nvSpPr>
        <p:spPr>
          <a:xfrm>
            <a:off x="1496218" y="4167840"/>
            <a:ext cx="484185" cy="369332"/>
          </a:xfrm>
          <a:prstGeom prst="rect">
            <a:avLst/>
          </a:prstGeom>
          <a:noFill/>
        </p:spPr>
        <p:txBody>
          <a:bodyPr wrap="square" rtlCol="0">
            <a:spAutoFit/>
          </a:bodyPr>
          <a:lstStyle/>
          <a:p>
            <a:r>
              <a:rPr lang="en-US" dirty="0">
                <a:solidFill>
                  <a:srgbClr val="0000FF"/>
                </a:solidFill>
              </a:rPr>
              <a:t>24</a:t>
            </a:r>
          </a:p>
        </p:txBody>
      </p:sp>
      <p:sp>
        <p:nvSpPr>
          <p:cNvPr id="35" name="TextBox 34"/>
          <p:cNvSpPr txBox="1"/>
          <p:nvPr/>
        </p:nvSpPr>
        <p:spPr>
          <a:xfrm>
            <a:off x="1308893" y="4076420"/>
            <a:ext cx="338929" cy="369332"/>
          </a:xfrm>
          <a:prstGeom prst="rect">
            <a:avLst/>
          </a:prstGeom>
          <a:noFill/>
        </p:spPr>
        <p:txBody>
          <a:bodyPr wrap="square" rtlCol="0">
            <a:spAutoFit/>
          </a:bodyPr>
          <a:lstStyle/>
          <a:p>
            <a:r>
              <a:rPr lang="en-US" dirty="0">
                <a:solidFill>
                  <a:srgbClr val="FF0000"/>
                </a:solidFill>
              </a:rPr>
              <a:t>9</a:t>
            </a:r>
          </a:p>
        </p:txBody>
      </p:sp>
      <p:sp>
        <p:nvSpPr>
          <p:cNvPr id="36" name="TextBox 35"/>
          <p:cNvSpPr txBox="1"/>
          <p:nvPr/>
        </p:nvSpPr>
        <p:spPr>
          <a:xfrm>
            <a:off x="2751420" y="4621967"/>
            <a:ext cx="493260" cy="369332"/>
          </a:xfrm>
          <a:prstGeom prst="rect">
            <a:avLst/>
          </a:prstGeom>
          <a:noFill/>
        </p:spPr>
        <p:txBody>
          <a:bodyPr wrap="square" rtlCol="0">
            <a:spAutoFit/>
          </a:bodyPr>
          <a:lstStyle/>
          <a:p>
            <a:r>
              <a:rPr lang="en-US" dirty="0">
                <a:solidFill>
                  <a:srgbClr val="800000"/>
                </a:solidFill>
              </a:rPr>
              <a:t>95</a:t>
            </a:r>
          </a:p>
        </p:txBody>
      </p:sp>
      <p:sp>
        <p:nvSpPr>
          <p:cNvPr id="37" name="TextBox 36"/>
          <p:cNvSpPr txBox="1"/>
          <p:nvPr/>
        </p:nvSpPr>
        <p:spPr>
          <a:xfrm>
            <a:off x="3311457" y="4886526"/>
            <a:ext cx="575257" cy="369332"/>
          </a:xfrm>
          <a:prstGeom prst="rect">
            <a:avLst/>
          </a:prstGeom>
          <a:noFill/>
        </p:spPr>
        <p:txBody>
          <a:bodyPr wrap="square" rtlCol="0">
            <a:spAutoFit/>
          </a:bodyPr>
          <a:lstStyle/>
          <a:p>
            <a:r>
              <a:rPr lang="en-US" dirty="0">
                <a:solidFill>
                  <a:schemeClr val="tx1">
                    <a:lumMod val="50000"/>
                  </a:schemeClr>
                </a:solidFill>
              </a:rPr>
              <a:t>130</a:t>
            </a:r>
          </a:p>
        </p:txBody>
      </p:sp>
      <p:sp>
        <p:nvSpPr>
          <p:cNvPr id="38" name="TextBox 37"/>
          <p:cNvSpPr txBox="1"/>
          <p:nvPr/>
        </p:nvSpPr>
        <p:spPr>
          <a:xfrm>
            <a:off x="1636922" y="4516710"/>
            <a:ext cx="1177254" cy="584775"/>
          </a:xfrm>
          <a:prstGeom prst="rect">
            <a:avLst/>
          </a:prstGeom>
          <a:noFill/>
        </p:spPr>
        <p:txBody>
          <a:bodyPr wrap="square" rtlCol="0">
            <a:spAutoFit/>
          </a:bodyPr>
          <a:lstStyle/>
          <a:p>
            <a:r>
              <a:rPr lang="en-US" sz="1600" dirty="0">
                <a:solidFill>
                  <a:schemeClr val="tx1">
                    <a:lumMod val="50000"/>
                  </a:schemeClr>
                </a:solidFill>
              </a:rPr>
              <a:t>Frequency (GHz)</a:t>
            </a:r>
          </a:p>
        </p:txBody>
      </p:sp>
      <p:pic>
        <p:nvPicPr>
          <p:cNvPr id="40" name="Picture 39" descr="X and Dband step 3"/>
          <p:cNvPicPr>
            <a:picLocks noChangeAspect="1" noChangeArrowheads="1"/>
          </p:cNvPicPr>
          <p:nvPr/>
        </p:nvPicPr>
        <p:blipFill rotWithShape="1">
          <a:blip r:embed="rId6"/>
          <a:srcRect r="20623"/>
          <a:stretch/>
        </p:blipFill>
        <p:spPr bwMode="auto">
          <a:xfrm>
            <a:off x="4938041" y="2235013"/>
            <a:ext cx="4113516" cy="4217523"/>
          </a:xfrm>
          <a:prstGeom prst="rect">
            <a:avLst/>
          </a:prstGeom>
          <a:noFill/>
          <a:ln w="9525">
            <a:noFill/>
            <a:miter lim="800000"/>
            <a:headEnd/>
            <a:tailEnd/>
          </a:ln>
        </p:spPr>
      </p:pic>
      <p:sp>
        <p:nvSpPr>
          <p:cNvPr id="43" name="TextBox 42"/>
          <p:cNvSpPr txBox="1"/>
          <p:nvPr/>
        </p:nvSpPr>
        <p:spPr>
          <a:xfrm>
            <a:off x="1047748" y="5629185"/>
            <a:ext cx="228600" cy="369332"/>
          </a:xfrm>
          <a:prstGeom prst="rect">
            <a:avLst/>
          </a:prstGeom>
          <a:noFill/>
        </p:spPr>
        <p:txBody>
          <a:bodyPr wrap="square" rtlCol="0">
            <a:spAutoFit/>
          </a:bodyPr>
          <a:lstStyle/>
          <a:p>
            <a:r>
              <a:rPr lang="en-US" dirty="0"/>
              <a:t>X</a:t>
            </a:r>
          </a:p>
        </p:txBody>
      </p:sp>
      <p:sp>
        <p:nvSpPr>
          <p:cNvPr id="44" name="TextBox 43"/>
          <p:cNvSpPr txBox="1"/>
          <p:nvPr/>
        </p:nvSpPr>
        <p:spPr>
          <a:xfrm>
            <a:off x="1283094" y="5622738"/>
            <a:ext cx="228600" cy="369332"/>
          </a:xfrm>
          <a:prstGeom prst="rect">
            <a:avLst/>
          </a:prstGeom>
          <a:noFill/>
        </p:spPr>
        <p:txBody>
          <a:bodyPr wrap="square" rtlCol="0">
            <a:spAutoFit/>
          </a:bodyPr>
          <a:lstStyle/>
          <a:p>
            <a:r>
              <a:rPr lang="en-US" dirty="0"/>
              <a:t>K</a:t>
            </a:r>
          </a:p>
        </p:txBody>
      </p:sp>
      <p:sp>
        <p:nvSpPr>
          <p:cNvPr id="45" name="TextBox 44"/>
          <p:cNvSpPr txBox="1"/>
          <p:nvPr/>
        </p:nvSpPr>
        <p:spPr>
          <a:xfrm>
            <a:off x="1600200" y="5622093"/>
            <a:ext cx="228600" cy="369332"/>
          </a:xfrm>
          <a:prstGeom prst="rect">
            <a:avLst/>
          </a:prstGeom>
          <a:noFill/>
        </p:spPr>
        <p:txBody>
          <a:bodyPr wrap="square" rtlCol="0">
            <a:spAutoFit/>
          </a:bodyPr>
          <a:lstStyle/>
          <a:p>
            <a:r>
              <a:rPr lang="en-US" dirty="0"/>
              <a:t>Q</a:t>
            </a:r>
          </a:p>
        </p:txBody>
      </p:sp>
      <p:sp>
        <p:nvSpPr>
          <p:cNvPr id="46" name="TextBox 45"/>
          <p:cNvSpPr txBox="1"/>
          <p:nvPr/>
        </p:nvSpPr>
        <p:spPr>
          <a:xfrm>
            <a:off x="2438400" y="5621448"/>
            <a:ext cx="228600" cy="369332"/>
          </a:xfrm>
          <a:prstGeom prst="rect">
            <a:avLst/>
          </a:prstGeom>
          <a:noFill/>
        </p:spPr>
        <p:txBody>
          <a:bodyPr wrap="square" rtlCol="0">
            <a:spAutoFit/>
          </a:bodyPr>
          <a:lstStyle/>
          <a:p>
            <a:r>
              <a:rPr lang="en-US" dirty="0"/>
              <a:t>W</a:t>
            </a:r>
          </a:p>
        </p:txBody>
      </p:sp>
      <p:sp>
        <p:nvSpPr>
          <p:cNvPr id="47" name="TextBox 46"/>
          <p:cNvSpPr txBox="1"/>
          <p:nvPr/>
        </p:nvSpPr>
        <p:spPr>
          <a:xfrm>
            <a:off x="3144284" y="5616685"/>
            <a:ext cx="228600" cy="369332"/>
          </a:xfrm>
          <a:prstGeom prst="rect">
            <a:avLst/>
          </a:prstGeom>
          <a:noFill/>
        </p:spPr>
        <p:txBody>
          <a:bodyPr wrap="square" rtlCol="0">
            <a:spAutoFit/>
          </a:bodyPr>
          <a:lstStyle/>
          <a:p>
            <a:r>
              <a:rPr lang="en-US" dirty="0"/>
              <a:t>D</a:t>
            </a:r>
          </a:p>
        </p:txBody>
      </p:sp>
      <p:cxnSp>
        <p:nvCxnSpPr>
          <p:cNvPr id="24" name="Straight Arrow Connector 23"/>
          <p:cNvCxnSpPr/>
          <p:nvPr/>
        </p:nvCxnSpPr>
        <p:spPr>
          <a:xfrm>
            <a:off x="2751420" y="2709169"/>
            <a:ext cx="744568" cy="304081"/>
          </a:xfrm>
          <a:prstGeom prst="straightConnector1">
            <a:avLst/>
          </a:prstGeom>
          <a:ln w="254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489987" y="2789352"/>
            <a:ext cx="726847" cy="851218"/>
          </a:xfrm>
          <a:prstGeom prst="straightConnector1">
            <a:avLst/>
          </a:prstGeom>
          <a:ln w="254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1947355" y="2752614"/>
            <a:ext cx="551627" cy="754459"/>
          </a:xfrm>
          <a:prstGeom prst="straightConnector1">
            <a:avLst/>
          </a:prstGeom>
          <a:ln w="254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48" name="Rectangle 10"/>
          <p:cNvSpPr>
            <a:spLocks noChangeArrowheads="1"/>
          </p:cNvSpPr>
          <p:nvPr/>
        </p:nvSpPr>
        <p:spPr bwMode="auto">
          <a:xfrm>
            <a:off x="614796" y="2042100"/>
            <a:ext cx="3499885" cy="643890"/>
          </a:xfrm>
          <a:prstGeom prst="rect">
            <a:avLst/>
          </a:prstGeom>
          <a:noFill/>
          <a:ln w="9525">
            <a:noFill/>
            <a:miter lim="800000"/>
            <a:headEnd/>
            <a:tailEnd/>
          </a:ln>
        </p:spPr>
        <p:txBody>
          <a:bodyPr/>
          <a:lstStyle/>
          <a:p>
            <a:pPr algn="ctr">
              <a:spcBef>
                <a:spcPct val="20000"/>
              </a:spcBef>
            </a:pPr>
            <a:r>
              <a:rPr lang="de-DE" sz="1700" dirty="0">
                <a:solidFill>
                  <a:srgbClr val="A12B2F"/>
                </a:solidFill>
                <a:sym typeface="Symbol" pitchFamily="18" charset="2"/>
              </a:rPr>
              <a:t>Solar Energy Conversion Group</a:t>
            </a:r>
          </a:p>
          <a:p>
            <a:pPr algn="ctr">
              <a:spcBef>
                <a:spcPct val="20000"/>
              </a:spcBef>
            </a:pPr>
            <a:r>
              <a:rPr lang="de-DE" sz="1700" dirty="0">
                <a:solidFill>
                  <a:srgbClr val="A12B2F"/>
                </a:solidFill>
                <a:sym typeface="Symbol" pitchFamily="18" charset="2"/>
              </a:rPr>
              <a:t>EPR Spectrometers</a:t>
            </a:r>
          </a:p>
        </p:txBody>
      </p:sp>
      <p:sp>
        <p:nvSpPr>
          <p:cNvPr id="49" name="Rectangle 10"/>
          <p:cNvSpPr>
            <a:spLocks noChangeArrowheads="1"/>
          </p:cNvSpPr>
          <p:nvPr/>
        </p:nvSpPr>
        <p:spPr bwMode="auto">
          <a:xfrm>
            <a:off x="205086" y="835256"/>
            <a:ext cx="8625015" cy="966345"/>
          </a:xfrm>
          <a:prstGeom prst="rect">
            <a:avLst/>
          </a:prstGeom>
          <a:noFill/>
          <a:ln w="9525">
            <a:noFill/>
            <a:miter lim="800000"/>
            <a:headEnd/>
            <a:tailEnd/>
          </a:ln>
        </p:spPr>
        <p:txBody>
          <a:bodyPr/>
          <a:lstStyle/>
          <a:p>
            <a:pPr marL="342900" indent="-342900">
              <a:spcBef>
                <a:spcPct val="20000"/>
              </a:spcBef>
              <a:buClr>
                <a:srgbClr val="002060"/>
              </a:buClr>
              <a:buFont typeface="Wingdings" panose="05000000000000000000" pitchFamily="2" charset="2"/>
              <a:buChar char="§"/>
            </a:pPr>
            <a:r>
              <a:rPr lang="de-DE" sz="1700" dirty="0">
                <a:solidFill>
                  <a:srgbClr val="000000"/>
                </a:solidFill>
                <a:sym typeface="Symbol" pitchFamily="18" charset="2"/>
              </a:rPr>
              <a:t>Separate signals of different radicals</a:t>
            </a:r>
          </a:p>
          <a:p>
            <a:pPr marL="342900" indent="-342900">
              <a:spcBef>
                <a:spcPct val="20000"/>
              </a:spcBef>
              <a:buClr>
                <a:srgbClr val="002060"/>
              </a:buClr>
              <a:buFont typeface="Wingdings" panose="05000000000000000000" pitchFamily="2" charset="2"/>
              <a:buChar char="§"/>
            </a:pPr>
            <a:r>
              <a:rPr lang="de-DE" sz="1700" dirty="0">
                <a:solidFill>
                  <a:srgbClr val="000000"/>
                </a:solidFill>
                <a:sym typeface="Symbol" pitchFamily="18" charset="2"/>
              </a:rPr>
              <a:t>Resolve the components of the </a:t>
            </a:r>
            <a:r>
              <a:rPr lang="de-DE" sz="1700" i="1" dirty="0">
                <a:solidFill>
                  <a:srgbClr val="000000"/>
                </a:solidFill>
                <a:sym typeface="Symbol" pitchFamily="18" charset="2"/>
              </a:rPr>
              <a:t>g </a:t>
            </a:r>
            <a:r>
              <a:rPr lang="de-DE" sz="1700" dirty="0">
                <a:solidFill>
                  <a:srgbClr val="000000"/>
                </a:solidFill>
                <a:sym typeface="Symbol" pitchFamily="18" charset="2"/>
              </a:rPr>
              <a:t>-tensor</a:t>
            </a:r>
          </a:p>
        </p:txBody>
      </p:sp>
      <p:pic>
        <p:nvPicPr>
          <p:cNvPr id="2" name="Picture 1"/>
          <p:cNvPicPr>
            <a:picLocks noChangeAspect="1"/>
          </p:cNvPicPr>
          <p:nvPr/>
        </p:nvPicPr>
        <p:blipFill>
          <a:blip r:embed="rId7"/>
          <a:stretch>
            <a:fillRect/>
          </a:stretch>
        </p:blipFill>
        <p:spPr>
          <a:xfrm>
            <a:off x="4642445" y="301656"/>
            <a:ext cx="5349968" cy="1798055"/>
          </a:xfrm>
          <a:prstGeom prst="rect">
            <a:avLst/>
          </a:prstGeom>
        </p:spPr>
      </p:pic>
      <p:sp>
        <p:nvSpPr>
          <p:cNvPr id="50" name="TextBox 49">
            <a:extLst>
              <a:ext uri="{FF2B5EF4-FFF2-40B4-BE49-F238E27FC236}">
                <a16:creationId xmlns:a16="http://schemas.microsoft.com/office/drawing/2014/main" xmlns="" id="{3CB75183-A940-4843-96AC-6E31F01096EB}"/>
              </a:ext>
            </a:extLst>
          </p:cNvPr>
          <p:cNvSpPr txBox="1"/>
          <p:nvPr/>
        </p:nvSpPr>
        <p:spPr>
          <a:xfrm>
            <a:off x="344044" y="134455"/>
            <a:ext cx="3457998" cy="492443"/>
          </a:xfrm>
          <a:prstGeom prst="rect">
            <a:avLst/>
          </a:prstGeom>
          <a:noFill/>
        </p:spPr>
        <p:txBody>
          <a:bodyPr wrap="none" rtlCol="0">
            <a:spAutoFit/>
          </a:bodyPr>
          <a:lstStyle/>
          <a:p>
            <a:r>
              <a:rPr lang="en-US" sz="2600" b="1" dirty="0">
                <a:solidFill>
                  <a:schemeClr val="accent2">
                    <a:lumMod val="75000"/>
                  </a:schemeClr>
                </a:solidFill>
                <a:latin typeface="Trebuchet MS" panose="020B0603020202020204" pitchFamily="34" charset="0"/>
              </a:rPr>
              <a:t>Multi-frequency EPR </a:t>
            </a:r>
          </a:p>
        </p:txBody>
      </p:sp>
    </p:spTree>
    <p:extLst>
      <p:ext uri="{BB962C8B-B14F-4D97-AF65-F5344CB8AC3E}">
        <p14:creationId xmlns:p14="http://schemas.microsoft.com/office/powerpoint/2010/main" xmlns="" val="393275018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a:xfrm>
            <a:off x="4343400" y="6652822"/>
            <a:ext cx="457200" cy="182880"/>
          </a:xfrm>
        </p:spPr>
        <p:txBody>
          <a:bodyPr/>
          <a:lstStyle/>
          <a:p>
            <a:fld id="{AEFAAC5A-9C4F-4278-920D-DF2BAB595749}" type="slidenum">
              <a:rPr lang="en-US" smtClean="0"/>
              <a:pPr/>
              <a:t>12</a:t>
            </a:fld>
            <a:endParaRPr lang="en-US" dirty="0"/>
          </a:p>
        </p:txBody>
      </p:sp>
      <p:pic>
        <p:nvPicPr>
          <p:cNvPr id="2" name="Picture 1"/>
          <p:cNvPicPr>
            <a:picLocks noChangeAspect="1"/>
          </p:cNvPicPr>
          <p:nvPr/>
        </p:nvPicPr>
        <p:blipFill>
          <a:blip r:embed="rId3"/>
          <a:stretch>
            <a:fillRect/>
          </a:stretch>
        </p:blipFill>
        <p:spPr>
          <a:xfrm>
            <a:off x="4642445" y="301656"/>
            <a:ext cx="5349968" cy="1798055"/>
          </a:xfrm>
          <a:prstGeom prst="rect">
            <a:avLst/>
          </a:prstGeom>
        </p:spPr>
      </p:pic>
      <p:grpSp>
        <p:nvGrpSpPr>
          <p:cNvPr id="8" name="Group 7">
            <a:extLst>
              <a:ext uri="{FF2B5EF4-FFF2-40B4-BE49-F238E27FC236}">
                <a16:creationId xmlns:a16="http://schemas.microsoft.com/office/drawing/2014/main" xmlns="" id="{655924C5-A988-4928-89F7-8BC5AB8EE08F}"/>
              </a:ext>
            </a:extLst>
          </p:cNvPr>
          <p:cNvGrpSpPr/>
          <p:nvPr/>
        </p:nvGrpSpPr>
        <p:grpSpPr>
          <a:xfrm>
            <a:off x="4889145" y="2235013"/>
            <a:ext cx="4254855" cy="4217523"/>
            <a:chOff x="4889145" y="2235013"/>
            <a:chExt cx="4254855" cy="4217523"/>
          </a:xfrm>
        </p:grpSpPr>
        <p:pic>
          <p:nvPicPr>
            <p:cNvPr id="40" name="Picture 39" descr="X and Dband step 3"/>
            <p:cNvPicPr>
              <a:picLocks noChangeAspect="1" noChangeArrowheads="1"/>
            </p:cNvPicPr>
            <p:nvPr/>
          </p:nvPicPr>
          <p:blipFill rotWithShape="1">
            <a:blip r:embed="rId4"/>
            <a:srcRect r="20623"/>
            <a:stretch/>
          </p:blipFill>
          <p:spPr bwMode="auto">
            <a:xfrm>
              <a:off x="4938041" y="2235013"/>
              <a:ext cx="4113516" cy="4217523"/>
            </a:xfrm>
            <a:prstGeom prst="rect">
              <a:avLst/>
            </a:prstGeom>
            <a:noFill/>
            <a:ln w="9525">
              <a:noFill/>
              <a:miter lim="800000"/>
              <a:headEnd/>
              <a:tailEnd/>
            </a:ln>
          </p:spPr>
        </p:pic>
        <p:pic>
          <p:nvPicPr>
            <p:cNvPr id="39" name="Picture 2" descr="simulation">
              <a:extLst>
                <a:ext uri="{FF2B5EF4-FFF2-40B4-BE49-F238E27FC236}">
                  <a16:creationId xmlns:a16="http://schemas.microsoft.com/office/drawing/2014/main" xmlns="" id="{4441EE1C-9D29-4F03-A1A0-767FC6D8841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89145" y="2398266"/>
              <a:ext cx="4254855" cy="386662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5800AE00-DECA-4EC9-B808-F25B0AA499C2}"/>
                </a:ext>
              </a:extLst>
            </p:cNvPr>
            <p:cNvSpPr/>
            <p:nvPr/>
          </p:nvSpPr>
          <p:spPr>
            <a:xfrm>
              <a:off x="6573476" y="3967855"/>
              <a:ext cx="1487905" cy="3955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tx1"/>
                  </a:solidFill>
                </a:rPr>
                <a:t>Experiment</a:t>
              </a:r>
            </a:p>
            <a:p>
              <a:r>
                <a:rPr lang="en-US" sz="1100" dirty="0" err="1">
                  <a:solidFill>
                    <a:schemeClr val="tx1"/>
                  </a:solidFill>
                </a:rPr>
                <a:t>Simulationt</a:t>
              </a:r>
              <a:endParaRPr lang="en-US" sz="1100" dirty="0">
                <a:solidFill>
                  <a:schemeClr val="tx1"/>
                </a:solidFill>
              </a:endParaRPr>
            </a:p>
          </p:txBody>
        </p:sp>
        <p:sp>
          <p:nvSpPr>
            <p:cNvPr id="50" name="Rectangle 49">
              <a:extLst>
                <a:ext uri="{FF2B5EF4-FFF2-40B4-BE49-F238E27FC236}">
                  <a16:creationId xmlns:a16="http://schemas.microsoft.com/office/drawing/2014/main" xmlns="" id="{4543E5E6-6EF3-4EEC-8E36-15EA8E49B31A}"/>
                </a:ext>
              </a:extLst>
            </p:cNvPr>
            <p:cNvSpPr/>
            <p:nvPr/>
          </p:nvSpPr>
          <p:spPr>
            <a:xfrm>
              <a:off x="5145505" y="2244163"/>
              <a:ext cx="3609474" cy="1729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F2EB39AE-757D-422B-8E3C-348F4DE8F4AB}"/>
                </a:ext>
              </a:extLst>
            </p:cNvPr>
            <p:cNvSpPr/>
            <p:nvPr/>
          </p:nvSpPr>
          <p:spPr>
            <a:xfrm>
              <a:off x="6412832" y="6091988"/>
              <a:ext cx="1487905" cy="1729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2" name="Picture 2" descr="Figure3">
            <a:extLst>
              <a:ext uri="{FF2B5EF4-FFF2-40B4-BE49-F238E27FC236}">
                <a16:creationId xmlns:a16="http://schemas.microsoft.com/office/drawing/2014/main" xmlns="" id="{B6768EEC-855E-4191-9E04-6E2F5CA3633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65793" y="3140687"/>
            <a:ext cx="2372248" cy="2471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52" descr="RC PS1 new step 3">
            <a:extLst>
              <a:ext uri="{FF2B5EF4-FFF2-40B4-BE49-F238E27FC236}">
                <a16:creationId xmlns:a16="http://schemas.microsoft.com/office/drawing/2014/main" xmlns="" id="{6900A750-F0AE-445A-B34B-5753F5ED2AE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6039" y="3140687"/>
            <a:ext cx="2215520" cy="3090387"/>
          </a:xfrm>
          <a:prstGeom prst="rect">
            <a:avLst/>
          </a:prstGeom>
          <a:noFill/>
          <a:extLst>
            <a:ext uri="{909E8E84-426E-40DD-AFC4-6F175D3DCCD1}">
              <a14:hiddenFill xmlns:a14="http://schemas.microsoft.com/office/drawing/2010/main" xmlns="">
                <a:solidFill>
                  <a:srgbClr val="FFFFFF"/>
                </a:solidFill>
              </a14:hiddenFill>
            </a:ext>
          </a:extLst>
        </p:spPr>
      </p:pic>
      <p:sp>
        <p:nvSpPr>
          <p:cNvPr id="54" name="Rectangle 53">
            <a:extLst>
              <a:ext uri="{FF2B5EF4-FFF2-40B4-BE49-F238E27FC236}">
                <a16:creationId xmlns:a16="http://schemas.microsoft.com/office/drawing/2014/main" xmlns="" id="{EF6DDE81-46D1-427B-8899-273CF62EF9FC}"/>
              </a:ext>
            </a:extLst>
          </p:cNvPr>
          <p:cNvSpPr/>
          <p:nvPr/>
        </p:nvSpPr>
        <p:spPr>
          <a:xfrm>
            <a:off x="583771" y="2288138"/>
            <a:ext cx="3604513" cy="369332"/>
          </a:xfrm>
          <a:prstGeom prst="rect">
            <a:avLst/>
          </a:prstGeom>
        </p:spPr>
        <p:txBody>
          <a:bodyPr wrap="none">
            <a:spAutoFit/>
          </a:bodyPr>
          <a:lstStyle/>
          <a:p>
            <a:r>
              <a:rPr lang="en-US" dirty="0">
                <a:solidFill>
                  <a:srgbClr val="C00000"/>
                </a:solidFill>
              </a:rPr>
              <a:t>ET Directionality in Photosystem I</a:t>
            </a:r>
          </a:p>
        </p:txBody>
      </p:sp>
      <p:sp>
        <p:nvSpPr>
          <p:cNvPr id="9" name="TextBox 8">
            <a:extLst>
              <a:ext uri="{FF2B5EF4-FFF2-40B4-BE49-F238E27FC236}">
                <a16:creationId xmlns:a16="http://schemas.microsoft.com/office/drawing/2014/main" xmlns="" id="{744BFC7B-E688-43FC-B7C7-D82FC453F53F}"/>
              </a:ext>
            </a:extLst>
          </p:cNvPr>
          <p:cNvSpPr txBox="1"/>
          <p:nvPr/>
        </p:nvSpPr>
        <p:spPr>
          <a:xfrm>
            <a:off x="260668" y="134483"/>
            <a:ext cx="4381777" cy="492443"/>
          </a:xfrm>
          <a:prstGeom prst="rect">
            <a:avLst/>
          </a:prstGeom>
          <a:noFill/>
        </p:spPr>
        <p:txBody>
          <a:bodyPr wrap="none" rtlCol="0">
            <a:spAutoFit/>
          </a:bodyPr>
          <a:lstStyle/>
          <a:p>
            <a:r>
              <a:rPr lang="en-US" sz="2600" b="1" dirty="0">
                <a:solidFill>
                  <a:schemeClr val="accent2">
                    <a:lumMod val="75000"/>
                  </a:schemeClr>
                </a:solidFill>
                <a:latin typeface="Trebuchet MS" panose="020B0603020202020204" pitchFamily="34" charset="0"/>
              </a:rPr>
              <a:t>Time-resolved EPR of SCRP</a:t>
            </a:r>
          </a:p>
        </p:txBody>
      </p:sp>
      <p:sp>
        <p:nvSpPr>
          <p:cNvPr id="55" name="Rectangle 10">
            <a:extLst>
              <a:ext uri="{FF2B5EF4-FFF2-40B4-BE49-F238E27FC236}">
                <a16:creationId xmlns:a16="http://schemas.microsoft.com/office/drawing/2014/main" xmlns="" id="{329164F0-2565-4804-AABD-243AA7DFD77C}"/>
              </a:ext>
            </a:extLst>
          </p:cNvPr>
          <p:cNvSpPr>
            <a:spLocks noChangeArrowheads="1"/>
          </p:cNvSpPr>
          <p:nvPr/>
        </p:nvSpPr>
        <p:spPr bwMode="auto">
          <a:xfrm>
            <a:off x="206104" y="797473"/>
            <a:ext cx="8625015" cy="966345"/>
          </a:xfrm>
          <a:prstGeom prst="rect">
            <a:avLst/>
          </a:prstGeom>
          <a:noFill/>
          <a:ln w="9525">
            <a:noFill/>
            <a:miter lim="800000"/>
            <a:headEnd/>
            <a:tailEnd/>
          </a:ln>
        </p:spPr>
        <p:txBody>
          <a:bodyPr/>
          <a:lstStyle/>
          <a:p>
            <a:pPr marL="342900" indent="-342900">
              <a:spcBef>
                <a:spcPct val="20000"/>
              </a:spcBef>
              <a:buClr>
                <a:srgbClr val="002060"/>
              </a:buClr>
              <a:buFont typeface="Wingdings" panose="05000000000000000000" pitchFamily="2" charset="2"/>
              <a:buChar char="§"/>
            </a:pPr>
            <a:r>
              <a:rPr lang="de-DE" sz="1700" dirty="0">
                <a:solidFill>
                  <a:srgbClr val="000000"/>
                </a:solidFill>
                <a:sym typeface="Symbol" pitchFamily="18" charset="2"/>
              </a:rPr>
              <a:t>Quantum-Spin effects</a:t>
            </a:r>
          </a:p>
          <a:p>
            <a:pPr marL="342900" indent="-342900">
              <a:spcBef>
                <a:spcPct val="20000"/>
              </a:spcBef>
              <a:buClr>
                <a:srgbClr val="002060"/>
              </a:buClr>
              <a:buFont typeface="Wingdings" panose="05000000000000000000" pitchFamily="2" charset="2"/>
              <a:buChar char="§"/>
            </a:pPr>
            <a:r>
              <a:rPr lang="de-DE" sz="1700" dirty="0">
                <a:solidFill>
                  <a:srgbClr val="000000"/>
                </a:solidFill>
                <a:sym typeface="Symbol" pitchFamily="18" charset="2"/>
              </a:rPr>
              <a:t>Mutial geometry, distance, and dynamics </a:t>
            </a:r>
          </a:p>
        </p:txBody>
      </p:sp>
    </p:spTree>
    <p:extLst>
      <p:ext uri="{BB962C8B-B14F-4D97-AF65-F5344CB8AC3E}">
        <p14:creationId xmlns:p14="http://schemas.microsoft.com/office/powerpoint/2010/main" xmlns="" val="337123755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F3FCAE-E561-45AB-9C06-EC69440DA29E}"/>
              </a:ext>
            </a:extLst>
          </p:cNvPr>
          <p:cNvSpPr>
            <a:spLocks noGrp="1"/>
          </p:cNvSpPr>
          <p:nvPr>
            <p:ph type="title"/>
          </p:nvPr>
        </p:nvSpPr>
        <p:spPr>
          <a:xfrm>
            <a:off x="410454" y="401090"/>
            <a:ext cx="6279676" cy="276268"/>
          </a:xfrm>
        </p:spPr>
        <p:txBody>
          <a:bodyPr/>
          <a:lstStyle/>
          <a:p>
            <a:r>
              <a:rPr lang="en-US" dirty="0"/>
              <a:t>Quantum Information Science</a:t>
            </a:r>
          </a:p>
        </p:txBody>
      </p:sp>
      <p:sp>
        <p:nvSpPr>
          <p:cNvPr id="4" name="Text Placeholder 3">
            <a:extLst>
              <a:ext uri="{FF2B5EF4-FFF2-40B4-BE49-F238E27FC236}">
                <a16:creationId xmlns:a16="http://schemas.microsoft.com/office/drawing/2014/main" xmlns="" id="{49124F08-D66C-4CF6-A6A9-8113D84C993B}"/>
              </a:ext>
            </a:extLst>
          </p:cNvPr>
          <p:cNvSpPr>
            <a:spLocks noGrp="1"/>
          </p:cNvSpPr>
          <p:nvPr>
            <p:ph type="body" sz="quarter" idx="12"/>
          </p:nvPr>
        </p:nvSpPr>
        <p:spPr>
          <a:xfrm>
            <a:off x="385549" y="1024258"/>
            <a:ext cx="8758451" cy="374786"/>
          </a:xfrm>
        </p:spPr>
        <p:txBody>
          <a:bodyPr/>
          <a:lstStyle/>
          <a:p>
            <a:r>
              <a:rPr lang="en-US" sz="1800" dirty="0">
                <a:solidFill>
                  <a:schemeClr val="accent2">
                    <a:lumMod val="75000"/>
                  </a:schemeClr>
                </a:solidFill>
                <a:ea typeface="SimSun" panose="02010600030101010101" pitchFamily="2" charset="-122"/>
                <a:cs typeface="Calibri" panose="020F0502020204030204" pitchFamily="34" charset="0"/>
              </a:rPr>
              <a:t>Revealing Nature’s Optimized Quantum Spin Coherences in Photosynthesis</a:t>
            </a:r>
          </a:p>
          <a:p>
            <a:endParaRPr lang="en-US" sz="2100" dirty="0">
              <a:solidFill>
                <a:schemeClr val="accent2">
                  <a:lumMod val="60000"/>
                  <a:lumOff val="40000"/>
                </a:schemeClr>
              </a:solidFill>
            </a:endParaRPr>
          </a:p>
        </p:txBody>
      </p:sp>
      <p:sp>
        <p:nvSpPr>
          <p:cNvPr id="5" name="Slide Number Placeholder 4">
            <a:extLst>
              <a:ext uri="{FF2B5EF4-FFF2-40B4-BE49-F238E27FC236}">
                <a16:creationId xmlns:a16="http://schemas.microsoft.com/office/drawing/2014/main" xmlns="" id="{3845AFDF-6F35-49B1-A7E7-43DAB61AA0FC}"/>
              </a:ext>
            </a:extLst>
          </p:cNvPr>
          <p:cNvSpPr>
            <a:spLocks noGrp="1"/>
          </p:cNvSpPr>
          <p:nvPr>
            <p:ph type="sldNum" sz="quarter" idx="13"/>
          </p:nvPr>
        </p:nvSpPr>
        <p:spPr/>
        <p:txBody>
          <a:bodyPr/>
          <a:lstStyle/>
          <a:p>
            <a:fld id="{AEFAAC5A-9C4F-4278-920D-DF2BAB595749}" type="slidenum">
              <a:rPr lang="en-US">
                <a:solidFill>
                  <a:srgbClr val="FFFFFF">
                    <a:lumMod val="50000"/>
                  </a:srgbClr>
                </a:solidFill>
                <a:latin typeface="Arial"/>
              </a:rPr>
              <a:pPr/>
              <a:t>13</a:t>
            </a:fld>
            <a:endParaRPr lang="en-US" dirty="0">
              <a:solidFill>
                <a:srgbClr val="FFFFFF">
                  <a:lumMod val="50000"/>
                </a:srgbClr>
              </a:solidFill>
              <a:latin typeface="Arial"/>
            </a:endParaRPr>
          </a:p>
        </p:txBody>
      </p:sp>
      <p:sp>
        <p:nvSpPr>
          <p:cNvPr id="7" name="Rectangle 2">
            <a:extLst>
              <a:ext uri="{FF2B5EF4-FFF2-40B4-BE49-F238E27FC236}">
                <a16:creationId xmlns:a16="http://schemas.microsoft.com/office/drawing/2014/main" xmlns="" id="{54BB8290-F79B-4263-8097-25AB851ADC6A}"/>
              </a:ext>
            </a:extLst>
          </p:cNvPr>
          <p:cNvSpPr>
            <a:spLocks noChangeArrowheads="1"/>
          </p:cNvSpPr>
          <p:nvPr/>
        </p:nvSpPr>
        <p:spPr bwMode="auto">
          <a:xfrm>
            <a:off x="361050" y="1749820"/>
            <a:ext cx="8397402" cy="16517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14313" indent="-214313" algn="just" eaLnBrk="0" fontAlgn="base" hangingPunct="0">
              <a:spcBef>
                <a:spcPct val="0"/>
              </a:spcBef>
              <a:spcAft>
                <a:spcPts val="450"/>
              </a:spcAft>
              <a:buFont typeface="Wingdings" panose="05000000000000000000" pitchFamily="2" charset="2"/>
              <a:buChar char="§"/>
            </a:pPr>
            <a:r>
              <a:rPr lang="en-US" altLang="en-US" sz="1350" dirty="0">
                <a:solidFill>
                  <a:srgbClr val="47484A"/>
                </a:solidFill>
                <a:ea typeface="Calibri" panose="020F0502020204030204" pitchFamily="34" charset="0"/>
                <a:cs typeface="Calibri" panose="020F0502020204030204" pitchFamily="34" charset="0"/>
              </a:rPr>
              <a:t>Electronic and vibronic quantum coherences are known to underlie efficient excited state energy transport in photosynthesis. But is</a:t>
            </a:r>
            <a:r>
              <a:rPr lang="en-US" altLang="en-US" sz="1350" dirty="0">
                <a:solidFill>
                  <a:srgbClr val="47484A"/>
                </a:solidFill>
                <a:ea typeface="Calibri" panose="020F0502020204030204" pitchFamily="34" charset="0"/>
                <a:cs typeface="Times New Roman" panose="02020603050405020304" pitchFamily="18" charset="0"/>
              </a:rPr>
              <a:t> this true for </a:t>
            </a:r>
            <a:r>
              <a:rPr lang="en-US" altLang="en-US" sz="1350" b="1" i="1" dirty="0">
                <a:solidFill>
                  <a:srgbClr val="47484A"/>
                </a:solidFill>
                <a:ea typeface="Calibri" panose="020F0502020204030204" pitchFamily="34" charset="0"/>
                <a:cs typeface="Times New Roman" panose="02020603050405020304" pitchFamily="18" charset="0"/>
              </a:rPr>
              <a:t>spin coherences</a:t>
            </a:r>
            <a:r>
              <a:rPr lang="en-US" altLang="en-US" sz="1350" dirty="0">
                <a:solidFill>
                  <a:srgbClr val="47484A"/>
                </a:solidFill>
                <a:ea typeface="Calibri" panose="020F0502020204030204" pitchFamily="34" charset="0"/>
                <a:cs typeface="Times New Roman" panose="02020603050405020304" pitchFamily="18" charset="0"/>
              </a:rPr>
              <a:t>? </a:t>
            </a:r>
          </a:p>
          <a:p>
            <a:pPr marL="214313" indent="-214313" algn="just" eaLnBrk="0" fontAlgn="base" hangingPunct="0">
              <a:spcBef>
                <a:spcPct val="0"/>
              </a:spcBef>
              <a:spcAft>
                <a:spcPts val="450"/>
              </a:spcAft>
              <a:buFont typeface="Wingdings" panose="05000000000000000000" pitchFamily="2" charset="2"/>
              <a:buChar char="§"/>
            </a:pPr>
            <a:r>
              <a:rPr lang="en-US" altLang="en-US" sz="1350" dirty="0">
                <a:solidFill>
                  <a:srgbClr val="47484A"/>
                </a:solidFill>
                <a:ea typeface="Calibri" panose="020F0502020204030204" pitchFamily="34" charset="0"/>
                <a:cs typeface="Times New Roman" panose="02020603050405020304" pitchFamily="18" charset="0"/>
              </a:rPr>
              <a:t>We investigate the hypotheses that spin coherences processes also underlie efficient charge separation and photochemical energy conversion in natural and artificial photosynthesis. </a:t>
            </a:r>
          </a:p>
          <a:p>
            <a:pPr marL="214313" indent="-214313" algn="just" eaLnBrk="0" fontAlgn="base" hangingPunct="0">
              <a:spcBef>
                <a:spcPct val="0"/>
              </a:spcBef>
              <a:spcAft>
                <a:spcPts val="450"/>
              </a:spcAft>
              <a:buFont typeface="Wingdings" panose="05000000000000000000" pitchFamily="2" charset="2"/>
              <a:buChar char="§"/>
            </a:pPr>
            <a:r>
              <a:rPr lang="en-US" sz="1350" dirty="0">
                <a:solidFill>
                  <a:srgbClr val="47484A"/>
                </a:solidFill>
                <a:ea typeface="Calibri" panose="020F0502020204030204" pitchFamily="34" charset="0"/>
              </a:rPr>
              <a:t>The </a:t>
            </a:r>
            <a:r>
              <a:rPr lang="en-US" sz="1350" b="1" i="1" dirty="0">
                <a:solidFill>
                  <a:srgbClr val="47484A"/>
                </a:solidFill>
                <a:ea typeface="Calibri" panose="020F0502020204030204" pitchFamily="34" charset="0"/>
              </a:rPr>
              <a:t>goal of this program </a:t>
            </a:r>
            <a:r>
              <a:rPr lang="en-US" sz="1350" dirty="0">
                <a:solidFill>
                  <a:srgbClr val="47484A"/>
                </a:solidFill>
                <a:ea typeface="Calibri" panose="020F0502020204030204" pitchFamily="34" charset="0"/>
              </a:rPr>
              <a:t>is to uncover fundamental correlated spin processes phenomena in natural photosynthetic protein systems wherein long-lived electron spin-based entanglement is readily achieved and detected.</a:t>
            </a:r>
            <a:endParaRPr lang="en-US" altLang="en-US" sz="1350" dirty="0">
              <a:solidFill>
                <a:srgbClr val="47484A"/>
              </a:solidFill>
            </a:endParaRPr>
          </a:p>
        </p:txBody>
      </p:sp>
      <p:pic>
        <p:nvPicPr>
          <p:cNvPr id="10" name="Picture 9">
            <a:extLst>
              <a:ext uri="{FF2B5EF4-FFF2-40B4-BE49-F238E27FC236}">
                <a16:creationId xmlns:a16="http://schemas.microsoft.com/office/drawing/2014/main" xmlns="" id="{FDFDCF0F-F34F-4088-8E06-28C1925FC65A}"/>
              </a:ext>
            </a:extLst>
          </p:cNvPr>
          <p:cNvPicPr>
            <a:picLocks noChangeAspect="1"/>
          </p:cNvPicPr>
          <p:nvPr/>
        </p:nvPicPr>
        <p:blipFill>
          <a:blip r:embed="rId2" cstate="hqprint">
            <a:extLst>
              <a:ext uri="{28A0092B-C50C-407E-A947-70E740481C1C}">
                <a14:useLocalDpi xmlns:a14="http://schemas.microsoft.com/office/drawing/2010/main" xmlns="" val="0"/>
              </a:ext>
            </a:extLst>
          </a:blip>
          <a:srcRect/>
          <a:stretch>
            <a:fillRect/>
          </a:stretch>
        </p:blipFill>
        <p:spPr bwMode="auto">
          <a:xfrm>
            <a:off x="708124" y="3601966"/>
            <a:ext cx="5655758" cy="2040052"/>
          </a:xfrm>
          <a:prstGeom prst="rect">
            <a:avLst/>
          </a:prstGeom>
          <a:noFill/>
          <a:ln>
            <a:noFill/>
          </a:ln>
        </p:spPr>
      </p:pic>
      <p:sp>
        <p:nvSpPr>
          <p:cNvPr id="8" name="TextBox 7">
            <a:extLst>
              <a:ext uri="{FF2B5EF4-FFF2-40B4-BE49-F238E27FC236}">
                <a16:creationId xmlns:a16="http://schemas.microsoft.com/office/drawing/2014/main" xmlns="" id="{E4041B40-67C3-4176-8E0D-12EFA7F60EFA}"/>
              </a:ext>
            </a:extLst>
          </p:cNvPr>
          <p:cNvSpPr txBox="1"/>
          <p:nvPr/>
        </p:nvSpPr>
        <p:spPr>
          <a:xfrm>
            <a:off x="6363883" y="3564451"/>
            <a:ext cx="2545436" cy="2308324"/>
          </a:xfrm>
          <a:prstGeom prst="rect">
            <a:avLst/>
          </a:prstGeom>
          <a:noFill/>
        </p:spPr>
        <p:txBody>
          <a:bodyPr wrap="square" rtlCol="0">
            <a:spAutoFit/>
          </a:bodyPr>
          <a:lstStyle/>
          <a:p>
            <a:pPr algn="just"/>
            <a:r>
              <a:rPr lang="en-US" altLang="en-US" sz="12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An entanglement of two spin-based qubits can readily be prepared by light excitation of photosynthetic reaction center proteins, which is followed by fast sequential steps of electron transfer (ET) and charge separation (CS). This fast CS generates an entangled electron spin pair, which is also called spin-correlated radical pair (SCRP), phenomenon first discovered in our group 40 years ago. </a:t>
            </a:r>
            <a:endParaRPr lang="en-US" altLang="en-US" sz="1200" dirty="0">
              <a:solidFill>
                <a:schemeClr val="accent3">
                  <a:lumMod val="75000"/>
                </a:schemeClr>
              </a:solidFill>
              <a:latin typeface="Calibri" panose="020F0502020204030204" pitchFamily="34" charset="0"/>
              <a:cs typeface="Times New Roman" panose="02020603050405020304" pitchFamily="18" charset="0"/>
            </a:endParaRPr>
          </a:p>
          <a:p>
            <a:pPr algn="just"/>
            <a:endParaRPr lang="en-US" sz="1200" dirty="0">
              <a:solidFill>
                <a:schemeClr val="accent2">
                  <a:lumMod val="60000"/>
                  <a:lumOff val="40000"/>
                </a:schemeClr>
              </a:solidFill>
              <a:latin typeface="Arial"/>
            </a:endParaRPr>
          </a:p>
        </p:txBody>
      </p:sp>
    </p:spTree>
    <p:extLst>
      <p:ext uri="{BB962C8B-B14F-4D97-AF65-F5344CB8AC3E}">
        <p14:creationId xmlns:p14="http://schemas.microsoft.com/office/powerpoint/2010/main" xmlns="" val="364247697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00524" y="658872"/>
            <a:ext cx="8563153" cy="3134754"/>
            <a:chOff x="400524" y="613530"/>
            <a:chExt cx="8563153" cy="3134754"/>
          </a:xfrm>
        </p:grpSpPr>
        <p:sp>
          <p:nvSpPr>
            <p:cNvPr id="13" name="TextBox 12"/>
            <p:cNvSpPr txBox="1"/>
            <p:nvPr/>
          </p:nvSpPr>
          <p:spPr>
            <a:xfrm>
              <a:off x="400524" y="613530"/>
              <a:ext cx="5531740" cy="461665"/>
            </a:xfrm>
            <a:prstGeom prst="rect">
              <a:avLst/>
            </a:prstGeom>
            <a:noFill/>
          </p:spPr>
          <p:txBody>
            <a:bodyPr wrap="square" rtlCol="0">
              <a:spAutoFit/>
            </a:bodyPr>
            <a:lstStyle/>
            <a:p>
              <a:r>
                <a:rPr lang="en-US" sz="1200" b="1" dirty="0"/>
                <a:t>Single-protein spin resonance spectroscopy under ambient conditions</a:t>
              </a:r>
            </a:p>
            <a:p>
              <a:r>
                <a:rPr lang="en-US" sz="1200" i="1" dirty="0"/>
                <a:t>Science, 2015</a:t>
              </a:r>
            </a:p>
          </p:txBody>
        </p:sp>
        <p:pic>
          <p:nvPicPr>
            <p:cNvPr id="15" name="Picture 14"/>
            <p:cNvPicPr>
              <a:picLocks noChangeAspect="1"/>
            </p:cNvPicPr>
            <p:nvPr/>
          </p:nvPicPr>
          <p:blipFill>
            <a:blip r:embed="rId2"/>
            <a:stretch>
              <a:fillRect/>
            </a:stretch>
          </p:blipFill>
          <p:spPr>
            <a:xfrm>
              <a:off x="483080" y="1203994"/>
              <a:ext cx="2368847" cy="1321737"/>
            </a:xfrm>
            <a:prstGeom prst="rect">
              <a:avLst/>
            </a:prstGeom>
          </p:spPr>
        </p:pic>
        <p:pic>
          <p:nvPicPr>
            <p:cNvPr id="16" name="Picture 15"/>
            <p:cNvPicPr>
              <a:picLocks noChangeAspect="1"/>
            </p:cNvPicPr>
            <p:nvPr/>
          </p:nvPicPr>
          <p:blipFill>
            <a:blip r:embed="rId3"/>
            <a:stretch>
              <a:fillRect/>
            </a:stretch>
          </p:blipFill>
          <p:spPr>
            <a:xfrm>
              <a:off x="3166394" y="924055"/>
              <a:ext cx="2775453" cy="1995839"/>
            </a:xfrm>
            <a:prstGeom prst="rect">
              <a:avLst/>
            </a:prstGeom>
          </p:spPr>
        </p:pic>
        <p:pic>
          <p:nvPicPr>
            <p:cNvPr id="17" name="Picture 16"/>
            <p:cNvPicPr>
              <a:picLocks noChangeAspect="1"/>
            </p:cNvPicPr>
            <p:nvPr/>
          </p:nvPicPr>
          <p:blipFill>
            <a:blip r:embed="rId4"/>
            <a:stretch>
              <a:fillRect/>
            </a:stretch>
          </p:blipFill>
          <p:spPr>
            <a:xfrm>
              <a:off x="6498138" y="711469"/>
              <a:ext cx="2465539" cy="3017727"/>
            </a:xfrm>
            <a:prstGeom prst="rect">
              <a:avLst/>
            </a:prstGeom>
          </p:spPr>
        </p:pic>
        <p:pic>
          <p:nvPicPr>
            <p:cNvPr id="18" name="Picture 17"/>
            <p:cNvPicPr>
              <a:picLocks noChangeAspect="1"/>
            </p:cNvPicPr>
            <p:nvPr/>
          </p:nvPicPr>
          <p:blipFill>
            <a:blip r:embed="rId5"/>
            <a:stretch>
              <a:fillRect/>
            </a:stretch>
          </p:blipFill>
          <p:spPr>
            <a:xfrm>
              <a:off x="483080" y="2806539"/>
              <a:ext cx="5910162" cy="941745"/>
            </a:xfrm>
            <a:prstGeom prst="rect">
              <a:avLst/>
            </a:prstGeom>
          </p:spPr>
        </p:pic>
      </p:grpSp>
      <p:sp>
        <p:nvSpPr>
          <p:cNvPr id="19" name="TextBox 18"/>
          <p:cNvSpPr txBox="1"/>
          <p:nvPr/>
        </p:nvSpPr>
        <p:spPr>
          <a:xfrm>
            <a:off x="404157" y="4005552"/>
            <a:ext cx="8509210" cy="369332"/>
          </a:xfrm>
          <a:prstGeom prst="rect">
            <a:avLst/>
          </a:prstGeom>
          <a:noFill/>
        </p:spPr>
        <p:txBody>
          <a:bodyPr wrap="square" rtlCol="0">
            <a:spAutoFit/>
          </a:bodyPr>
          <a:lstStyle/>
          <a:p>
            <a:r>
              <a:rPr lang="en-US" dirty="0">
                <a:solidFill>
                  <a:srgbClr val="002060"/>
                </a:solidFill>
              </a:rPr>
              <a:t>Proposal: </a:t>
            </a:r>
            <a:r>
              <a:rPr lang="en-US" b="1" dirty="0">
                <a:solidFill>
                  <a:srgbClr val="002060"/>
                </a:solidFill>
              </a:rPr>
              <a:t>Single Photosynthetic Protein Photo-induced Charge Separation</a:t>
            </a:r>
          </a:p>
        </p:txBody>
      </p:sp>
      <p:sp>
        <p:nvSpPr>
          <p:cNvPr id="20" name="TextBox 19"/>
          <p:cNvSpPr txBox="1"/>
          <p:nvPr/>
        </p:nvSpPr>
        <p:spPr>
          <a:xfrm>
            <a:off x="483080" y="4381457"/>
            <a:ext cx="6204604" cy="1938992"/>
          </a:xfrm>
          <a:prstGeom prst="rect">
            <a:avLst/>
          </a:prstGeom>
          <a:noFill/>
        </p:spPr>
        <p:txBody>
          <a:bodyPr wrap="square" rtlCol="0">
            <a:spAutoFit/>
          </a:bodyPr>
          <a:lstStyle/>
          <a:p>
            <a:pPr marL="285750" indent="-285750">
              <a:buClr>
                <a:schemeClr val="tx2">
                  <a:lumMod val="50000"/>
                </a:schemeClr>
              </a:buClr>
              <a:buFont typeface="Wingdings" panose="05000000000000000000" pitchFamily="2" charset="2"/>
              <a:buChar char="Ø"/>
            </a:pPr>
            <a:r>
              <a:rPr lang="en-US" sz="1200" dirty="0">
                <a:solidFill>
                  <a:schemeClr val="tx1">
                    <a:lumMod val="50000"/>
                  </a:schemeClr>
                </a:solidFill>
              </a:rPr>
              <a:t>While single spin EPR spectroscopy were developed, charge separation dynamics, up to now, were studied only on the ensemble of spins</a:t>
            </a:r>
          </a:p>
          <a:p>
            <a:pPr marL="285750" indent="-285750">
              <a:buClr>
                <a:schemeClr val="tx2">
                  <a:lumMod val="50000"/>
                </a:schemeClr>
              </a:buClr>
              <a:buFont typeface="Wingdings" panose="05000000000000000000" pitchFamily="2" charset="2"/>
              <a:buChar char="Ø"/>
            </a:pPr>
            <a:r>
              <a:rPr lang="en-US" sz="1200" dirty="0">
                <a:solidFill>
                  <a:schemeClr val="tx1">
                    <a:lumMod val="50000"/>
                  </a:schemeClr>
                </a:solidFill>
              </a:rPr>
              <a:t>Photo-induced excitation of protein produces two entangled electron spins. They magnetic interaction with NV center spin will lead to a three spins entanglement.</a:t>
            </a:r>
          </a:p>
          <a:p>
            <a:pPr marL="285750" indent="-285750">
              <a:buClr>
                <a:schemeClr val="tx2">
                  <a:lumMod val="50000"/>
                </a:schemeClr>
              </a:buClr>
              <a:buFont typeface="Wingdings" panose="05000000000000000000" pitchFamily="2" charset="2"/>
              <a:buChar char="Ø"/>
            </a:pPr>
            <a:r>
              <a:rPr lang="en-US" sz="1200" dirty="0">
                <a:solidFill>
                  <a:schemeClr val="tx1">
                    <a:lumMod val="50000"/>
                  </a:schemeClr>
                </a:solidFill>
              </a:rPr>
              <a:t>Developing an experimental technique to interrogate this system and manipulate with their coherences are indispensable for a future design of the QI systems.</a:t>
            </a:r>
          </a:p>
          <a:p>
            <a:pPr marL="285750" indent="-285750">
              <a:buClr>
                <a:schemeClr val="tx2">
                  <a:lumMod val="50000"/>
                </a:schemeClr>
              </a:buClr>
              <a:buFont typeface="Wingdings" panose="05000000000000000000" pitchFamily="2" charset="2"/>
              <a:buChar char="Ø"/>
            </a:pPr>
            <a:r>
              <a:rPr lang="en-US" sz="1200" dirty="0">
                <a:solidFill>
                  <a:schemeClr val="tx1">
                    <a:lumMod val="50000"/>
                  </a:schemeClr>
                </a:solidFill>
              </a:rPr>
              <a:t>Understanding the charge separation processes in single protein will shed a light on the number of questions in photosynthesis which are awaiting of the resolution:</a:t>
            </a:r>
          </a:p>
          <a:p>
            <a:pPr marL="628650" lvl="1" indent="-171450">
              <a:buClr>
                <a:schemeClr val="tx2">
                  <a:lumMod val="75000"/>
                </a:schemeClr>
              </a:buClr>
              <a:buFont typeface="Arial" panose="020B0604020202020204" pitchFamily="34" charset="0"/>
              <a:buChar char="•"/>
            </a:pPr>
            <a:r>
              <a:rPr lang="en-US" sz="1200" dirty="0">
                <a:solidFill>
                  <a:schemeClr val="tx1">
                    <a:lumMod val="50000"/>
                  </a:schemeClr>
                </a:solidFill>
              </a:rPr>
              <a:t>How quantum effects regulate the ET efficiency in photosynthesis</a:t>
            </a:r>
          </a:p>
          <a:p>
            <a:pPr marL="628650" lvl="1" indent="-171450">
              <a:buClr>
                <a:schemeClr val="tx2">
                  <a:lumMod val="75000"/>
                </a:schemeClr>
              </a:buClr>
              <a:buFont typeface="Arial" panose="020B0604020202020204" pitchFamily="34" charset="0"/>
              <a:buChar char="•"/>
            </a:pPr>
            <a:r>
              <a:rPr lang="en-US" sz="1200" dirty="0">
                <a:solidFill>
                  <a:schemeClr val="tx1">
                    <a:lumMod val="50000"/>
                  </a:schemeClr>
                </a:solidFill>
              </a:rPr>
              <a:t>What determines ET pathways within the protein</a:t>
            </a:r>
          </a:p>
        </p:txBody>
      </p:sp>
      <p:grpSp>
        <p:nvGrpSpPr>
          <p:cNvPr id="23" name="Group 22"/>
          <p:cNvGrpSpPr/>
          <p:nvPr/>
        </p:nvGrpSpPr>
        <p:grpSpPr>
          <a:xfrm>
            <a:off x="6783481" y="4817955"/>
            <a:ext cx="2061873" cy="1172776"/>
            <a:chOff x="7086149" y="5312080"/>
            <a:chExt cx="1940959" cy="1095540"/>
          </a:xfrm>
        </p:grpSpPr>
        <p:pic>
          <p:nvPicPr>
            <p:cNvPr id="22" name="Picture 21"/>
            <p:cNvPicPr>
              <a:picLocks noChangeAspect="1"/>
            </p:cNvPicPr>
            <p:nvPr/>
          </p:nvPicPr>
          <p:blipFill>
            <a:blip r:embed="rId2"/>
            <a:stretch>
              <a:fillRect/>
            </a:stretch>
          </p:blipFill>
          <p:spPr>
            <a:xfrm>
              <a:off x="7086149" y="5324630"/>
              <a:ext cx="1940959" cy="1082990"/>
            </a:xfrm>
            <a:prstGeom prst="rect">
              <a:avLst/>
            </a:prstGeom>
          </p:spPr>
        </p:pic>
        <p:pic>
          <p:nvPicPr>
            <p:cNvPr id="21" name="Picture 8" descr="PSI_Jordon_1JB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l="3825" t="19757" r="13039" b="27039"/>
            <a:stretch>
              <a:fillRect/>
            </a:stretch>
          </p:blipFill>
          <p:spPr bwMode="auto">
            <a:xfrm>
              <a:off x="7646364" y="5312080"/>
              <a:ext cx="820527" cy="64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 name="Title 6"/>
          <p:cNvSpPr>
            <a:spLocks noGrp="1"/>
          </p:cNvSpPr>
          <p:nvPr>
            <p:ph type="title"/>
          </p:nvPr>
        </p:nvSpPr>
        <p:spPr>
          <a:xfrm>
            <a:off x="434533" y="153729"/>
            <a:ext cx="8372901" cy="445209"/>
          </a:xfrm>
        </p:spPr>
        <p:txBody>
          <a:bodyPr/>
          <a:lstStyle/>
          <a:p>
            <a:pPr algn="ctr"/>
            <a:r>
              <a:rPr lang="en-US" cap="none" dirty="0">
                <a:solidFill>
                  <a:schemeClr val="accent2">
                    <a:lumMod val="75000"/>
                  </a:schemeClr>
                </a:solidFill>
              </a:rPr>
              <a:t>Single Spin EPR Detection</a:t>
            </a:r>
          </a:p>
        </p:txBody>
      </p:sp>
      <p:sp>
        <p:nvSpPr>
          <p:cNvPr id="2" name="Slide Number Placeholder 1">
            <a:extLst>
              <a:ext uri="{FF2B5EF4-FFF2-40B4-BE49-F238E27FC236}">
                <a16:creationId xmlns:a16="http://schemas.microsoft.com/office/drawing/2014/main" xmlns="" id="{948D9A22-197C-47DE-A7A2-AF017AA48F46}"/>
              </a:ext>
            </a:extLst>
          </p:cNvPr>
          <p:cNvSpPr>
            <a:spLocks noGrp="1"/>
          </p:cNvSpPr>
          <p:nvPr>
            <p:ph type="sldNum" sz="quarter" idx="13"/>
          </p:nvPr>
        </p:nvSpPr>
        <p:spPr/>
        <p:txBody>
          <a:bodyPr/>
          <a:lstStyle/>
          <a:p>
            <a:fld id="{AEFAAC5A-9C4F-4278-920D-DF2BAB595749}" type="slidenum">
              <a:rPr lang="en-US" smtClean="0"/>
              <a:pPr/>
              <a:t>14</a:t>
            </a:fld>
            <a:endParaRPr lang="en-US" dirty="0"/>
          </a:p>
        </p:txBody>
      </p:sp>
    </p:spTree>
    <p:extLst>
      <p:ext uri="{BB962C8B-B14F-4D97-AF65-F5344CB8AC3E}">
        <p14:creationId xmlns:p14="http://schemas.microsoft.com/office/powerpoint/2010/main" xmlns="" val="71786914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560" y="5031791"/>
            <a:ext cx="8403276" cy="1692771"/>
          </a:xfrm>
          <a:prstGeom prst="rect">
            <a:avLst/>
          </a:prstGeom>
        </p:spPr>
        <p:txBody>
          <a:bodyPr wrap="square">
            <a:spAutoFit/>
          </a:bodyPr>
          <a:lstStyle/>
          <a:p>
            <a:pPr algn="just"/>
            <a:r>
              <a:rPr lang="en-US" dirty="0">
                <a:solidFill>
                  <a:srgbClr val="002060"/>
                </a:solidFill>
                <a:ea typeface="Calibri" panose="020F0502020204030204" pitchFamily="34" charset="0"/>
                <a:cs typeface="Times New Roman" panose="02020603050405020304" pitchFamily="18" charset="0"/>
              </a:rPr>
              <a:t>Proposal: </a:t>
            </a:r>
          </a:p>
          <a:p>
            <a:pPr algn="just"/>
            <a:r>
              <a:rPr lang="en-US" sz="1400" dirty="0">
                <a:solidFill>
                  <a:schemeClr val="tx1">
                    <a:lumMod val="50000"/>
                  </a:schemeClr>
                </a:solidFill>
                <a:latin typeface="+mj-lt"/>
                <a:ea typeface="Calibri" panose="020F0502020204030204" pitchFamily="34" charset="0"/>
                <a:cs typeface="Times New Roman" panose="02020603050405020304" pitchFamily="18" charset="0"/>
              </a:rPr>
              <a:t>Photosynthetic systems is a play ground for the spin quantum effects in biology, such as </a:t>
            </a:r>
            <a:r>
              <a:rPr lang="en-US" sz="1400" dirty="0">
                <a:solidFill>
                  <a:schemeClr val="tx1">
                    <a:lumMod val="50000"/>
                  </a:schemeClr>
                </a:solidFill>
                <a:latin typeface="+mj-lt"/>
              </a:rPr>
              <a:t>quantum beats, out-of-phase modulation of the electron spin echo, multiple quantum coherences.</a:t>
            </a:r>
            <a:r>
              <a:rPr lang="en-US" sz="1400" dirty="0">
                <a:solidFill>
                  <a:schemeClr val="tx1">
                    <a:lumMod val="50000"/>
                  </a:schemeClr>
                </a:solidFill>
                <a:latin typeface="+mj-lt"/>
                <a:ea typeface="Calibri" panose="020F0502020204030204" pitchFamily="34" charset="0"/>
                <a:cs typeface="Times New Roman" panose="02020603050405020304" pitchFamily="18" charset="0"/>
              </a:rPr>
              <a:t> Recently we got a preliminary data on Quantum Teleportation effect in biochemically modified photosynthetic RCs, which was predicted by </a:t>
            </a:r>
            <a:r>
              <a:rPr lang="en-US" sz="1400" dirty="0" err="1">
                <a:solidFill>
                  <a:schemeClr val="tx1">
                    <a:lumMod val="50000"/>
                  </a:schemeClr>
                </a:solidFill>
                <a:latin typeface="+mj-lt"/>
                <a:ea typeface="Calibri" panose="020F0502020204030204" pitchFamily="34" charset="0"/>
                <a:cs typeface="Times New Roman" panose="02020603050405020304" pitchFamily="18" charset="0"/>
              </a:rPr>
              <a:t>Salikhov</a:t>
            </a:r>
            <a:r>
              <a:rPr lang="en-US" sz="1400" dirty="0">
                <a:solidFill>
                  <a:schemeClr val="tx1">
                    <a:lumMod val="50000"/>
                  </a:schemeClr>
                </a:solidFill>
                <a:latin typeface="+mj-lt"/>
                <a:ea typeface="Calibri" panose="020F0502020204030204" pitchFamily="34" charset="0"/>
                <a:cs typeface="Times New Roman" panose="02020603050405020304" pitchFamily="18" charset="0"/>
              </a:rPr>
              <a:t> </a:t>
            </a:r>
            <a:r>
              <a:rPr lang="en-US" sz="1400" i="1" dirty="0">
                <a:solidFill>
                  <a:schemeClr val="tx1">
                    <a:lumMod val="50000"/>
                  </a:schemeClr>
                </a:solidFill>
                <a:latin typeface="+mj-lt"/>
                <a:ea typeface="Calibri" panose="020F0502020204030204" pitchFamily="34" charset="0"/>
                <a:cs typeface="Times New Roman" panose="02020603050405020304" pitchFamily="18" charset="0"/>
              </a:rPr>
              <a:t>et al</a:t>
            </a:r>
            <a:r>
              <a:rPr lang="en-US" sz="1400" dirty="0">
                <a:solidFill>
                  <a:schemeClr val="tx1">
                    <a:lumMod val="50000"/>
                  </a:schemeClr>
                </a:solidFill>
                <a:latin typeface="+mj-lt"/>
                <a:ea typeface="Calibri" panose="020F0502020204030204" pitchFamily="34" charset="0"/>
                <a:cs typeface="Times New Roman" panose="02020603050405020304" pitchFamily="18" charset="0"/>
              </a:rPr>
              <a:t>. in 2007. We propose to study this effect in details, to develop a protocol for entangled spins manipulation and read out of spin quantum information. </a:t>
            </a:r>
          </a:p>
          <a:p>
            <a:pPr algn="just"/>
            <a:endParaRPr lang="en-US" sz="16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38560" y="832527"/>
            <a:ext cx="8320012" cy="1354217"/>
          </a:xfrm>
          <a:prstGeom prst="rect">
            <a:avLst/>
          </a:prstGeom>
        </p:spPr>
        <p:txBody>
          <a:bodyPr wrap="square">
            <a:spAutoFit/>
          </a:bodyPr>
          <a:lstStyle/>
          <a:p>
            <a:pPr algn="just"/>
            <a:r>
              <a:rPr lang="en-US" sz="1600" dirty="0">
                <a:solidFill>
                  <a:schemeClr val="tx1">
                    <a:lumMod val="50000"/>
                  </a:schemeClr>
                </a:solidFill>
                <a:latin typeface="+mj-lt"/>
                <a:ea typeface="Times New Roman" panose="02020603050405020304" pitchFamily="18" charset="0"/>
              </a:rPr>
              <a:t>Quantum teleportation instantly transfers the condition or “state” of one quantum particle to another distant one without sending the particle itself. </a:t>
            </a:r>
            <a:r>
              <a:rPr lang="en-US" sz="1600" dirty="0">
                <a:solidFill>
                  <a:schemeClr val="tx1">
                    <a:lumMod val="50000"/>
                  </a:schemeClr>
                </a:solidFill>
                <a:latin typeface="+mj-lt"/>
                <a:ea typeface="Calibri" panose="020F0502020204030204" pitchFamily="34" charset="0"/>
                <a:cs typeface="Times New Roman" panose="02020603050405020304" pitchFamily="18" charset="0"/>
              </a:rPr>
              <a:t>Quantum Teleportation based on the  manipulation with </a:t>
            </a:r>
            <a:r>
              <a:rPr lang="en-US" sz="1600" b="1" dirty="0">
                <a:solidFill>
                  <a:schemeClr val="tx1">
                    <a:lumMod val="50000"/>
                  </a:schemeClr>
                </a:solidFill>
                <a:latin typeface="+mj-lt"/>
                <a:ea typeface="Calibri" panose="020F0502020204030204" pitchFamily="34" charset="0"/>
                <a:cs typeface="Times New Roman" panose="02020603050405020304" pitchFamily="18" charset="0"/>
              </a:rPr>
              <a:t>entangled EPR pair</a:t>
            </a:r>
            <a:r>
              <a:rPr lang="en-US" sz="1600" dirty="0">
                <a:solidFill>
                  <a:schemeClr val="tx1">
                    <a:lumMod val="50000"/>
                  </a:schemeClr>
                </a:solidFill>
                <a:latin typeface="+mj-lt"/>
                <a:ea typeface="Calibri" panose="020F0502020204030204" pitchFamily="34" charset="0"/>
                <a:cs typeface="Times New Roman" panose="02020603050405020304" pitchFamily="18" charset="0"/>
              </a:rPr>
              <a:t>, where EPR is stands for Einstein-</a:t>
            </a:r>
            <a:r>
              <a:rPr lang="en-US" sz="1600" dirty="0" err="1">
                <a:solidFill>
                  <a:schemeClr val="tx1">
                    <a:lumMod val="50000"/>
                  </a:schemeClr>
                </a:solidFill>
                <a:latin typeface="+mj-lt"/>
                <a:ea typeface="Calibri" panose="020F0502020204030204" pitchFamily="34" charset="0"/>
                <a:cs typeface="Times New Roman" panose="02020603050405020304" pitchFamily="18" charset="0"/>
              </a:rPr>
              <a:t>Podolsky</a:t>
            </a:r>
            <a:r>
              <a:rPr lang="en-US" sz="1600" dirty="0">
                <a:solidFill>
                  <a:schemeClr val="tx1">
                    <a:lumMod val="50000"/>
                  </a:schemeClr>
                </a:solidFill>
                <a:latin typeface="+mj-lt"/>
                <a:ea typeface="Calibri" panose="020F0502020204030204" pitchFamily="34" charset="0"/>
                <a:cs typeface="Times New Roman" panose="02020603050405020304" pitchFamily="18" charset="0"/>
              </a:rPr>
              <a:t>-Rosen.</a:t>
            </a:r>
          </a:p>
          <a:p>
            <a:pPr algn="just"/>
            <a:endParaRPr lang="en-US" dirty="0"/>
          </a:p>
        </p:txBody>
      </p:sp>
      <p:pic>
        <p:nvPicPr>
          <p:cNvPr id="9" name="Picture 8"/>
          <p:cNvPicPr>
            <a:picLocks noChangeAspect="1"/>
          </p:cNvPicPr>
          <p:nvPr/>
        </p:nvPicPr>
        <p:blipFill>
          <a:blip r:embed="rId2"/>
          <a:stretch>
            <a:fillRect/>
          </a:stretch>
        </p:blipFill>
        <p:spPr>
          <a:xfrm>
            <a:off x="4556383" y="2154586"/>
            <a:ext cx="3532180" cy="2944933"/>
          </a:xfrm>
          <a:prstGeom prst="rect">
            <a:avLst/>
          </a:prstGeom>
        </p:spPr>
      </p:pic>
      <p:pic>
        <p:nvPicPr>
          <p:cNvPr id="10" name="Picture 9"/>
          <p:cNvPicPr>
            <a:picLocks noChangeAspect="1"/>
          </p:cNvPicPr>
          <p:nvPr/>
        </p:nvPicPr>
        <p:blipFill>
          <a:blip r:embed="rId3"/>
          <a:stretch>
            <a:fillRect/>
          </a:stretch>
        </p:blipFill>
        <p:spPr>
          <a:xfrm>
            <a:off x="1072879" y="2464579"/>
            <a:ext cx="2332398" cy="1555698"/>
          </a:xfrm>
          <a:prstGeom prst="rect">
            <a:avLst/>
          </a:prstGeom>
        </p:spPr>
      </p:pic>
      <p:sp>
        <p:nvSpPr>
          <p:cNvPr id="11" name="Title 6"/>
          <p:cNvSpPr>
            <a:spLocks noGrp="1"/>
          </p:cNvSpPr>
          <p:nvPr>
            <p:ph type="title"/>
          </p:nvPr>
        </p:nvSpPr>
        <p:spPr>
          <a:xfrm>
            <a:off x="512116" y="258716"/>
            <a:ext cx="8372901" cy="445209"/>
          </a:xfrm>
        </p:spPr>
        <p:txBody>
          <a:bodyPr/>
          <a:lstStyle/>
          <a:p>
            <a:pPr algn="ctr"/>
            <a:r>
              <a:rPr lang="en-US" cap="none" dirty="0">
                <a:solidFill>
                  <a:schemeClr val="accent2">
                    <a:lumMod val="75000"/>
                  </a:schemeClr>
                </a:solidFill>
              </a:rPr>
              <a:t>Entanglement and Quantum Teleportation</a:t>
            </a:r>
          </a:p>
        </p:txBody>
      </p:sp>
      <p:sp>
        <p:nvSpPr>
          <p:cNvPr id="12" name="TextBox 11"/>
          <p:cNvSpPr txBox="1"/>
          <p:nvPr/>
        </p:nvSpPr>
        <p:spPr>
          <a:xfrm>
            <a:off x="304292" y="1879804"/>
            <a:ext cx="3763775" cy="523220"/>
          </a:xfrm>
          <a:prstGeom prst="rect">
            <a:avLst/>
          </a:prstGeom>
          <a:noFill/>
        </p:spPr>
        <p:txBody>
          <a:bodyPr wrap="square" rtlCol="0">
            <a:spAutoFit/>
          </a:bodyPr>
          <a:lstStyle/>
          <a:p>
            <a:pPr algn="ctr"/>
            <a:r>
              <a:rPr lang="en-US" sz="1400" dirty="0">
                <a:solidFill>
                  <a:srgbClr val="002060"/>
                </a:solidFill>
              </a:rPr>
              <a:t>Entangled EPR pair</a:t>
            </a:r>
          </a:p>
          <a:p>
            <a:pPr algn="ctr"/>
            <a:r>
              <a:rPr lang="en-US" sz="1400" b="1" dirty="0" err="1">
                <a:solidFill>
                  <a:schemeClr val="tx1">
                    <a:lumMod val="50000"/>
                  </a:schemeClr>
                </a:solidFill>
              </a:rPr>
              <a:t>E</a:t>
            </a:r>
            <a:r>
              <a:rPr lang="en-US" sz="1400" dirty="0" err="1">
                <a:solidFill>
                  <a:schemeClr val="tx1">
                    <a:lumMod val="50000"/>
                  </a:schemeClr>
                </a:solidFill>
              </a:rPr>
              <a:t>inshtein</a:t>
            </a:r>
            <a:r>
              <a:rPr lang="en-US" sz="1400" dirty="0">
                <a:solidFill>
                  <a:schemeClr val="tx1">
                    <a:lumMod val="50000"/>
                  </a:schemeClr>
                </a:solidFill>
              </a:rPr>
              <a:t>-</a:t>
            </a:r>
            <a:r>
              <a:rPr lang="en-US" sz="1400" b="1" dirty="0" err="1">
                <a:solidFill>
                  <a:schemeClr val="tx1">
                    <a:lumMod val="50000"/>
                  </a:schemeClr>
                </a:solidFill>
              </a:rPr>
              <a:t>P</a:t>
            </a:r>
            <a:r>
              <a:rPr lang="en-US" sz="1400" dirty="0" err="1">
                <a:solidFill>
                  <a:schemeClr val="tx1">
                    <a:lumMod val="50000"/>
                  </a:schemeClr>
                </a:solidFill>
              </a:rPr>
              <a:t>odolsky</a:t>
            </a:r>
            <a:r>
              <a:rPr lang="en-US" sz="1400" dirty="0">
                <a:solidFill>
                  <a:schemeClr val="tx1">
                    <a:lumMod val="50000"/>
                  </a:schemeClr>
                </a:solidFill>
              </a:rPr>
              <a:t>-</a:t>
            </a:r>
            <a:r>
              <a:rPr lang="en-US" sz="1400" b="1" dirty="0">
                <a:solidFill>
                  <a:schemeClr val="tx1">
                    <a:lumMod val="50000"/>
                  </a:schemeClr>
                </a:solidFill>
              </a:rPr>
              <a:t>R</a:t>
            </a:r>
            <a:r>
              <a:rPr lang="en-US" sz="1400" dirty="0">
                <a:solidFill>
                  <a:schemeClr val="tx1">
                    <a:lumMod val="50000"/>
                  </a:schemeClr>
                </a:solidFill>
              </a:rPr>
              <a:t>osen</a:t>
            </a:r>
          </a:p>
        </p:txBody>
      </p:sp>
      <p:sp>
        <p:nvSpPr>
          <p:cNvPr id="13" name="TextBox 12"/>
          <p:cNvSpPr txBox="1"/>
          <p:nvPr/>
        </p:nvSpPr>
        <p:spPr>
          <a:xfrm>
            <a:off x="4503485" y="1808475"/>
            <a:ext cx="3763775" cy="338554"/>
          </a:xfrm>
          <a:prstGeom prst="rect">
            <a:avLst/>
          </a:prstGeom>
          <a:noFill/>
        </p:spPr>
        <p:txBody>
          <a:bodyPr wrap="square" rtlCol="0">
            <a:spAutoFit/>
          </a:bodyPr>
          <a:lstStyle/>
          <a:p>
            <a:pPr algn="ctr"/>
            <a:r>
              <a:rPr lang="en-US" sz="1600" dirty="0">
                <a:solidFill>
                  <a:srgbClr val="002060"/>
                </a:solidFill>
              </a:rPr>
              <a:t>Quantum </a:t>
            </a:r>
            <a:r>
              <a:rPr lang="en-US" sz="1400" dirty="0">
                <a:solidFill>
                  <a:srgbClr val="002060"/>
                </a:solidFill>
              </a:rPr>
              <a:t>Teleportation</a:t>
            </a:r>
            <a:r>
              <a:rPr lang="en-US" sz="1600" dirty="0">
                <a:solidFill>
                  <a:srgbClr val="002060"/>
                </a:solidFill>
              </a:rPr>
              <a:t> Scheme</a:t>
            </a:r>
          </a:p>
        </p:txBody>
      </p:sp>
      <p:sp>
        <p:nvSpPr>
          <p:cNvPr id="14" name="TextBox 13"/>
          <p:cNvSpPr txBox="1"/>
          <p:nvPr/>
        </p:nvSpPr>
        <p:spPr>
          <a:xfrm>
            <a:off x="357190" y="4086321"/>
            <a:ext cx="3763775" cy="738664"/>
          </a:xfrm>
          <a:prstGeom prst="rect">
            <a:avLst/>
          </a:prstGeom>
          <a:noFill/>
        </p:spPr>
        <p:txBody>
          <a:bodyPr wrap="square" rtlCol="0">
            <a:spAutoFit/>
          </a:bodyPr>
          <a:lstStyle/>
          <a:p>
            <a:pPr algn="ctr"/>
            <a:r>
              <a:rPr lang="en-US" sz="1400" dirty="0">
                <a:solidFill>
                  <a:schemeClr val="tx1">
                    <a:lumMod val="50000"/>
                  </a:schemeClr>
                </a:solidFill>
              </a:rPr>
              <a:t>In Photosynthesis</a:t>
            </a:r>
          </a:p>
          <a:p>
            <a:pPr algn="ctr"/>
            <a:r>
              <a:rPr lang="en-US" sz="1400" dirty="0">
                <a:solidFill>
                  <a:srgbClr val="002060"/>
                </a:solidFill>
              </a:rPr>
              <a:t>Entangled EPR pair</a:t>
            </a:r>
          </a:p>
          <a:p>
            <a:pPr algn="ctr"/>
            <a:r>
              <a:rPr lang="en-US" sz="1400" dirty="0">
                <a:solidFill>
                  <a:schemeClr val="tx1">
                    <a:lumMod val="50000"/>
                  </a:schemeClr>
                </a:solidFill>
              </a:rPr>
              <a:t>Spin-Correlated Radical Pair</a:t>
            </a:r>
          </a:p>
        </p:txBody>
      </p:sp>
      <p:sp>
        <p:nvSpPr>
          <p:cNvPr id="2" name="Slide Number Placeholder 1">
            <a:extLst>
              <a:ext uri="{FF2B5EF4-FFF2-40B4-BE49-F238E27FC236}">
                <a16:creationId xmlns:a16="http://schemas.microsoft.com/office/drawing/2014/main" xmlns="" id="{19119837-5E5D-4E22-9189-6D6861B30DA3}"/>
              </a:ext>
            </a:extLst>
          </p:cNvPr>
          <p:cNvSpPr>
            <a:spLocks noGrp="1"/>
          </p:cNvSpPr>
          <p:nvPr>
            <p:ph type="sldNum" sz="quarter" idx="13"/>
          </p:nvPr>
        </p:nvSpPr>
        <p:spPr/>
        <p:txBody>
          <a:bodyPr/>
          <a:lstStyle/>
          <a:p>
            <a:fld id="{AEFAAC5A-9C4F-4278-920D-DF2BAB595749}" type="slidenum">
              <a:rPr lang="en-US" smtClean="0"/>
              <a:pPr/>
              <a:t>15</a:t>
            </a:fld>
            <a:endParaRPr lang="en-US" dirty="0"/>
          </a:p>
        </p:txBody>
      </p:sp>
    </p:spTree>
    <p:extLst>
      <p:ext uri="{BB962C8B-B14F-4D97-AF65-F5344CB8AC3E}">
        <p14:creationId xmlns:p14="http://schemas.microsoft.com/office/powerpoint/2010/main" xmlns="" val="258821929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F3FCAE-E561-45AB-9C06-EC69440DA29E}"/>
              </a:ext>
            </a:extLst>
          </p:cNvPr>
          <p:cNvSpPr>
            <a:spLocks noGrp="1"/>
          </p:cNvSpPr>
          <p:nvPr>
            <p:ph type="title"/>
          </p:nvPr>
        </p:nvSpPr>
        <p:spPr>
          <a:xfrm>
            <a:off x="385549" y="471764"/>
            <a:ext cx="6279676" cy="276268"/>
          </a:xfrm>
        </p:spPr>
        <p:txBody>
          <a:bodyPr/>
          <a:lstStyle/>
          <a:p>
            <a:r>
              <a:rPr lang="en-US" dirty="0"/>
              <a:t>Quantum Information Science</a:t>
            </a:r>
          </a:p>
        </p:txBody>
      </p:sp>
      <p:sp>
        <p:nvSpPr>
          <p:cNvPr id="5" name="Slide Number Placeholder 4">
            <a:extLst>
              <a:ext uri="{FF2B5EF4-FFF2-40B4-BE49-F238E27FC236}">
                <a16:creationId xmlns:a16="http://schemas.microsoft.com/office/drawing/2014/main" xmlns="" id="{3845AFDF-6F35-49B1-A7E7-43DAB61AA0FC}"/>
              </a:ext>
            </a:extLst>
          </p:cNvPr>
          <p:cNvSpPr>
            <a:spLocks noGrp="1"/>
          </p:cNvSpPr>
          <p:nvPr>
            <p:ph type="sldNum" sz="quarter" idx="13"/>
          </p:nvPr>
        </p:nvSpPr>
        <p:spPr/>
        <p:txBody>
          <a:bodyPr/>
          <a:lstStyle/>
          <a:p>
            <a:fld id="{AEFAAC5A-9C4F-4278-920D-DF2BAB595749}" type="slidenum">
              <a:rPr lang="en-US">
                <a:solidFill>
                  <a:srgbClr val="FFFFFF">
                    <a:lumMod val="50000"/>
                  </a:srgbClr>
                </a:solidFill>
                <a:latin typeface="Arial"/>
              </a:rPr>
              <a:pPr/>
              <a:t>16</a:t>
            </a:fld>
            <a:endParaRPr lang="en-US" dirty="0">
              <a:solidFill>
                <a:srgbClr val="FFFFFF">
                  <a:lumMod val="50000"/>
                </a:srgbClr>
              </a:solidFill>
              <a:latin typeface="Arial"/>
            </a:endParaRPr>
          </a:p>
        </p:txBody>
      </p:sp>
      <p:sp>
        <p:nvSpPr>
          <p:cNvPr id="11" name="Rectangle 3">
            <a:extLst>
              <a:ext uri="{FF2B5EF4-FFF2-40B4-BE49-F238E27FC236}">
                <a16:creationId xmlns:a16="http://schemas.microsoft.com/office/drawing/2014/main" xmlns="" id="{B8BF2F62-06D8-434B-8C1C-E2C616278404}"/>
              </a:ext>
            </a:extLst>
          </p:cNvPr>
          <p:cNvSpPr>
            <a:spLocks noChangeArrowheads="1"/>
          </p:cNvSpPr>
          <p:nvPr/>
        </p:nvSpPr>
        <p:spPr bwMode="auto">
          <a:xfrm>
            <a:off x="255748" y="1509209"/>
            <a:ext cx="8632505" cy="2339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14313" indent="-214313" algn="just" eaLnBrk="0" fontAlgn="base" hangingPunct="0">
              <a:spcBef>
                <a:spcPct val="0"/>
              </a:spcBef>
              <a:spcAft>
                <a:spcPts val="450"/>
              </a:spcAft>
              <a:buFont typeface="Wingdings" panose="05000000000000000000" pitchFamily="2" charset="2"/>
              <a:buChar char="§"/>
            </a:pPr>
            <a:r>
              <a:rPr lang="en-US" altLang="en-US" sz="1350" dirty="0">
                <a:solidFill>
                  <a:schemeClr val="tx1">
                    <a:lumMod val="50000"/>
                  </a:schemeClr>
                </a:solidFill>
                <a:latin typeface="Arial" panose="020B0604020202020204" pitchFamily="34" charset="0"/>
                <a:ea typeface="Calibri" panose="020F0502020204030204" pitchFamily="34" charset="0"/>
              </a:rPr>
              <a:t>A Spin Correlated Radical Pair, the first product of a photosynthetic light-driven reaction, is also known as native two correlated particle </a:t>
            </a:r>
            <a:r>
              <a:rPr lang="en-US" altLang="en-US" sz="1350" b="1" dirty="0">
                <a:solidFill>
                  <a:schemeClr val="tx1">
                    <a:lumMod val="50000"/>
                  </a:schemeClr>
                </a:solidFill>
                <a:latin typeface="Arial" panose="020B0604020202020204" pitchFamily="34" charset="0"/>
                <a:ea typeface="Calibri" panose="020F0502020204030204" pitchFamily="34" charset="0"/>
              </a:rPr>
              <a:t>Bell-state source</a:t>
            </a:r>
            <a:r>
              <a:rPr lang="en-US" altLang="en-US" sz="1350" dirty="0">
                <a:solidFill>
                  <a:schemeClr val="tx1">
                    <a:lumMod val="50000"/>
                  </a:schemeClr>
                </a:solidFill>
                <a:latin typeface="Arial" panose="020B0604020202020204" pitchFamily="34" charset="0"/>
                <a:ea typeface="Calibri" panose="020F0502020204030204" pitchFamily="34" charset="0"/>
              </a:rPr>
              <a:t>. </a:t>
            </a:r>
          </a:p>
          <a:p>
            <a:pPr marL="214313" indent="-214313" algn="just" eaLnBrk="0" fontAlgn="base" hangingPunct="0">
              <a:spcBef>
                <a:spcPct val="0"/>
              </a:spcBef>
              <a:spcAft>
                <a:spcPts val="450"/>
              </a:spcAft>
              <a:buFont typeface="Wingdings" panose="05000000000000000000" pitchFamily="2" charset="2"/>
              <a:buChar char="§"/>
            </a:pPr>
            <a:r>
              <a:rPr lang="en-US" altLang="en-US" sz="1350" dirty="0">
                <a:solidFill>
                  <a:schemeClr val="bg1">
                    <a:lumMod val="65000"/>
                  </a:schemeClr>
                </a:solidFill>
                <a:latin typeface="Arial" panose="020B0604020202020204" pitchFamily="34" charset="0"/>
                <a:ea typeface="Calibri" panose="020F0502020204030204" pitchFamily="34" charset="0"/>
              </a:rPr>
              <a:t>The availability of a Bell-state source and a mechanism of coherence transfer from one quantum state to another one is at the foundation of quantum teleportation and quantum communication. </a:t>
            </a:r>
          </a:p>
          <a:p>
            <a:pPr marL="214313" indent="-214313" algn="just" eaLnBrk="0" fontAlgn="base" hangingPunct="0">
              <a:spcBef>
                <a:spcPct val="0"/>
              </a:spcBef>
              <a:spcAft>
                <a:spcPts val="450"/>
              </a:spcAft>
              <a:buFont typeface="Wingdings" panose="05000000000000000000" pitchFamily="2" charset="2"/>
              <a:buChar char="§"/>
            </a:pPr>
            <a:r>
              <a:rPr lang="en-US" sz="1350" b="1" dirty="0">
                <a:solidFill>
                  <a:srgbClr val="47484A">
                    <a:lumMod val="50000"/>
                  </a:srgbClr>
                </a:solidFill>
                <a:latin typeface="Arial"/>
                <a:ea typeface="Times New Roman" panose="02020603050405020304" pitchFamily="18" charset="0"/>
              </a:rPr>
              <a:t>Quantum teleportation</a:t>
            </a:r>
            <a:r>
              <a:rPr lang="en-US" sz="1350" dirty="0">
                <a:solidFill>
                  <a:srgbClr val="47484A">
                    <a:lumMod val="50000"/>
                  </a:srgbClr>
                </a:solidFill>
                <a:latin typeface="Arial"/>
                <a:ea typeface="Times New Roman" panose="02020603050405020304" pitchFamily="18" charset="0"/>
              </a:rPr>
              <a:t> instantly transfers the condition or “state” of one quantum particle to another distant one without sending the particle itself. </a:t>
            </a:r>
            <a:r>
              <a:rPr lang="en-US" altLang="en-US" sz="1350" dirty="0">
                <a:solidFill>
                  <a:srgbClr val="47484A"/>
                </a:solidFill>
                <a:latin typeface="Arial" panose="020B0604020202020204" pitchFamily="34" charset="0"/>
                <a:ea typeface="Calibri" panose="020F0502020204030204" pitchFamily="34" charset="0"/>
              </a:rPr>
              <a:t>Transfer of the spin coherences can be easily replicated, manipulated, and studied in detail in natural photosynthetic systems during so-called light-induced sequential electron transfer.</a:t>
            </a:r>
          </a:p>
          <a:p>
            <a:pPr marL="214313" indent="-214313" algn="just" eaLnBrk="0" fontAlgn="base" hangingPunct="0">
              <a:spcBef>
                <a:spcPct val="0"/>
              </a:spcBef>
              <a:spcAft>
                <a:spcPts val="450"/>
              </a:spcAft>
              <a:buFont typeface="Wingdings" panose="05000000000000000000" pitchFamily="2" charset="2"/>
              <a:buChar char="§"/>
            </a:pPr>
            <a:r>
              <a:rPr lang="en-US" altLang="en-US" sz="1350" dirty="0">
                <a:solidFill>
                  <a:srgbClr val="47484A"/>
                </a:solidFill>
                <a:latin typeface="Arial" panose="020B0604020202020204" pitchFamily="34" charset="0"/>
                <a:ea typeface="Calibri" panose="020F0502020204030204" pitchFamily="34" charset="0"/>
              </a:rPr>
              <a:t>The goal of a research Task 3 in our QIS program investigates whether quantum teleportation phenomena function and can be detected and manipulated in primary light-driven photosynthetic reactions.  </a:t>
            </a:r>
          </a:p>
        </p:txBody>
      </p:sp>
      <p:pic>
        <p:nvPicPr>
          <p:cNvPr id="6" name="Picture 5">
            <a:extLst>
              <a:ext uri="{FF2B5EF4-FFF2-40B4-BE49-F238E27FC236}">
                <a16:creationId xmlns:a16="http://schemas.microsoft.com/office/drawing/2014/main" xmlns="" id="{D88E21C1-E40A-4D0F-9BFD-78A005D2CDAE}"/>
              </a:ext>
            </a:extLst>
          </p:cNvPr>
          <p:cNvPicPr>
            <a:picLocks noChangeAspect="1"/>
          </p:cNvPicPr>
          <p:nvPr/>
        </p:nvPicPr>
        <p:blipFill>
          <a:blip r:embed="rId2"/>
          <a:stretch>
            <a:fillRect/>
          </a:stretch>
        </p:blipFill>
        <p:spPr>
          <a:xfrm>
            <a:off x="360597" y="4220290"/>
            <a:ext cx="4858573" cy="1964371"/>
          </a:xfrm>
          <a:prstGeom prst="rect">
            <a:avLst/>
          </a:prstGeom>
        </p:spPr>
      </p:pic>
      <p:sp>
        <p:nvSpPr>
          <p:cNvPr id="13" name="TextBox 12">
            <a:extLst>
              <a:ext uri="{FF2B5EF4-FFF2-40B4-BE49-F238E27FC236}">
                <a16:creationId xmlns:a16="http://schemas.microsoft.com/office/drawing/2014/main" xmlns="" id="{EB86C3CA-5910-4671-BE28-76FED00EC020}"/>
              </a:ext>
            </a:extLst>
          </p:cNvPr>
          <p:cNvSpPr txBox="1"/>
          <p:nvPr/>
        </p:nvSpPr>
        <p:spPr>
          <a:xfrm>
            <a:off x="5388106" y="4427824"/>
            <a:ext cx="3314378" cy="1384995"/>
          </a:xfrm>
          <a:prstGeom prst="rect">
            <a:avLst/>
          </a:prstGeom>
          <a:noFill/>
        </p:spPr>
        <p:txBody>
          <a:bodyPr wrap="square">
            <a:spAutoFit/>
          </a:bodyPr>
          <a:lstStyle/>
          <a:p>
            <a:pPr algn="just"/>
            <a:r>
              <a:rPr lang="en-US" sz="1200" dirty="0">
                <a:solidFill>
                  <a:srgbClr val="0B1F8F"/>
                </a:solidFill>
                <a:latin typeface="Arial"/>
              </a:rPr>
              <a:t>Simplified Quantum Teleportation (QT) scheme for light-induced charge separation in PSI, employing the singly reduced acceptor A</a:t>
            </a:r>
            <a:r>
              <a:rPr lang="en-US" sz="1200" baseline="-25000" dirty="0">
                <a:solidFill>
                  <a:srgbClr val="0B1F8F"/>
                </a:solidFill>
                <a:latin typeface="Arial"/>
              </a:rPr>
              <a:t>1 </a:t>
            </a:r>
            <a:r>
              <a:rPr lang="en-US" sz="1200" b="1" dirty="0">
                <a:solidFill>
                  <a:srgbClr val="0B1F8F"/>
                </a:solidFill>
                <a:latin typeface="Arial"/>
              </a:rPr>
              <a:t>− </a:t>
            </a:r>
            <a:r>
              <a:rPr lang="en-US" sz="1200" dirty="0">
                <a:solidFill>
                  <a:srgbClr val="0B1F8F"/>
                </a:solidFill>
                <a:latin typeface="Arial"/>
              </a:rPr>
              <a:t>as the stable radical anion. Detection of QT in photosynthetic proteins requires high spectral resolution and can be observed only by high-frequency EPR spectroscopy.</a:t>
            </a:r>
          </a:p>
        </p:txBody>
      </p:sp>
      <p:sp>
        <p:nvSpPr>
          <p:cNvPr id="12" name="Text Placeholder 3">
            <a:extLst>
              <a:ext uri="{FF2B5EF4-FFF2-40B4-BE49-F238E27FC236}">
                <a16:creationId xmlns:a16="http://schemas.microsoft.com/office/drawing/2014/main" xmlns="" id="{641A2A37-7261-40FB-9689-1FA36C82DAEA}"/>
              </a:ext>
            </a:extLst>
          </p:cNvPr>
          <p:cNvSpPr>
            <a:spLocks noGrp="1"/>
          </p:cNvSpPr>
          <p:nvPr>
            <p:ph type="body" sz="quarter" idx="12"/>
          </p:nvPr>
        </p:nvSpPr>
        <p:spPr>
          <a:xfrm>
            <a:off x="385549" y="958075"/>
            <a:ext cx="8758451" cy="374786"/>
          </a:xfrm>
        </p:spPr>
        <p:txBody>
          <a:bodyPr/>
          <a:lstStyle/>
          <a:p>
            <a:r>
              <a:rPr lang="en-US" sz="1800" dirty="0">
                <a:solidFill>
                  <a:schemeClr val="accent2">
                    <a:lumMod val="75000"/>
                  </a:schemeClr>
                </a:solidFill>
                <a:ea typeface="SimSun" panose="02010600030101010101" pitchFamily="2" charset="-122"/>
                <a:cs typeface="Calibri" panose="020F0502020204030204" pitchFamily="34" charset="0"/>
              </a:rPr>
              <a:t>Revealing Nature’s Optimized Quantum Spin Coherences in Photosynthesis</a:t>
            </a:r>
          </a:p>
          <a:p>
            <a:endParaRPr lang="en-US" sz="2100" dirty="0">
              <a:solidFill>
                <a:schemeClr val="accent2">
                  <a:lumMod val="60000"/>
                  <a:lumOff val="40000"/>
                </a:schemeClr>
              </a:solidFill>
            </a:endParaRPr>
          </a:p>
        </p:txBody>
      </p:sp>
    </p:spTree>
    <p:extLst>
      <p:ext uri="{BB962C8B-B14F-4D97-AF65-F5344CB8AC3E}">
        <p14:creationId xmlns:p14="http://schemas.microsoft.com/office/powerpoint/2010/main" xmlns="" val="125439440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93193" y="3510762"/>
            <a:ext cx="5206547" cy="2787426"/>
            <a:chOff x="3937452" y="3517436"/>
            <a:chExt cx="5206547" cy="2787426"/>
          </a:xfrm>
        </p:grpSpPr>
        <p:grpSp>
          <p:nvGrpSpPr>
            <p:cNvPr id="8" name="Group 7"/>
            <p:cNvGrpSpPr/>
            <p:nvPr/>
          </p:nvGrpSpPr>
          <p:grpSpPr>
            <a:xfrm>
              <a:off x="3937452" y="3517436"/>
              <a:ext cx="5206547" cy="2787426"/>
              <a:chOff x="3937452" y="3517436"/>
              <a:chExt cx="5206547" cy="2787426"/>
            </a:xfrm>
          </p:grpSpPr>
          <p:pic>
            <p:nvPicPr>
              <p:cNvPr id="6" name="Picture 5">
                <a:extLst>
                  <a:ext uri="{FF2B5EF4-FFF2-40B4-BE49-F238E27FC236}">
                    <a16:creationId xmlns:a16="http://schemas.microsoft.com/office/drawing/2014/main" xmlns="" id="{B204CDE0-0408-42A9-A094-F70703BC39D6}"/>
                  </a:ext>
                </a:extLst>
              </p:cNvPr>
              <p:cNvPicPr>
                <a:picLocks noChangeAspect="1"/>
              </p:cNvPicPr>
              <p:nvPr/>
            </p:nvPicPr>
            <p:blipFill>
              <a:blip r:embed="rId3"/>
              <a:stretch>
                <a:fillRect/>
              </a:stretch>
            </p:blipFill>
            <p:spPr>
              <a:xfrm>
                <a:off x="3937452" y="3598238"/>
                <a:ext cx="5206547" cy="2706624"/>
              </a:xfrm>
              <a:prstGeom prst="rect">
                <a:avLst/>
              </a:prstGeom>
            </p:spPr>
          </p:pic>
          <p:pic>
            <p:nvPicPr>
              <p:cNvPr id="56321" name="Picture 1"/>
              <p:cNvPicPr>
                <a:picLocks noChangeAspect="1" noChangeArrowheads="1"/>
              </p:cNvPicPr>
              <p:nvPr/>
            </p:nvPicPr>
            <p:blipFill>
              <a:blip r:embed="rId4"/>
              <a:srcRect/>
              <a:stretch>
                <a:fillRect/>
              </a:stretch>
            </p:blipFill>
            <p:spPr bwMode="auto">
              <a:xfrm>
                <a:off x="7341898" y="3517436"/>
                <a:ext cx="1572103" cy="2559921"/>
              </a:xfrm>
              <a:prstGeom prst="rect">
                <a:avLst/>
              </a:prstGeom>
              <a:noFill/>
              <a:ln w="9525">
                <a:noFill/>
                <a:miter lim="800000"/>
                <a:headEnd/>
                <a:tailEnd/>
              </a:ln>
            </p:spPr>
          </p:pic>
        </p:grpSp>
        <p:sp>
          <p:nvSpPr>
            <p:cNvPr id="9" name="Rectangle 8"/>
            <p:cNvSpPr/>
            <p:nvPr/>
          </p:nvSpPr>
          <p:spPr>
            <a:xfrm>
              <a:off x="7261804" y="3524111"/>
              <a:ext cx="347072" cy="2603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910398" y="3736581"/>
              <a:ext cx="173535" cy="24372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 Placeholder 44"/>
          <p:cNvSpPr>
            <a:spLocks noGrp="1"/>
          </p:cNvSpPr>
          <p:nvPr>
            <p:ph type="body" sz="quarter" idx="12"/>
          </p:nvPr>
        </p:nvSpPr>
        <p:spPr>
          <a:xfrm>
            <a:off x="-1" y="3666265"/>
            <a:ext cx="239714" cy="2608562"/>
          </a:xfrm>
        </p:spPr>
        <p:txBody>
          <a:bodyPr/>
          <a:lstStyle/>
          <a:p>
            <a:r>
              <a:rPr lang="en-US" dirty="0" err="1"/>
              <a:t>drhgfdjhngngfmhgmghmghjmghfmf</a:t>
            </a:r>
            <a:endParaRPr lang="en-US" dirty="0"/>
          </a:p>
        </p:txBody>
      </p:sp>
      <p:sp>
        <p:nvSpPr>
          <p:cNvPr id="15" name="Title 6"/>
          <p:cNvSpPr txBox="1">
            <a:spLocks/>
          </p:cNvSpPr>
          <p:nvPr/>
        </p:nvSpPr>
        <p:spPr>
          <a:xfrm>
            <a:off x="0" y="1956355"/>
            <a:ext cx="8724537" cy="1021113"/>
          </a:xfrm>
          <a:prstGeom prst="rect">
            <a:avLst/>
          </a:prstGeom>
          <a:noFill/>
        </p:spPr>
        <p:txBody>
          <a:bodyPr vert="horz" lIns="457200" tIns="0" rIns="91440" bIns="0" rtlCol="0" anchor="ctr">
            <a:normAutofit/>
          </a:bodyPr>
          <a:lstStyle>
            <a:lvl1pPr algn="l" defTabSz="457200" rtl="0" eaLnBrk="1" latinLnBrk="0" hangingPunct="1">
              <a:lnSpc>
                <a:spcPct val="95000"/>
              </a:lnSpc>
              <a:spcBef>
                <a:spcPct val="0"/>
              </a:spcBef>
              <a:buNone/>
              <a:defRPr sz="2800" b="1" i="0" kern="1200" cap="all" baseline="0">
                <a:solidFill>
                  <a:schemeClr val="bg1"/>
                </a:solidFill>
                <a:latin typeface="+mj-lt"/>
                <a:ea typeface="+mj-ea"/>
                <a:cs typeface="+mj-cs"/>
              </a:defRPr>
            </a:lvl1pPr>
          </a:lstStyle>
          <a:p>
            <a:pPr marL="0" marR="0" algn="ctr">
              <a:lnSpc>
                <a:spcPct val="115000"/>
              </a:lnSpc>
              <a:spcBef>
                <a:spcPts val="0"/>
              </a:spcBef>
              <a:spcAft>
                <a:spcPts val="2400"/>
              </a:spcAft>
            </a:pPr>
            <a:r>
              <a:rPr lang="en-US" sz="24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Revealing Nature’s Optimized Quantum Spin Coherences in Photosynthetic Proteins</a:t>
            </a:r>
            <a:endParaRPr lang="en-US" sz="24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50" name="Picture 49">
            <a:extLst>
              <a:ext uri="{FF2B5EF4-FFF2-40B4-BE49-F238E27FC236}">
                <a16:creationId xmlns:a16="http://schemas.microsoft.com/office/drawing/2014/main" xmlns="" id="{3BF7E55A-1127-4D93-B2D1-5235EEA86895}"/>
              </a:ext>
            </a:extLst>
          </p:cNvPr>
          <p:cNvPicPr>
            <a:picLocks noChangeAspect="1"/>
          </p:cNvPicPr>
          <p:nvPr/>
        </p:nvPicPr>
        <p:blipFill>
          <a:blip r:embed="rId5"/>
          <a:stretch>
            <a:fillRect/>
          </a:stretch>
        </p:blipFill>
        <p:spPr>
          <a:xfrm>
            <a:off x="5426330" y="3699637"/>
            <a:ext cx="3717670" cy="2561411"/>
          </a:xfrm>
          <a:prstGeom prst="rect">
            <a:avLst/>
          </a:prstGeom>
        </p:spPr>
      </p:pic>
      <p:pic>
        <p:nvPicPr>
          <p:cNvPr id="51" name="Picture 7" descr="bird_navigation1">
            <a:extLst>
              <a:ext uri="{FF2B5EF4-FFF2-40B4-BE49-F238E27FC236}">
                <a16:creationId xmlns:a16="http://schemas.microsoft.com/office/drawing/2014/main" xmlns="" id="{67E2EAEF-2702-4D85-9289-1AE7F178A561}"/>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903636" y="173688"/>
            <a:ext cx="2248554" cy="1591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3711912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2771" y="1"/>
            <a:ext cx="9073737" cy="6365174"/>
          </a:xfrm>
          <a:prstGeom prst="rect">
            <a:avLst/>
          </a:prstGeom>
        </p:spPr>
      </p:pic>
      <p:sp>
        <p:nvSpPr>
          <p:cNvPr id="3" name="TextBox 2"/>
          <p:cNvSpPr txBox="1"/>
          <p:nvPr/>
        </p:nvSpPr>
        <p:spPr>
          <a:xfrm>
            <a:off x="2912648" y="303662"/>
            <a:ext cx="3440653" cy="830997"/>
          </a:xfrm>
          <a:prstGeom prst="rect">
            <a:avLst/>
          </a:prstGeom>
          <a:noFill/>
        </p:spPr>
        <p:txBody>
          <a:bodyPr wrap="square" rtlCol="0">
            <a:spAutoFit/>
          </a:bodyPr>
          <a:lstStyle/>
          <a:p>
            <a:r>
              <a:rPr lang="en-US" sz="4800" dirty="0">
                <a:solidFill>
                  <a:schemeClr val="accent2">
                    <a:lumMod val="75000"/>
                  </a:schemeClr>
                </a:solidFill>
              </a:rPr>
              <a:t>Thank You</a:t>
            </a:r>
          </a:p>
        </p:txBody>
      </p:sp>
      <p:sp>
        <p:nvSpPr>
          <p:cNvPr id="4" name="TextBox 3"/>
          <p:cNvSpPr txBox="1"/>
          <p:nvPr/>
        </p:nvSpPr>
        <p:spPr>
          <a:xfrm>
            <a:off x="2912647" y="2437262"/>
            <a:ext cx="3440653" cy="830997"/>
          </a:xfrm>
          <a:prstGeom prst="rect">
            <a:avLst/>
          </a:prstGeom>
          <a:noFill/>
        </p:spPr>
        <p:txBody>
          <a:bodyPr wrap="square" rtlCol="0">
            <a:spAutoFit/>
          </a:bodyPr>
          <a:lstStyle/>
          <a:p>
            <a:r>
              <a:rPr lang="en-US" sz="4800" dirty="0">
                <a:solidFill>
                  <a:schemeClr val="accent2">
                    <a:lumMod val="75000"/>
                  </a:schemeClr>
                </a:solidFill>
              </a:rPr>
              <a:t>Questions?</a:t>
            </a:r>
          </a:p>
        </p:txBody>
      </p:sp>
      <p:sp>
        <p:nvSpPr>
          <p:cNvPr id="5" name="Slide Number Placeholder 4">
            <a:extLst>
              <a:ext uri="{FF2B5EF4-FFF2-40B4-BE49-F238E27FC236}">
                <a16:creationId xmlns:a16="http://schemas.microsoft.com/office/drawing/2014/main" xmlns="" id="{0C3F7705-FDB6-4D64-AB42-2037F4F7EC27}"/>
              </a:ext>
            </a:extLst>
          </p:cNvPr>
          <p:cNvSpPr>
            <a:spLocks noGrp="1"/>
          </p:cNvSpPr>
          <p:nvPr>
            <p:ph type="sldNum" sz="quarter" idx="13"/>
          </p:nvPr>
        </p:nvSpPr>
        <p:spPr/>
        <p:txBody>
          <a:bodyPr/>
          <a:lstStyle/>
          <a:p>
            <a:fld id="{AEFAAC5A-9C4F-4278-920D-DF2BAB595749}" type="slidenum">
              <a:rPr lang="en-US" smtClean="0"/>
              <a:pPr/>
              <a:t>18</a:t>
            </a:fld>
            <a:endParaRPr lang="en-US" dirty="0"/>
          </a:p>
        </p:txBody>
      </p:sp>
    </p:spTree>
    <p:extLst>
      <p:ext uri="{BB962C8B-B14F-4D97-AF65-F5344CB8AC3E}">
        <p14:creationId xmlns:p14="http://schemas.microsoft.com/office/powerpoint/2010/main" xmlns="" val="418357962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xmlns="" id="{206C67E9-C6F0-4F1C-ABCE-AFFB31845F54}"/>
              </a:ext>
            </a:extLst>
          </p:cNvPr>
          <p:cNvSpPr>
            <a:spLocks noGrp="1"/>
          </p:cNvSpPr>
          <p:nvPr>
            <p:ph type="sldNum" sz="quarter" idx="10"/>
          </p:nvPr>
        </p:nvSpPr>
        <p:spPr bwMode="auto">
          <a:xfrm>
            <a:off x="8609013" y="6465888"/>
            <a:ext cx="357187" cy="34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b="1" i="0" kern="1200">
                <a:solidFill>
                  <a:schemeClr val="bg1"/>
                </a:solidFill>
                <a:latin typeface="Arial" panose="020B0604020202020204" pitchFamily="34" charset="0"/>
                <a:ea typeface="Arial Unicode MS" panose="020B060402020202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9pPr>
          </a:lstStyle>
          <a:p>
            <a:fld id="{8EE47091-3606-4851-95A2-7C51E9387055}" type="slidenum">
              <a:rPr lang="en-US" altLang="en-US" smtClean="0"/>
              <a:pPr/>
              <a:t>19</a:t>
            </a:fld>
            <a:endParaRPr lang="en-US" altLang="en-US"/>
          </a:p>
        </p:txBody>
      </p:sp>
      <p:sp>
        <p:nvSpPr>
          <p:cNvPr id="360452" name="Rectangle 4">
            <a:extLst>
              <a:ext uri="{FF2B5EF4-FFF2-40B4-BE49-F238E27FC236}">
                <a16:creationId xmlns:a16="http://schemas.microsoft.com/office/drawing/2014/main" xmlns="" id="{9AF37248-416B-4B28-BA7B-DD939D526DA3}"/>
              </a:ext>
            </a:extLst>
          </p:cNvPr>
          <p:cNvSpPr>
            <a:spLocks noChangeArrowheads="1"/>
          </p:cNvSpPr>
          <p:nvPr/>
        </p:nvSpPr>
        <p:spPr bwMode="auto">
          <a:xfrm>
            <a:off x="1062038" y="187325"/>
            <a:ext cx="7165975" cy="984250"/>
          </a:xfrm>
          <a:prstGeom prst="rect">
            <a:avLst/>
          </a:prstGeom>
          <a:noFill/>
          <a:ln w="38100" cmpd="dbl">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en-US" sz="2800" b="1" dirty="0">
                <a:solidFill>
                  <a:srgbClr val="002060"/>
                </a:solidFill>
                <a:latin typeface="Trebuchet MS" pitchFamily="34" charset="0"/>
              </a:rPr>
              <a:t>DAF-Dependence of the HF EPR Spectra </a:t>
            </a:r>
          </a:p>
          <a:p>
            <a:pPr algn="ctr" eaLnBrk="1" hangingPunct="1"/>
            <a:r>
              <a:rPr lang="en-US" altLang="en-US" sz="2800" b="1" dirty="0">
                <a:solidFill>
                  <a:srgbClr val="002060"/>
                </a:solidFill>
                <a:latin typeface="Trebuchet MS" pitchFamily="34" charset="0"/>
              </a:rPr>
              <a:t>Experiment vs. Theory</a:t>
            </a:r>
          </a:p>
        </p:txBody>
      </p:sp>
      <p:grpSp>
        <p:nvGrpSpPr>
          <p:cNvPr id="360459" name="Group 11">
            <a:extLst>
              <a:ext uri="{FF2B5EF4-FFF2-40B4-BE49-F238E27FC236}">
                <a16:creationId xmlns:a16="http://schemas.microsoft.com/office/drawing/2014/main" xmlns="" id="{806F8C50-67A7-4DFC-A7BB-0C8E7A7F9DAB}"/>
              </a:ext>
            </a:extLst>
          </p:cNvPr>
          <p:cNvGrpSpPr>
            <a:grpSpLocks/>
          </p:cNvGrpSpPr>
          <p:nvPr/>
        </p:nvGrpSpPr>
        <p:grpSpPr bwMode="auto">
          <a:xfrm>
            <a:off x="384175" y="892175"/>
            <a:ext cx="8493125" cy="5457825"/>
            <a:chOff x="332" y="646"/>
            <a:chExt cx="5350" cy="3438"/>
          </a:xfrm>
        </p:grpSpPr>
        <p:sp>
          <p:nvSpPr>
            <p:cNvPr id="360453" name="Text Box 5">
              <a:extLst>
                <a:ext uri="{FF2B5EF4-FFF2-40B4-BE49-F238E27FC236}">
                  <a16:creationId xmlns:a16="http://schemas.microsoft.com/office/drawing/2014/main" xmlns="" id="{C8FD752E-EB41-4EDB-B18B-ECD1F9638146}"/>
                </a:ext>
              </a:extLst>
            </p:cNvPr>
            <p:cNvSpPr txBox="1">
              <a:spLocks noChangeArrowheads="1"/>
            </p:cNvSpPr>
            <p:nvPr/>
          </p:nvSpPr>
          <p:spPr bwMode="auto">
            <a:xfrm>
              <a:off x="776" y="1386"/>
              <a:ext cx="84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T=100 K</a:t>
              </a:r>
            </a:p>
          </p:txBody>
        </p:sp>
        <p:grpSp>
          <p:nvGrpSpPr>
            <p:cNvPr id="360456" name="Group 8">
              <a:extLst>
                <a:ext uri="{FF2B5EF4-FFF2-40B4-BE49-F238E27FC236}">
                  <a16:creationId xmlns:a16="http://schemas.microsoft.com/office/drawing/2014/main" xmlns="" id="{7C5FB4D5-74B5-4ABC-909D-267B7484C4B4}"/>
                </a:ext>
              </a:extLst>
            </p:cNvPr>
            <p:cNvGrpSpPr>
              <a:grpSpLocks/>
            </p:cNvGrpSpPr>
            <p:nvPr/>
          </p:nvGrpSpPr>
          <p:grpSpPr bwMode="auto">
            <a:xfrm>
              <a:off x="332" y="646"/>
              <a:ext cx="5350" cy="3438"/>
              <a:chOff x="332" y="646"/>
              <a:chExt cx="5350" cy="3438"/>
            </a:xfrm>
          </p:grpSpPr>
          <p:graphicFrame>
            <p:nvGraphicFramePr>
              <p:cNvPr id="360450" name="Object 2">
                <a:extLst>
                  <a:ext uri="{FF2B5EF4-FFF2-40B4-BE49-F238E27FC236}">
                    <a16:creationId xmlns:a16="http://schemas.microsoft.com/office/drawing/2014/main" xmlns="" id="{99FA9C6E-30F0-4F7E-B12A-3166808E1639}"/>
                  </a:ext>
                </a:extLst>
              </p:cNvPr>
              <p:cNvGraphicFramePr>
                <a:graphicFrameLocks noChangeAspect="1"/>
              </p:cNvGraphicFramePr>
              <p:nvPr/>
            </p:nvGraphicFramePr>
            <p:xfrm>
              <a:off x="332" y="653"/>
              <a:ext cx="2903" cy="3426"/>
            </p:xfrm>
            <a:graphic>
              <a:graphicData uri="http://schemas.openxmlformats.org/presentationml/2006/ole">
                <p:oleObj spid="_x0000_s5196" name="Graph" r:id="rId4" imgW="27279600" imgH="32213550" progId="">
                  <p:embed/>
                </p:oleObj>
              </a:graphicData>
            </a:graphic>
          </p:graphicFrame>
          <p:graphicFrame>
            <p:nvGraphicFramePr>
              <p:cNvPr id="360455" name="Object 7">
                <a:extLst>
                  <a:ext uri="{FF2B5EF4-FFF2-40B4-BE49-F238E27FC236}">
                    <a16:creationId xmlns:a16="http://schemas.microsoft.com/office/drawing/2014/main" xmlns="" id="{32A85819-2002-4381-8600-55B92AF2A0C9}"/>
                  </a:ext>
                </a:extLst>
              </p:cNvPr>
              <p:cNvGraphicFramePr>
                <a:graphicFrameLocks noChangeAspect="1"/>
              </p:cNvGraphicFramePr>
              <p:nvPr/>
            </p:nvGraphicFramePr>
            <p:xfrm>
              <a:off x="2771" y="646"/>
              <a:ext cx="2911" cy="3438"/>
            </p:xfrm>
            <a:graphic>
              <a:graphicData uri="http://schemas.openxmlformats.org/presentationml/2006/ole">
                <p:oleObj spid="_x0000_s5197" name="Graph" r:id="rId5" imgW="27279600" imgH="32223075" progId="">
                  <p:embed/>
                </p:oleObj>
              </a:graphicData>
            </a:graphic>
          </p:graphicFrame>
        </p:grpSp>
        <p:sp>
          <p:nvSpPr>
            <p:cNvPr id="360457" name="Text Box 9">
              <a:extLst>
                <a:ext uri="{FF2B5EF4-FFF2-40B4-BE49-F238E27FC236}">
                  <a16:creationId xmlns:a16="http://schemas.microsoft.com/office/drawing/2014/main" xmlns="" id="{CE55A71B-D78A-4F94-9BB8-64EA71F5B24C}"/>
                </a:ext>
              </a:extLst>
            </p:cNvPr>
            <p:cNvSpPr txBox="1">
              <a:spLocks noChangeArrowheads="1"/>
            </p:cNvSpPr>
            <p:nvPr/>
          </p:nvSpPr>
          <p:spPr bwMode="auto">
            <a:xfrm>
              <a:off x="1058" y="1057"/>
              <a:ext cx="108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Experiment</a:t>
              </a:r>
            </a:p>
          </p:txBody>
        </p:sp>
        <p:sp>
          <p:nvSpPr>
            <p:cNvPr id="360458" name="Text Box 10">
              <a:extLst>
                <a:ext uri="{FF2B5EF4-FFF2-40B4-BE49-F238E27FC236}">
                  <a16:creationId xmlns:a16="http://schemas.microsoft.com/office/drawing/2014/main" xmlns="" id="{ABCD8284-8ABA-445B-9E2A-CB332FFC612F}"/>
                </a:ext>
              </a:extLst>
            </p:cNvPr>
            <p:cNvSpPr txBox="1">
              <a:spLocks noChangeArrowheads="1"/>
            </p:cNvSpPr>
            <p:nvPr/>
          </p:nvSpPr>
          <p:spPr bwMode="auto">
            <a:xfrm>
              <a:off x="3554" y="1057"/>
              <a:ext cx="7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Theory</a:t>
              </a:r>
            </a:p>
          </p:txBody>
        </p:sp>
      </p:gr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F3FCAE-E561-45AB-9C06-EC69440DA29E}"/>
              </a:ext>
            </a:extLst>
          </p:cNvPr>
          <p:cNvSpPr>
            <a:spLocks noGrp="1"/>
          </p:cNvSpPr>
          <p:nvPr>
            <p:ph type="title"/>
          </p:nvPr>
        </p:nvSpPr>
        <p:spPr>
          <a:xfrm>
            <a:off x="410454" y="401090"/>
            <a:ext cx="6279676" cy="276268"/>
          </a:xfrm>
        </p:spPr>
        <p:txBody>
          <a:bodyPr/>
          <a:lstStyle/>
          <a:p>
            <a:r>
              <a:rPr lang="en-US" dirty="0"/>
              <a:t>Quantum Information Science</a:t>
            </a:r>
          </a:p>
        </p:txBody>
      </p:sp>
      <p:sp>
        <p:nvSpPr>
          <p:cNvPr id="4" name="Text Placeholder 3">
            <a:extLst>
              <a:ext uri="{FF2B5EF4-FFF2-40B4-BE49-F238E27FC236}">
                <a16:creationId xmlns:a16="http://schemas.microsoft.com/office/drawing/2014/main" xmlns="" id="{49124F08-D66C-4CF6-A6A9-8113D84C993B}"/>
              </a:ext>
            </a:extLst>
          </p:cNvPr>
          <p:cNvSpPr>
            <a:spLocks noGrp="1"/>
          </p:cNvSpPr>
          <p:nvPr>
            <p:ph type="body" sz="quarter" idx="12"/>
          </p:nvPr>
        </p:nvSpPr>
        <p:spPr>
          <a:xfrm>
            <a:off x="385549" y="1002826"/>
            <a:ext cx="8758451" cy="374786"/>
          </a:xfrm>
        </p:spPr>
        <p:txBody>
          <a:bodyPr/>
          <a:lstStyle/>
          <a:p>
            <a:r>
              <a:rPr lang="en-US" sz="1800" dirty="0">
                <a:solidFill>
                  <a:schemeClr val="accent2">
                    <a:lumMod val="75000"/>
                  </a:schemeClr>
                </a:solidFill>
                <a:ea typeface="SimSun" panose="02010600030101010101" pitchFamily="2" charset="-122"/>
                <a:cs typeface="Calibri" panose="020F0502020204030204" pitchFamily="34" charset="0"/>
              </a:rPr>
              <a:t>Revealing Nature’s Optimized Quantum Spin Coherences in Photosynthesis</a:t>
            </a:r>
          </a:p>
          <a:p>
            <a:endParaRPr lang="en-US" sz="2100" dirty="0">
              <a:solidFill>
                <a:schemeClr val="accent2">
                  <a:lumMod val="60000"/>
                  <a:lumOff val="40000"/>
                </a:schemeClr>
              </a:solidFill>
            </a:endParaRPr>
          </a:p>
        </p:txBody>
      </p:sp>
      <p:sp>
        <p:nvSpPr>
          <p:cNvPr id="5" name="Slide Number Placeholder 4">
            <a:extLst>
              <a:ext uri="{FF2B5EF4-FFF2-40B4-BE49-F238E27FC236}">
                <a16:creationId xmlns:a16="http://schemas.microsoft.com/office/drawing/2014/main" xmlns="" id="{3845AFDF-6F35-49B1-A7E7-43DAB61AA0FC}"/>
              </a:ext>
            </a:extLst>
          </p:cNvPr>
          <p:cNvSpPr>
            <a:spLocks noGrp="1"/>
          </p:cNvSpPr>
          <p:nvPr>
            <p:ph type="sldNum" sz="quarter" idx="13"/>
          </p:nvPr>
        </p:nvSpPr>
        <p:spPr/>
        <p:txBody>
          <a:bodyPr/>
          <a:lstStyle/>
          <a:p>
            <a:fld id="{AEFAAC5A-9C4F-4278-920D-DF2BAB595749}" type="slidenum">
              <a:rPr lang="en-US">
                <a:solidFill>
                  <a:srgbClr val="FFFFFF">
                    <a:lumMod val="50000"/>
                  </a:srgbClr>
                </a:solidFill>
                <a:latin typeface="Arial"/>
              </a:rPr>
              <a:pPr/>
              <a:t>2</a:t>
            </a:fld>
            <a:endParaRPr lang="en-US" dirty="0">
              <a:solidFill>
                <a:srgbClr val="FFFFFF">
                  <a:lumMod val="50000"/>
                </a:srgbClr>
              </a:solidFill>
              <a:latin typeface="Arial"/>
            </a:endParaRPr>
          </a:p>
        </p:txBody>
      </p:sp>
      <p:sp>
        <p:nvSpPr>
          <p:cNvPr id="7" name="Rectangle 2">
            <a:extLst>
              <a:ext uri="{FF2B5EF4-FFF2-40B4-BE49-F238E27FC236}">
                <a16:creationId xmlns:a16="http://schemas.microsoft.com/office/drawing/2014/main" xmlns="" id="{54BB8290-F79B-4263-8097-25AB851ADC6A}"/>
              </a:ext>
            </a:extLst>
          </p:cNvPr>
          <p:cNvSpPr>
            <a:spLocks noChangeArrowheads="1"/>
          </p:cNvSpPr>
          <p:nvPr/>
        </p:nvSpPr>
        <p:spPr bwMode="auto">
          <a:xfrm>
            <a:off x="396769" y="1950832"/>
            <a:ext cx="8397402" cy="692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14313" indent="-214313" algn="just" eaLnBrk="0" fontAlgn="base" hangingPunct="0">
              <a:spcBef>
                <a:spcPct val="0"/>
              </a:spcBef>
              <a:spcAft>
                <a:spcPts val="450"/>
              </a:spcAft>
              <a:buFont typeface="Wingdings" panose="05000000000000000000" pitchFamily="2" charset="2"/>
              <a:buChar char="§"/>
            </a:pPr>
            <a:r>
              <a:rPr lang="en-US" sz="1350" dirty="0">
                <a:solidFill>
                  <a:srgbClr val="47484A"/>
                </a:solidFill>
                <a:ea typeface="Calibri" panose="020F0502020204030204" pitchFamily="34" charset="0"/>
              </a:rPr>
              <a:t>The </a:t>
            </a:r>
            <a:r>
              <a:rPr lang="en-US" sz="1350" b="1" i="1" dirty="0">
                <a:solidFill>
                  <a:srgbClr val="47484A"/>
                </a:solidFill>
                <a:ea typeface="Calibri" panose="020F0502020204030204" pitchFamily="34" charset="0"/>
              </a:rPr>
              <a:t>goal of this program </a:t>
            </a:r>
            <a:r>
              <a:rPr lang="en-US" sz="1350" dirty="0">
                <a:solidFill>
                  <a:srgbClr val="47484A"/>
                </a:solidFill>
                <a:ea typeface="Calibri" panose="020F0502020204030204" pitchFamily="34" charset="0"/>
              </a:rPr>
              <a:t>is to uncover fundamental correlated </a:t>
            </a:r>
            <a:r>
              <a:rPr lang="en-US" sz="1350" dirty="0" smtClean="0">
                <a:solidFill>
                  <a:srgbClr val="47484A"/>
                </a:solidFill>
                <a:ea typeface="Calibri" panose="020F0502020204030204" pitchFamily="34" charset="0"/>
              </a:rPr>
              <a:t>spin-quantum </a:t>
            </a:r>
            <a:r>
              <a:rPr lang="en-US" sz="1350" dirty="0">
                <a:solidFill>
                  <a:srgbClr val="47484A"/>
                </a:solidFill>
                <a:ea typeface="Calibri" panose="020F0502020204030204" pitchFamily="34" charset="0"/>
              </a:rPr>
              <a:t>phenomena in natural photosynthetic protein systems wherein long-lived electron spin-based entanglement is readily achieved and detected.</a:t>
            </a:r>
            <a:endParaRPr lang="en-US" altLang="en-US" sz="1350" dirty="0">
              <a:solidFill>
                <a:srgbClr val="47484A"/>
              </a:solidFill>
            </a:endParaRPr>
          </a:p>
        </p:txBody>
      </p:sp>
      <p:pic>
        <p:nvPicPr>
          <p:cNvPr id="10" name="Picture 9">
            <a:extLst>
              <a:ext uri="{FF2B5EF4-FFF2-40B4-BE49-F238E27FC236}">
                <a16:creationId xmlns:a16="http://schemas.microsoft.com/office/drawing/2014/main" xmlns="" id="{FDFDCF0F-F34F-4088-8E06-28C1925FC65A}"/>
              </a:ext>
            </a:extLst>
          </p:cNvPr>
          <p:cNvPicPr>
            <a:picLocks noChangeAspect="1"/>
          </p:cNvPicPr>
          <p:nvPr/>
        </p:nvPicPr>
        <p:blipFill>
          <a:blip r:embed="rId2" cstate="hqprint">
            <a:extLst>
              <a:ext uri="{28A0092B-C50C-407E-A947-70E740481C1C}">
                <a14:useLocalDpi xmlns:a14="http://schemas.microsoft.com/office/drawing/2010/main" xmlns="" val="0"/>
              </a:ext>
            </a:extLst>
          </a:blip>
          <a:srcRect/>
          <a:stretch>
            <a:fillRect/>
          </a:stretch>
        </p:blipFill>
        <p:spPr bwMode="auto">
          <a:xfrm>
            <a:off x="536674" y="3594822"/>
            <a:ext cx="5655758" cy="2040052"/>
          </a:xfrm>
          <a:prstGeom prst="rect">
            <a:avLst/>
          </a:prstGeom>
          <a:noFill/>
          <a:ln>
            <a:noFill/>
          </a:ln>
        </p:spPr>
      </p:pic>
      <p:sp>
        <p:nvSpPr>
          <p:cNvPr id="13" name="TextBox 12">
            <a:extLst>
              <a:ext uri="{FF2B5EF4-FFF2-40B4-BE49-F238E27FC236}">
                <a16:creationId xmlns:a16="http://schemas.microsoft.com/office/drawing/2014/main" xmlns="" id="{6698633F-4941-41B0-8633-DCF3E0AF03D5}"/>
              </a:ext>
            </a:extLst>
          </p:cNvPr>
          <p:cNvSpPr txBox="1"/>
          <p:nvPr/>
        </p:nvSpPr>
        <p:spPr>
          <a:xfrm>
            <a:off x="6363883" y="3564451"/>
            <a:ext cx="2545436" cy="2308324"/>
          </a:xfrm>
          <a:prstGeom prst="rect">
            <a:avLst/>
          </a:prstGeom>
          <a:noFill/>
        </p:spPr>
        <p:txBody>
          <a:bodyPr wrap="square" rtlCol="0">
            <a:spAutoFit/>
          </a:bodyPr>
          <a:lstStyle/>
          <a:p>
            <a:pPr algn="just"/>
            <a:r>
              <a:rPr lang="en-US" altLang="en-US" sz="12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An entanglement of two spin-based qubits can readily be prepared by light excitation of photosynthetic reaction center proteins, which is followed by fast sequential steps of electron transfer (ET) and charge separation (CS). This fast CS generates an entangled electron spin pair, which is also called spin-correlated radical pair (SCRP), phenomenon first discovered in our group 40 years ago. </a:t>
            </a:r>
            <a:endParaRPr lang="en-US" altLang="en-US" sz="1200" dirty="0">
              <a:solidFill>
                <a:schemeClr val="accent3">
                  <a:lumMod val="75000"/>
                </a:schemeClr>
              </a:solidFill>
              <a:latin typeface="Calibri" panose="020F0502020204030204" pitchFamily="34" charset="0"/>
              <a:cs typeface="Times New Roman" panose="02020603050405020304" pitchFamily="18" charset="0"/>
            </a:endParaRPr>
          </a:p>
          <a:p>
            <a:pPr algn="just"/>
            <a:endParaRPr lang="en-US" sz="1200" dirty="0">
              <a:solidFill>
                <a:schemeClr val="accent2">
                  <a:lumMod val="60000"/>
                  <a:lumOff val="40000"/>
                </a:schemeClr>
              </a:solidFill>
              <a:latin typeface="Arial"/>
            </a:endParaRPr>
          </a:p>
        </p:txBody>
      </p:sp>
    </p:spTree>
    <p:extLst>
      <p:ext uri="{BB962C8B-B14F-4D97-AF65-F5344CB8AC3E}">
        <p14:creationId xmlns:p14="http://schemas.microsoft.com/office/powerpoint/2010/main" xmlns="" val="364247697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xmlns="" id="{08B9FE89-650A-4D5D-969D-43CD40EF1EF1}"/>
              </a:ext>
            </a:extLst>
          </p:cNvPr>
          <p:cNvSpPr>
            <a:spLocks noGrp="1"/>
          </p:cNvSpPr>
          <p:nvPr>
            <p:ph type="sldNum" sz="quarter" idx="10"/>
          </p:nvPr>
        </p:nvSpPr>
        <p:spPr bwMode="auto">
          <a:xfrm>
            <a:off x="8609013" y="6465888"/>
            <a:ext cx="357187" cy="34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b="1" i="0" kern="1200">
                <a:solidFill>
                  <a:schemeClr val="bg1"/>
                </a:solidFill>
                <a:latin typeface="Arial" panose="020B0604020202020204" pitchFamily="34" charset="0"/>
                <a:ea typeface="Arial Unicode MS" panose="020B060402020202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9pPr>
          </a:lstStyle>
          <a:p>
            <a:fld id="{8EE47091-3606-4851-95A2-7C51E9387055}" type="slidenum">
              <a:rPr lang="en-US" altLang="en-US" smtClean="0"/>
              <a:pPr/>
              <a:t>20</a:t>
            </a:fld>
            <a:endParaRPr lang="en-US" altLang="en-US"/>
          </a:p>
        </p:txBody>
      </p:sp>
      <p:grpSp>
        <p:nvGrpSpPr>
          <p:cNvPr id="357382" name="Group 6">
            <a:extLst>
              <a:ext uri="{FF2B5EF4-FFF2-40B4-BE49-F238E27FC236}">
                <a16:creationId xmlns:a16="http://schemas.microsoft.com/office/drawing/2014/main" xmlns="" id="{69826F9F-E9B8-471C-A2A1-B02C557FA910}"/>
              </a:ext>
            </a:extLst>
          </p:cNvPr>
          <p:cNvGrpSpPr>
            <a:grpSpLocks/>
          </p:cNvGrpSpPr>
          <p:nvPr/>
        </p:nvGrpSpPr>
        <p:grpSpPr bwMode="auto">
          <a:xfrm>
            <a:off x="133350" y="1503363"/>
            <a:ext cx="8678863" cy="4192587"/>
            <a:chOff x="72" y="827"/>
            <a:chExt cx="5407" cy="2473"/>
          </a:xfrm>
        </p:grpSpPr>
        <p:graphicFrame>
          <p:nvGraphicFramePr>
            <p:cNvPr id="357380" name="Object 4">
              <a:extLst>
                <a:ext uri="{FF2B5EF4-FFF2-40B4-BE49-F238E27FC236}">
                  <a16:creationId xmlns:a16="http://schemas.microsoft.com/office/drawing/2014/main" xmlns="" id="{6A403587-4F19-4C19-947A-E461888FE3FB}"/>
                </a:ext>
              </a:extLst>
            </p:cNvPr>
            <p:cNvGraphicFramePr>
              <a:graphicFrameLocks noChangeAspect="1"/>
            </p:cNvGraphicFramePr>
            <p:nvPr/>
          </p:nvGraphicFramePr>
          <p:xfrm>
            <a:off x="72" y="828"/>
            <a:ext cx="3095" cy="2469"/>
          </p:xfrm>
          <a:graphic>
            <a:graphicData uri="http://schemas.openxmlformats.org/presentationml/2006/ole">
              <p:oleObj spid="_x0000_s6220" name="Graph" r:id="rId4" imgW="34404300" imgH="27451050" progId="">
                <p:embed/>
              </p:oleObj>
            </a:graphicData>
          </a:graphic>
        </p:graphicFrame>
        <p:graphicFrame>
          <p:nvGraphicFramePr>
            <p:cNvPr id="357381" name="Object 5">
              <a:extLst>
                <a:ext uri="{FF2B5EF4-FFF2-40B4-BE49-F238E27FC236}">
                  <a16:creationId xmlns:a16="http://schemas.microsoft.com/office/drawing/2014/main" xmlns="" id="{3046F47E-2019-4DA5-A3CF-3CCD75360A21}"/>
                </a:ext>
              </a:extLst>
            </p:cNvPr>
            <p:cNvGraphicFramePr>
              <a:graphicFrameLocks noChangeAspect="1"/>
            </p:cNvGraphicFramePr>
            <p:nvPr/>
          </p:nvGraphicFramePr>
          <p:xfrm>
            <a:off x="2683" y="827"/>
            <a:ext cx="2796" cy="2473"/>
          </p:xfrm>
          <a:graphic>
            <a:graphicData uri="http://schemas.openxmlformats.org/presentationml/2006/ole">
              <p:oleObj spid="_x0000_s6221" name="Graph" r:id="rId5" imgW="31032450" imgH="27451050" progId="">
                <p:embed/>
              </p:oleObj>
            </a:graphicData>
          </a:graphic>
        </p:graphicFrame>
      </p:grpSp>
      <p:sp>
        <p:nvSpPr>
          <p:cNvPr id="357384" name="Rectangle 8">
            <a:extLst>
              <a:ext uri="{FF2B5EF4-FFF2-40B4-BE49-F238E27FC236}">
                <a16:creationId xmlns:a16="http://schemas.microsoft.com/office/drawing/2014/main" xmlns="" id="{937C823A-B283-418D-9D64-464446AB5E6A}"/>
              </a:ext>
            </a:extLst>
          </p:cNvPr>
          <p:cNvSpPr>
            <a:spLocks noChangeArrowheads="1"/>
          </p:cNvSpPr>
          <p:nvPr/>
        </p:nvSpPr>
        <p:spPr bwMode="auto">
          <a:xfrm>
            <a:off x="3351213" y="5248275"/>
            <a:ext cx="26495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r>
              <a:rPr lang="en-US" altLang="en-US" sz="1800" i="0"/>
              <a:t>(k</a:t>
            </a:r>
            <a:r>
              <a:rPr lang="en-US" altLang="en-US" sz="1800" i="0" baseline="-25000"/>
              <a:t>S</a:t>
            </a:r>
            <a:r>
              <a:rPr lang="en-US" altLang="en-US" sz="1800" i="0"/>
              <a:t>)</a:t>
            </a:r>
            <a:r>
              <a:rPr lang="en-US" altLang="en-US" sz="1800" i="0" baseline="30000"/>
              <a:t>-1</a:t>
            </a:r>
            <a:r>
              <a:rPr lang="en-US" altLang="en-US" sz="1800" i="0"/>
              <a:t> = 0.27</a:t>
            </a:r>
            <a:r>
              <a:rPr lang="en-US" altLang="en-US" sz="1800" i="0">
                <a:sym typeface="Symbol" panose="05050102010706020507" pitchFamily="18" charset="2"/>
              </a:rPr>
              <a:t></a:t>
            </a:r>
            <a:r>
              <a:rPr lang="en-US" altLang="en-US" sz="1800" i="0"/>
              <a:t>T + 52 (</a:t>
            </a:r>
            <a:r>
              <a:rPr lang="en-US" altLang="en-US" sz="1800" i="0">
                <a:latin typeface="Symbol" panose="05050102010706020507" pitchFamily="18" charset="2"/>
                <a:sym typeface="Symbol" panose="05050102010706020507" pitchFamily="18" charset="2"/>
              </a:rPr>
              <a:t>m</a:t>
            </a:r>
            <a:r>
              <a:rPr lang="en-US" altLang="en-US" sz="1800" i="0">
                <a:sym typeface="Symbol" panose="05050102010706020507" pitchFamily="18" charset="2"/>
              </a:rPr>
              <a:t>s)</a:t>
            </a:r>
            <a:r>
              <a:rPr lang="en-US" altLang="en-US">
                <a:sym typeface="Symbol" panose="05050102010706020507" pitchFamily="18" charset="2"/>
              </a:rPr>
              <a:t> </a:t>
            </a:r>
          </a:p>
        </p:txBody>
      </p:sp>
      <p:sp>
        <p:nvSpPr>
          <p:cNvPr id="357385" name="Text Box 9">
            <a:extLst>
              <a:ext uri="{FF2B5EF4-FFF2-40B4-BE49-F238E27FC236}">
                <a16:creationId xmlns:a16="http://schemas.microsoft.com/office/drawing/2014/main" xmlns="" id="{BCA7D765-FFEE-4919-87F8-B369E8860274}"/>
              </a:ext>
            </a:extLst>
          </p:cNvPr>
          <p:cNvSpPr txBox="1">
            <a:spLocks noChangeArrowheads="1"/>
          </p:cNvSpPr>
          <p:nvPr/>
        </p:nvSpPr>
        <p:spPr bwMode="auto">
          <a:xfrm>
            <a:off x="1403350" y="121126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US" altLang="en-US"/>
          </a:p>
        </p:txBody>
      </p:sp>
      <p:sp>
        <p:nvSpPr>
          <p:cNvPr id="357386" name="Rectangle 10">
            <a:extLst>
              <a:ext uri="{FF2B5EF4-FFF2-40B4-BE49-F238E27FC236}">
                <a16:creationId xmlns:a16="http://schemas.microsoft.com/office/drawing/2014/main" xmlns="" id="{232362A5-E06C-4CCB-A386-809F0B55B049}"/>
              </a:ext>
            </a:extLst>
          </p:cNvPr>
          <p:cNvSpPr>
            <a:spLocks noChangeArrowheads="1"/>
          </p:cNvSpPr>
          <p:nvPr/>
        </p:nvSpPr>
        <p:spPr bwMode="auto">
          <a:xfrm>
            <a:off x="1131888" y="5638800"/>
            <a:ext cx="27654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r>
              <a:rPr lang="en-US" altLang="en-US" sz="1800" i="0"/>
              <a:t>T</a:t>
            </a:r>
            <a:r>
              <a:rPr lang="en-US" altLang="en-US" sz="1800" i="0" baseline="-25000"/>
              <a:t>1</a:t>
            </a:r>
            <a:r>
              <a:rPr lang="en-US" altLang="en-US" sz="1800" i="0"/>
              <a:t>(T) = 3.6</a:t>
            </a:r>
            <a:r>
              <a:rPr lang="en-US" altLang="en-US" sz="1800" i="0">
                <a:sym typeface="Symbol" panose="05050102010706020507" pitchFamily="18" charset="2"/>
              </a:rPr>
              <a:t></a:t>
            </a:r>
            <a:r>
              <a:rPr lang="en-US" altLang="en-US" sz="1800" i="0"/>
              <a:t>10</a:t>
            </a:r>
            <a:r>
              <a:rPr lang="en-US" altLang="en-US" sz="1800" i="0" baseline="30000">
                <a:sym typeface="Symbol" panose="05050102010706020507" pitchFamily="18" charset="2"/>
              </a:rPr>
              <a:t>4</a:t>
            </a:r>
            <a:r>
              <a:rPr lang="en-US" altLang="en-US" sz="1800" i="0">
                <a:sym typeface="Symbol" panose="05050102010706020507" pitchFamily="18" charset="2"/>
              </a:rPr>
              <a:t> e</a:t>
            </a:r>
            <a:r>
              <a:rPr lang="en-US" altLang="en-US" sz="1800" i="0" baseline="30000">
                <a:sym typeface="Symbol" panose="05050102010706020507" pitchFamily="18" charset="2"/>
              </a:rPr>
              <a:t>-T/22</a:t>
            </a:r>
            <a:r>
              <a:rPr lang="en-US" altLang="en-US" sz="1800" i="0">
                <a:sym typeface="Symbol" panose="05050102010706020507" pitchFamily="18" charset="2"/>
              </a:rPr>
              <a:t> (</a:t>
            </a:r>
            <a:r>
              <a:rPr lang="en-US" altLang="en-US" sz="1800" i="0">
                <a:latin typeface="Symbol" panose="05050102010706020507" pitchFamily="18" charset="2"/>
                <a:sym typeface="Symbol" panose="05050102010706020507" pitchFamily="18" charset="2"/>
              </a:rPr>
              <a:t>m</a:t>
            </a:r>
            <a:r>
              <a:rPr lang="en-US" altLang="en-US" sz="1800" i="0">
                <a:sym typeface="Symbol" panose="05050102010706020507" pitchFamily="18" charset="2"/>
              </a:rPr>
              <a:t>s)</a:t>
            </a:r>
            <a:r>
              <a:rPr lang="en-US" altLang="en-US">
                <a:sym typeface="Symbol" panose="05050102010706020507" pitchFamily="18" charset="2"/>
              </a:rPr>
              <a:t> </a:t>
            </a:r>
          </a:p>
        </p:txBody>
      </p:sp>
      <p:sp>
        <p:nvSpPr>
          <p:cNvPr id="357387" name="Rectangle 11">
            <a:extLst>
              <a:ext uri="{FF2B5EF4-FFF2-40B4-BE49-F238E27FC236}">
                <a16:creationId xmlns:a16="http://schemas.microsoft.com/office/drawing/2014/main" xmlns="" id="{723D0FEA-B69C-4BDB-9B1F-E171A8DE521F}"/>
              </a:ext>
            </a:extLst>
          </p:cNvPr>
          <p:cNvSpPr>
            <a:spLocks noChangeArrowheads="1"/>
          </p:cNvSpPr>
          <p:nvPr/>
        </p:nvSpPr>
        <p:spPr bwMode="auto">
          <a:xfrm>
            <a:off x="919163" y="1323975"/>
            <a:ext cx="7469187"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US" altLang="en-US" sz="1600" b="1" i="0"/>
              <a:t>Weak linear dependence of k</a:t>
            </a:r>
            <a:r>
              <a:rPr lang="en-US" altLang="en-US" sz="1600" b="1" i="0" baseline="-25000"/>
              <a:t>S</a:t>
            </a:r>
            <a:r>
              <a:rPr lang="en-US" altLang="en-US" sz="1600" b="1" i="0" baseline="30000"/>
              <a:t>-1</a:t>
            </a:r>
            <a:r>
              <a:rPr lang="en-US" altLang="en-US" sz="1600" b="1" i="0"/>
              <a:t>(T)</a:t>
            </a:r>
          </a:p>
          <a:p>
            <a:pPr algn="ctr"/>
            <a:r>
              <a:rPr lang="en-US" altLang="en-US" sz="1600" b="1" i="0"/>
              <a:t>Exponential dependence of T</a:t>
            </a:r>
            <a:r>
              <a:rPr lang="en-US" altLang="en-US" sz="1600" b="1" i="0" baseline="-25000"/>
              <a:t>1</a:t>
            </a:r>
            <a:r>
              <a:rPr lang="en-US" altLang="en-US" sz="1600" b="1" i="0"/>
              <a:t>(T)                      Power dependence of T</a:t>
            </a:r>
            <a:r>
              <a:rPr lang="en-US" altLang="en-US" sz="1600" b="1" i="0" baseline="-25000"/>
              <a:t>1</a:t>
            </a:r>
            <a:r>
              <a:rPr lang="en-US" altLang="en-US" sz="1600" b="1" i="0"/>
              <a:t>(T)</a:t>
            </a:r>
          </a:p>
        </p:txBody>
      </p:sp>
      <p:sp>
        <p:nvSpPr>
          <p:cNvPr id="357388" name="Rectangle 12">
            <a:extLst>
              <a:ext uri="{FF2B5EF4-FFF2-40B4-BE49-F238E27FC236}">
                <a16:creationId xmlns:a16="http://schemas.microsoft.com/office/drawing/2014/main" xmlns="" id="{89306034-173C-44F1-9DF6-4FA455141CE5}"/>
              </a:ext>
            </a:extLst>
          </p:cNvPr>
          <p:cNvSpPr>
            <a:spLocks noChangeArrowheads="1"/>
          </p:cNvSpPr>
          <p:nvPr/>
        </p:nvSpPr>
        <p:spPr bwMode="auto">
          <a:xfrm>
            <a:off x="5432425" y="5629275"/>
            <a:ext cx="28527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r>
              <a:rPr lang="en-US" altLang="en-US" sz="1800" i="0"/>
              <a:t>T</a:t>
            </a:r>
            <a:r>
              <a:rPr lang="en-US" altLang="en-US" sz="1800" i="0" baseline="-25000"/>
              <a:t>1</a:t>
            </a:r>
            <a:r>
              <a:rPr lang="en-US" altLang="en-US" sz="1800" i="0"/>
              <a:t>(T) = 1.5</a:t>
            </a:r>
            <a:r>
              <a:rPr lang="en-US" altLang="en-US" sz="1800" i="0">
                <a:sym typeface="Symbol" panose="05050102010706020507" pitchFamily="18" charset="2"/>
              </a:rPr>
              <a:t></a:t>
            </a:r>
            <a:r>
              <a:rPr lang="en-US" altLang="en-US" sz="1800" i="0"/>
              <a:t>10</a:t>
            </a:r>
            <a:r>
              <a:rPr lang="en-US" altLang="en-US" sz="1800" i="0" baseline="30000">
                <a:sym typeface="Symbol" panose="05050102010706020507" pitchFamily="18" charset="2"/>
              </a:rPr>
              <a:t>10</a:t>
            </a:r>
            <a:r>
              <a:rPr lang="en-US" altLang="en-US" sz="1800" i="0">
                <a:sym typeface="Symbol" panose="05050102010706020507" pitchFamily="18" charset="2"/>
              </a:rPr>
              <a:t> T</a:t>
            </a:r>
            <a:r>
              <a:rPr lang="en-US" altLang="en-US" sz="1800" i="0" baseline="30000">
                <a:sym typeface="Symbol" panose="05050102010706020507" pitchFamily="18" charset="2"/>
              </a:rPr>
              <a:t>-3.95</a:t>
            </a:r>
            <a:r>
              <a:rPr lang="en-US" altLang="en-US" sz="1800" i="0">
                <a:sym typeface="Symbol" panose="05050102010706020507" pitchFamily="18" charset="2"/>
              </a:rPr>
              <a:t> (</a:t>
            </a:r>
            <a:r>
              <a:rPr lang="en-US" altLang="en-US" sz="1800" i="0">
                <a:latin typeface="Symbol" panose="05050102010706020507" pitchFamily="18" charset="2"/>
                <a:sym typeface="Symbol" panose="05050102010706020507" pitchFamily="18" charset="2"/>
              </a:rPr>
              <a:t>m</a:t>
            </a:r>
            <a:r>
              <a:rPr lang="en-US" altLang="en-US" sz="1800" i="0">
                <a:sym typeface="Symbol" panose="05050102010706020507" pitchFamily="18" charset="2"/>
              </a:rPr>
              <a:t>s)</a:t>
            </a:r>
            <a:r>
              <a:rPr lang="en-US" altLang="en-US">
                <a:sym typeface="Symbol" panose="05050102010706020507" pitchFamily="18" charset="2"/>
              </a:rPr>
              <a:t> </a:t>
            </a:r>
          </a:p>
        </p:txBody>
      </p:sp>
      <p:sp>
        <p:nvSpPr>
          <p:cNvPr id="12" name="Rectangle 4">
            <a:extLst>
              <a:ext uri="{FF2B5EF4-FFF2-40B4-BE49-F238E27FC236}">
                <a16:creationId xmlns:a16="http://schemas.microsoft.com/office/drawing/2014/main" xmlns="" id="{9AF37248-416B-4B28-BA7B-DD939D526DA3}"/>
              </a:ext>
            </a:extLst>
          </p:cNvPr>
          <p:cNvSpPr>
            <a:spLocks noChangeArrowheads="1"/>
          </p:cNvSpPr>
          <p:nvPr/>
        </p:nvSpPr>
        <p:spPr bwMode="auto">
          <a:xfrm>
            <a:off x="1062038" y="187325"/>
            <a:ext cx="7165975" cy="984250"/>
          </a:xfrm>
          <a:prstGeom prst="rect">
            <a:avLst/>
          </a:prstGeom>
          <a:noFill/>
          <a:ln w="38100" cmpd="dbl">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en-US" sz="2800" b="1" dirty="0">
                <a:solidFill>
                  <a:srgbClr val="002060"/>
                </a:solidFill>
                <a:latin typeface="Trebuchet MS" pitchFamily="34" charset="0"/>
              </a:rPr>
              <a:t>DAF-Dependence of the HF EPR Spectra </a:t>
            </a:r>
          </a:p>
          <a:p>
            <a:pPr algn="ctr" eaLnBrk="1" hangingPunct="1"/>
            <a:r>
              <a:rPr lang="en-US" altLang="en-US" sz="2800" b="1" dirty="0">
                <a:solidFill>
                  <a:srgbClr val="002060"/>
                </a:solidFill>
                <a:latin typeface="Trebuchet MS" pitchFamily="34" charset="0"/>
              </a:rPr>
              <a:t>Experiment vs. Theory</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xmlns="" id="{E7F571B7-AFAC-4174-A4CA-532C6AB7CC54}"/>
              </a:ext>
            </a:extLst>
          </p:cNvPr>
          <p:cNvSpPr>
            <a:spLocks noGrp="1"/>
          </p:cNvSpPr>
          <p:nvPr>
            <p:ph type="sldNum" sz="quarter" idx="10"/>
          </p:nvPr>
        </p:nvSpPr>
        <p:spPr bwMode="auto">
          <a:xfrm>
            <a:off x="8609013" y="6465888"/>
            <a:ext cx="357187" cy="34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b="1" i="0" kern="1200">
                <a:solidFill>
                  <a:schemeClr val="bg1"/>
                </a:solidFill>
                <a:latin typeface="Arial" panose="020B0604020202020204" pitchFamily="34" charset="0"/>
                <a:ea typeface="Arial Unicode MS" panose="020B060402020202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Arial Unicode MS" panose="020B060402020202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Arial Unicode MS" panose="020B0604020202020204" pitchFamily="34" charset="-128"/>
                <a:cs typeface="+mn-cs"/>
              </a:defRPr>
            </a:lvl9pPr>
          </a:lstStyle>
          <a:p>
            <a:fld id="{8EE47091-3606-4851-95A2-7C51E9387055}" type="slidenum">
              <a:rPr lang="en-US" altLang="en-US" smtClean="0"/>
              <a:pPr/>
              <a:t>21</a:t>
            </a:fld>
            <a:endParaRPr lang="en-US" altLang="en-US"/>
          </a:p>
        </p:txBody>
      </p:sp>
      <p:graphicFrame>
        <p:nvGraphicFramePr>
          <p:cNvPr id="400388" name="Object 4">
            <a:extLst>
              <a:ext uri="{FF2B5EF4-FFF2-40B4-BE49-F238E27FC236}">
                <a16:creationId xmlns:a16="http://schemas.microsoft.com/office/drawing/2014/main" xmlns="" id="{314180DC-C472-4BD2-B1B2-DB78DA5CE3A9}"/>
              </a:ext>
            </a:extLst>
          </p:cNvPr>
          <p:cNvGraphicFramePr>
            <a:graphicFrameLocks noChangeAspect="1"/>
          </p:cNvGraphicFramePr>
          <p:nvPr/>
        </p:nvGraphicFramePr>
        <p:xfrm>
          <a:off x="1509713" y="717550"/>
          <a:ext cx="7097712" cy="5772150"/>
        </p:xfrm>
        <a:graphic>
          <a:graphicData uri="http://schemas.openxmlformats.org/presentationml/2006/ole">
            <p:oleObj spid="_x0000_s7207" name="Graph" r:id="rId4" imgW="33994725" imgH="27632025" progId="">
              <p:embed/>
            </p:oleObj>
          </a:graphicData>
        </a:graphic>
      </p:graphicFrame>
      <p:sp>
        <p:nvSpPr>
          <p:cNvPr id="400389" name="Rectangle 5">
            <a:extLst>
              <a:ext uri="{FF2B5EF4-FFF2-40B4-BE49-F238E27FC236}">
                <a16:creationId xmlns:a16="http://schemas.microsoft.com/office/drawing/2014/main" xmlns="" id="{5C47E14F-65B7-4C12-9B23-566DAF6E4794}"/>
              </a:ext>
            </a:extLst>
          </p:cNvPr>
          <p:cNvSpPr>
            <a:spLocks noChangeArrowheads="1"/>
          </p:cNvSpPr>
          <p:nvPr/>
        </p:nvSpPr>
        <p:spPr bwMode="auto">
          <a:xfrm>
            <a:off x="114300" y="4822825"/>
            <a:ext cx="2878138" cy="149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tIns="0" bIns="0" anchor="ctr">
            <a:spAutoFit/>
          </a:bodyPr>
          <a:lstStyle>
            <a:lvl1pPr marL="457200" indent="-457200">
              <a:defRPr sz="2400">
                <a:solidFill>
                  <a:schemeClr val="tx1"/>
                </a:solidFill>
                <a:latin typeface="Arial" panose="020B0604020202020204" pitchFamily="34" charset="0"/>
                <a:ea typeface="Arial Unicode MS" panose="020B0604020202020204" pitchFamily="34" charset="-128"/>
              </a:defRPr>
            </a:lvl1pPr>
            <a:lvl2pPr marL="914400" indent="-457200">
              <a:defRPr sz="2400">
                <a:solidFill>
                  <a:schemeClr val="tx1"/>
                </a:solidFill>
                <a:latin typeface="Arial" panose="020B0604020202020204" pitchFamily="34" charset="0"/>
                <a:ea typeface="Arial Unicode MS" panose="020B0604020202020204" pitchFamily="34" charset="-128"/>
              </a:defRPr>
            </a:lvl2pPr>
            <a:lvl3pPr marL="1371600" indent="-457200">
              <a:defRPr sz="2400">
                <a:solidFill>
                  <a:schemeClr val="tx1"/>
                </a:solidFill>
                <a:latin typeface="Arial" panose="020B0604020202020204" pitchFamily="34" charset="0"/>
                <a:ea typeface="Arial Unicode MS" panose="020B0604020202020204" pitchFamily="34" charset="-128"/>
              </a:defRPr>
            </a:lvl3pPr>
            <a:lvl4pPr marL="1828800" indent="-457200">
              <a:defRPr sz="2400">
                <a:solidFill>
                  <a:schemeClr val="tx1"/>
                </a:solidFill>
                <a:latin typeface="Arial" panose="020B0604020202020204" pitchFamily="34" charset="0"/>
                <a:ea typeface="Arial Unicode MS" panose="020B0604020202020204" pitchFamily="34" charset="-128"/>
              </a:defRPr>
            </a:lvl4pPr>
            <a:lvl5pPr marL="2286000" indent="-457200">
              <a:defRPr sz="2400">
                <a:solidFill>
                  <a:schemeClr val="tx1"/>
                </a:solidFill>
                <a:latin typeface="Arial" panose="020B0604020202020204" pitchFamily="34" charset="0"/>
                <a:ea typeface="Arial Unicode MS" panose="020B060402020202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defRPr>
            </a:lvl9pPr>
          </a:lstStyle>
          <a:p>
            <a:endParaRPr lang="en-US" altLang="en-US" sz="1400" b="1" i="0"/>
          </a:p>
          <a:p>
            <a:r>
              <a:rPr lang="en-US" altLang="en-US" sz="1000" b="1" i="0">
                <a:solidFill>
                  <a:srgbClr val="2E3192"/>
                </a:solidFill>
              </a:rPr>
              <a:t>P. Sétif, P. Mathis, T. Vänngård,</a:t>
            </a:r>
          </a:p>
          <a:p>
            <a:r>
              <a:rPr lang="en-US" altLang="en-US" sz="1000" b="1">
                <a:solidFill>
                  <a:srgbClr val="2E3192"/>
                </a:solidFill>
              </a:rPr>
              <a:t>BBA </a:t>
            </a:r>
            <a:r>
              <a:rPr lang="en-US" altLang="en-US" sz="1000" b="1" i="0">
                <a:solidFill>
                  <a:srgbClr val="2E3192"/>
                </a:solidFill>
              </a:rPr>
              <a:t>1984</a:t>
            </a:r>
            <a:r>
              <a:rPr lang="en-US" altLang="en-US" sz="1000" b="1">
                <a:solidFill>
                  <a:srgbClr val="2E3192"/>
                </a:solidFill>
              </a:rPr>
              <a:t>, </a:t>
            </a:r>
            <a:r>
              <a:rPr lang="en-US" altLang="en-US" sz="1000" b="1" i="0">
                <a:solidFill>
                  <a:srgbClr val="2E3192"/>
                </a:solidFill>
              </a:rPr>
              <a:t>767, 404 </a:t>
            </a:r>
            <a:endParaRPr lang="en-US" altLang="en-US" sz="200" b="1" i="0">
              <a:solidFill>
                <a:srgbClr val="2E3192"/>
              </a:solidFill>
            </a:endParaRPr>
          </a:p>
          <a:p>
            <a:endParaRPr lang="en-US" altLang="en-US" sz="200" b="1" i="0">
              <a:solidFill>
                <a:srgbClr val="2E3192"/>
              </a:solidFill>
            </a:endParaRPr>
          </a:p>
          <a:p>
            <a:r>
              <a:rPr lang="de-DE" altLang="en-US" sz="1000" b="1" i="0">
                <a:solidFill>
                  <a:srgbClr val="2E3192"/>
                </a:solidFill>
              </a:rPr>
              <a:t>E. Schlodder, K. Falkenberg, </a:t>
            </a:r>
          </a:p>
          <a:p>
            <a:r>
              <a:rPr lang="de-DE" altLang="en-US" sz="1000" b="1" i="0">
                <a:solidFill>
                  <a:srgbClr val="2E3192"/>
                </a:solidFill>
              </a:rPr>
              <a:t>M. Gergelei, K. Brettel,</a:t>
            </a:r>
          </a:p>
          <a:p>
            <a:r>
              <a:rPr lang="de-DE" altLang="en-US" sz="1000" b="1">
                <a:solidFill>
                  <a:srgbClr val="2E3192"/>
                </a:solidFill>
              </a:rPr>
              <a:t>Biochem. </a:t>
            </a:r>
            <a:r>
              <a:rPr lang="de-DE" altLang="en-US" sz="1000" b="1" i="0">
                <a:solidFill>
                  <a:srgbClr val="2E3192"/>
                </a:solidFill>
              </a:rPr>
              <a:t>1998</a:t>
            </a:r>
            <a:r>
              <a:rPr lang="de-DE" altLang="en-US" sz="1000" b="1">
                <a:solidFill>
                  <a:srgbClr val="2E3192"/>
                </a:solidFill>
              </a:rPr>
              <a:t>, </a:t>
            </a:r>
            <a:r>
              <a:rPr lang="de-DE" altLang="en-US" sz="1000" b="1" i="0">
                <a:solidFill>
                  <a:srgbClr val="2E3192"/>
                </a:solidFill>
              </a:rPr>
              <a:t>37, 9466</a:t>
            </a:r>
            <a:endParaRPr lang="de-DE" altLang="en-US" sz="200" b="1" i="0">
              <a:solidFill>
                <a:srgbClr val="2E3192"/>
              </a:solidFill>
            </a:endParaRPr>
          </a:p>
          <a:p>
            <a:endParaRPr lang="en-US" altLang="en-US" sz="200" b="1" i="0">
              <a:solidFill>
                <a:srgbClr val="2E3192"/>
              </a:solidFill>
            </a:endParaRPr>
          </a:p>
          <a:p>
            <a:r>
              <a:rPr lang="en-US" altLang="en-US" sz="1000" b="1" i="0">
                <a:solidFill>
                  <a:srgbClr val="2E3192"/>
                </a:solidFill>
              </a:rPr>
              <a:t>S. Dzuba, A. Kawamori, N. Katsuta,</a:t>
            </a:r>
          </a:p>
          <a:p>
            <a:r>
              <a:rPr lang="en-US" altLang="en-US" sz="1000" b="1" i="0">
                <a:solidFill>
                  <a:srgbClr val="2E3192"/>
                </a:solidFill>
              </a:rPr>
              <a:t>H. Hara, H. Mino, S. Itoh, </a:t>
            </a:r>
            <a:r>
              <a:rPr lang="en-US" altLang="en-US" sz="1000" b="1">
                <a:solidFill>
                  <a:srgbClr val="2E3192"/>
                </a:solidFill>
              </a:rPr>
              <a:t>CPL</a:t>
            </a:r>
            <a:r>
              <a:rPr lang="en-US" altLang="en-US" sz="1000" b="1" i="0">
                <a:solidFill>
                  <a:srgbClr val="2E3192"/>
                </a:solidFill>
              </a:rPr>
              <a:t> 2002, 362, 307</a:t>
            </a:r>
            <a:r>
              <a:rPr lang="en-US" altLang="en-US" sz="1000" i="0">
                <a:solidFill>
                  <a:srgbClr val="2E3192"/>
                </a:solidFill>
              </a:rPr>
              <a:t>.</a:t>
            </a:r>
          </a:p>
          <a:p>
            <a:endParaRPr lang="en-US" altLang="en-US" sz="1000" i="0">
              <a:solidFill>
                <a:srgbClr val="2E3192"/>
              </a:solidFill>
            </a:endParaRPr>
          </a:p>
        </p:txBody>
      </p:sp>
      <p:sp>
        <p:nvSpPr>
          <p:cNvPr id="400390" name="Rectangle 6">
            <a:extLst>
              <a:ext uri="{FF2B5EF4-FFF2-40B4-BE49-F238E27FC236}">
                <a16:creationId xmlns:a16="http://schemas.microsoft.com/office/drawing/2014/main" xmlns="" id="{22C55AD1-AED5-43F4-B9F7-7721DFCCB4D8}"/>
              </a:ext>
            </a:extLst>
          </p:cNvPr>
          <p:cNvSpPr>
            <a:spLocks noChangeArrowheads="1"/>
          </p:cNvSpPr>
          <p:nvPr/>
        </p:nvSpPr>
        <p:spPr bwMode="auto">
          <a:xfrm>
            <a:off x="88900" y="4524375"/>
            <a:ext cx="1897063"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r>
              <a:rPr lang="en-US" altLang="en-US" sz="1400"/>
              <a:t>Experimental  k</a:t>
            </a:r>
            <a:r>
              <a:rPr lang="en-US" altLang="en-US" sz="1400" baseline="-25000"/>
              <a:t>optical  </a:t>
            </a:r>
          </a:p>
          <a:p>
            <a:r>
              <a:rPr lang="en-US" altLang="en-US" sz="1400"/>
              <a:t>data were taken from:</a:t>
            </a:r>
          </a:p>
        </p:txBody>
      </p:sp>
      <p:sp>
        <p:nvSpPr>
          <p:cNvPr id="7" name="Rectangle 4">
            <a:extLst>
              <a:ext uri="{FF2B5EF4-FFF2-40B4-BE49-F238E27FC236}">
                <a16:creationId xmlns:a16="http://schemas.microsoft.com/office/drawing/2014/main" xmlns="" id="{9AF37248-416B-4B28-BA7B-DD939D526DA3}"/>
              </a:ext>
            </a:extLst>
          </p:cNvPr>
          <p:cNvSpPr>
            <a:spLocks noChangeArrowheads="1"/>
          </p:cNvSpPr>
          <p:nvPr/>
        </p:nvSpPr>
        <p:spPr bwMode="auto">
          <a:xfrm>
            <a:off x="1062038" y="187325"/>
            <a:ext cx="7165975" cy="984250"/>
          </a:xfrm>
          <a:prstGeom prst="rect">
            <a:avLst/>
          </a:prstGeom>
          <a:noFill/>
          <a:ln w="38100" cmpd="dbl">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en-US" sz="2800" b="1" dirty="0">
                <a:solidFill>
                  <a:srgbClr val="002060"/>
                </a:solidFill>
                <a:latin typeface="Trebuchet MS" pitchFamily="34" charset="0"/>
              </a:rPr>
              <a:t>DAF-Dependence of the HF EPR Spectra </a:t>
            </a:r>
          </a:p>
          <a:p>
            <a:pPr algn="ctr" eaLnBrk="1" hangingPunct="1"/>
            <a:r>
              <a:rPr lang="en-US" altLang="en-US" sz="2800" b="1" dirty="0">
                <a:solidFill>
                  <a:srgbClr val="002060"/>
                </a:solidFill>
                <a:latin typeface="Trebuchet MS" pitchFamily="34" charset="0"/>
              </a:rPr>
              <a:t>Experiment vs. Theory</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244B745D-93E2-4BBD-8989-6C64791CA0C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932551"/>
            <a:ext cx="2355850" cy="2962275"/>
          </a:xfrm>
          <a:prstGeom prst="rect">
            <a:avLst/>
          </a:prstGeom>
          <a:noFill/>
          <a:extLst>
            <a:ext uri="{909E8E84-426E-40DD-AFC4-6F175D3DCCD1}">
              <a14:hiddenFill xmlns:a14="http://schemas.microsoft.com/office/drawing/2010/main" xmlns="">
                <a:solidFill>
                  <a:srgbClr val="FFFFFF"/>
                </a:solidFill>
              </a14:hiddenFill>
            </a:ext>
          </a:extLst>
        </p:spPr>
      </p:pic>
      <p:sp>
        <p:nvSpPr>
          <p:cNvPr id="11278" name="Text Box 14">
            <a:extLst>
              <a:ext uri="{FF2B5EF4-FFF2-40B4-BE49-F238E27FC236}">
                <a16:creationId xmlns:a16="http://schemas.microsoft.com/office/drawing/2014/main" xmlns="" id="{AE096E51-84CC-4C74-AAA6-08F1D50DECB0}"/>
              </a:ext>
            </a:extLst>
          </p:cNvPr>
          <p:cNvSpPr txBox="1">
            <a:spLocks noChangeArrowheads="1"/>
          </p:cNvSpPr>
          <p:nvPr/>
        </p:nvSpPr>
        <p:spPr bwMode="auto">
          <a:xfrm>
            <a:off x="460068" y="4379372"/>
            <a:ext cx="6329662" cy="9233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s-ES" altLang="en-US" i="1" u="none" dirty="0">
                <a:solidFill>
                  <a:schemeClr val="tx1">
                    <a:lumMod val="50000"/>
                  </a:schemeClr>
                </a:solidFill>
                <a:latin typeface="Comic Sans MS" panose="030F0702030302020204" pitchFamily="66" charset="0"/>
              </a:rPr>
              <a:t>"I </a:t>
            </a:r>
            <a:r>
              <a:rPr lang="es-ES" altLang="en-US" i="1" u="none" dirty="0" err="1">
                <a:solidFill>
                  <a:schemeClr val="tx1">
                    <a:lumMod val="50000"/>
                  </a:schemeClr>
                </a:solidFill>
                <a:latin typeface="Comic Sans MS" panose="030F0702030302020204" pitchFamily="66" charset="0"/>
              </a:rPr>
              <a:t>think</a:t>
            </a:r>
            <a:r>
              <a:rPr lang="es-ES" altLang="en-US" i="1" u="none" dirty="0">
                <a:solidFill>
                  <a:schemeClr val="tx1">
                    <a:lumMod val="50000"/>
                  </a:schemeClr>
                </a:solidFill>
                <a:latin typeface="Comic Sans MS" panose="030F0702030302020204" pitchFamily="66" charset="0"/>
              </a:rPr>
              <a:t> </a:t>
            </a:r>
            <a:r>
              <a:rPr lang="es-ES" altLang="en-US" i="1" u="none" dirty="0" err="1">
                <a:solidFill>
                  <a:schemeClr val="tx1">
                    <a:lumMod val="50000"/>
                  </a:schemeClr>
                </a:solidFill>
                <a:latin typeface="Comic Sans MS" panose="030F0702030302020204" pitchFamily="66" charset="0"/>
              </a:rPr>
              <a:t>it</a:t>
            </a:r>
            <a:r>
              <a:rPr lang="es-ES" altLang="en-US" i="1" u="none" dirty="0">
                <a:solidFill>
                  <a:schemeClr val="tx1">
                    <a:lumMod val="50000"/>
                  </a:schemeClr>
                </a:solidFill>
                <a:latin typeface="Comic Sans MS" panose="030F0702030302020204" pitchFamily="66" charset="0"/>
              </a:rPr>
              <a:t> </a:t>
            </a:r>
            <a:r>
              <a:rPr lang="es-ES" altLang="en-US" i="1" u="none" dirty="0" err="1">
                <a:solidFill>
                  <a:schemeClr val="tx1">
                    <a:lumMod val="50000"/>
                  </a:schemeClr>
                </a:solidFill>
                <a:latin typeface="Comic Sans MS" panose="030F0702030302020204" pitchFamily="66" charset="0"/>
              </a:rPr>
              <a:t>is</a:t>
            </a:r>
            <a:r>
              <a:rPr lang="es-ES" altLang="en-US" i="1" u="none" dirty="0">
                <a:solidFill>
                  <a:schemeClr val="tx1">
                    <a:lumMod val="50000"/>
                  </a:schemeClr>
                </a:solidFill>
                <a:latin typeface="Comic Sans MS" panose="030F0702030302020204" pitchFamily="66" charset="0"/>
              </a:rPr>
              <a:t> </a:t>
            </a:r>
            <a:r>
              <a:rPr lang="es-ES" altLang="en-US" i="1" u="none" dirty="0" err="1">
                <a:solidFill>
                  <a:schemeClr val="tx1">
                    <a:lumMod val="50000"/>
                  </a:schemeClr>
                </a:solidFill>
                <a:latin typeface="Comic Sans MS" panose="030F0702030302020204" pitchFamily="66" charset="0"/>
              </a:rPr>
              <a:t>safe</a:t>
            </a:r>
            <a:r>
              <a:rPr lang="es-ES" altLang="en-US" i="1" u="none" dirty="0">
                <a:solidFill>
                  <a:schemeClr val="tx1">
                    <a:lumMod val="50000"/>
                  </a:schemeClr>
                </a:solidFill>
                <a:latin typeface="Comic Sans MS" panose="030F0702030302020204" pitchFamily="66" charset="0"/>
              </a:rPr>
              <a:t> </a:t>
            </a:r>
            <a:r>
              <a:rPr lang="es-ES" altLang="en-US" i="1" u="none" dirty="0" err="1">
                <a:solidFill>
                  <a:schemeClr val="tx1">
                    <a:lumMod val="50000"/>
                  </a:schemeClr>
                </a:solidFill>
                <a:latin typeface="Comic Sans MS" panose="030F0702030302020204" pitchFamily="66" charset="0"/>
              </a:rPr>
              <a:t>to</a:t>
            </a:r>
            <a:r>
              <a:rPr lang="es-ES" altLang="en-US" i="1" u="none" dirty="0">
                <a:solidFill>
                  <a:schemeClr val="tx1">
                    <a:lumMod val="50000"/>
                  </a:schemeClr>
                </a:solidFill>
                <a:latin typeface="Comic Sans MS" panose="030F0702030302020204" pitchFamily="66" charset="0"/>
              </a:rPr>
              <a:t> </a:t>
            </a:r>
            <a:r>
              <a:rPr lang="es-ES" altLang="en-US" i="1" u="none" dirty="0" err="1">
                <a:solidFill>
                  <a:schemeClr val="tx1">
                    <a:lumMod val="50000"/>
                  </a:schemeClr>
                </a:solidFill>
                <a:latin typeface="Comic Sans MS" panose="030F0702030302020204" pitchFamily="66" charset="0"/>
              </a:rPr>
              <a:t>say</a:t>
            </a:r>
            <a:r>
              <a:rPr lang="es-ES" altLang="en-US" i="1" u="none" dirty="0">
                <a:solidFill>
                  <a:schemeClr val="tx1">
                    <a:lumMod val="50000"/>
                  </a:schemeClr>
                </a:solidFill>
                <a:latin typeface="Comic Sans MS" panose="030F0702030302020204" pitchFamily="66" charset="0"/>
              </a:rPr>
              <a:t> </a:t>
            </a:r>
            <a:r>
              <a:rPr lang="es-ES" altLang="en-US" i="1" u="none" dirty="0" err="1">
                <a:solidFill>
                  <a:schemeClr val="tx1">
                    <a:lumMod val="50000"/>
                  </a:schemeClr>
                </a:solidFill>
                <a:latin typeface="Comic Sans MS" panose="030F0702030302020204" pitchFamily="66" charset="0"/>
              </a:rPr>
              <a:t>that</a:t>
            </a:r>
            <a:r>
              <a:rPr lang="es-ES" altLang="en-US" i="1" u="none" dirty="0">
                <a:solidFill>
                  <a:schemeClr val="tx1">
                    <a:lumMod val="50000"/>
                  </a:schemeClr>
                </a:solidFill>
                <a:latin typeface="Comic Sans MS" panose="030F0702030302020204" pitchFamily="66" charset="0"/>
              </a:rPr>
              <a:t> no </a:t>
            </a:r>
            <a:r>
              <a:rPr lang="es-ES" altLang="en-US" i="1" u="none" dirty="0" err="1">
                <a:solidFill>
                  <a:schemeClr val="tx1">
                    <a:lumMod val="50000"/>
                  </a:schemeClr>
                </a:solidFill>
                <a:latin typeface="Comic Sans MS" panose="030F0702030302020204" pitchFamily="66" charset="0"/>
              </a:rPr>
              <a:t>one</a:t>
            </a:r>
            <a:r>
              <a:rPr lang="es-ES" altLang="en-US" i="1" u="none" dirty="0">
                <a:solidFill>
                  <a:schemeClr val="tx1">
                    <a:lumMod val="50000"/>
                  </a:schemeClr>
                </a:solidFill>
                <a:latin typeface="Comic Sans MS" panose="030F0702030302020204" pitchFamily="66" charset="0"/>
              </a:rPr>
              <a:t> </a:t>
            </a:r>
            <a:r>
              <a:rPr lang="es-ES" altLang="en-US" i="1" u="none" dirty="0" err="1">
                <a:solidFill>
                  <a:schemeClr val="tx1">
                    <a:lumMod val="50000"/>
                  </a:schemeClr>
                </a:solidFill>
                <a:latin typeface="Comic Sans MS" panose="030F0702030302020204" pitchFamily="66" charset="0"/>
              </a:rPr>
              <a:t>understands</a:t>
            </a:r>
            <a:r>
              <a:rPr lang="es-ES" altLang="en-US" i="1" u="none" dirty="0">
                <a:solidFill>
                  <a:schemeClr val="tx1">
                    <a:lumMod val="50000"/>
                  </a:schemeClr>
                </a:solidFill>
                <a:latin typeface="Comic Sans MS" panose="030F0702030302020204" pitchFamily="66" charset="0"/>
              </a:rPr>
              <a:t> quantum </a:t>
            </a:r>
            <a:r>
              <a:rPr lang="es-ES" altLang="en-US" i="1" u="none" dirty="0" err="1">
                <a:solidFill>
                  <a:schemeClr val="tx1">
                    <a:lumMod val="50000"/>
                  </a:schemeClr>
                </a:solidFill>
                <a:latin typeface="Comic Sans MS" panose="030F0702030302020204" pitchFamily="66" charset="0"/>
              </a:rPr>
              <a:t>mechanics</a:t>
            </a:r>
            <a:r>
              <a:rPr lang="es-ES" altLang="en-US" i="1" u="none" dirty="0">
                <a:solidFill>
                  <a:schemeClr val="tx1">
                    <a:lumMod val="50000"/>
                  </a:schemeClr>
                </a:solidFill>
                <a:latin typeface="Comic Sans MS" panose="030F0702030302020204" pitchFamily="66" charset="0"/>
              </a:rPr>
              <a:t>."</a:t>
            </a:r>
            <a:r>
              <a:rPr lang="es-ES" altLang="en-US" u="none" dirty="0">
                <a:solidFill>
                  <a:schemeClr val="tx1">
                    <a:lumMod val="50000"/>
                  </a:schemeClr>
                </a:solidFill>
                <a:latin typeface="Comic Sans MS" panose="030F0702030302020204" pitchFamily="66" charset="0"/>
              </a:rPr>
              <a:t> </a:t>
            </a:r>
          </a:p>
          <a:p>
            <a:r>
              <a:rPr lang="es-ES" altLang="en-US" u="none" dirty="0">
                <a:solidFill>
                  <a:schemeClr val="tx1">
                    <a:lumMod val="50000"/>
                  </a:schemeClr>
                </a:solidFill>
                <a:latin typeface="Comic Sans MS" panose="030F0702030302020204" pitchFamily="66" charset="0"/>
              </a:rPr>
              <a:t>-- R. Feynman</a:t>
            </a:r>
          </a:p>
        </p:txBody>
      </p:sp>
      <p:sp>
        <p:nvSpPr>
          <p:cNvPr id="2" name="Slide Number Placeholder 1">
            <a:extLst>
              <a:ext uri="{FF2B5EF4-FFF2-40B4-BE49-F238E27FC236}">
                <a16:creationId xmlns:a16="http://schemas.microsoft.com/office/drawing/2014/main" xmlns="" id="{2A10F761-8042-40A4-8168-2B1DEFE63E63}"/>
              </a:ext>
            </a:extLst>
          </p:cNvPr>
          <p:cNvSpPr>
            <a:spLocks noGrp="1"/>
          </p:cNvSpPr>
          <p:nvPr>
            <p:ph type="sldNum" sz="quarter" idx="12"/>
          </p:nvPr>
        </p:nvSpPr>
        <p:spPr/>
        <p:txBody>
          <a:bodyPr/>
          <a:lstStyle/>
          <a:p>
            <a:fld id="{7E281A00-D182-40D1-8355-CB6E31B37DFD}" type="slidenum">
              <a:rPr lang="es-ES" altLang="en-US" smtClean="0"/>
              <a:pPr/>
              <a:t>22</a:t>
            </a:fld>
            <a:endParaRPr lang="es-ES" altLang="en-US"/>
          </a:p>
        </p:txBody>
      </p:sp>
      <p:pic>
        <p:nvPicPr>
          <p:cNvPr id="6" name="Picture 7">
            <a:extLst>
              <a:ext uri="{FF2B5EF4-FFF2-40B4-BE49-F238E27FC236}">
                <a16:creationId xmlns:a16="http://schemas.microsoft.com/office/drawing/2014/main" xmlns="" id="{FF547CE7-F3A3-4198-BF34-A201B2CA680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82371" y="937771"/>
            <a:ext cx="4724400" cy="33448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078963" y="1260409"/>
            <a:ext cx="4633620" cy="3745613"/>
            <a:chOff x="257308" y="1496153"/>
            <a:chExt cx="4633620" cy="3745613"/>
          </a:xfrm>
        </p:grpSpPr>
        <p:grpSp>
          <p:nvGrpSpPr>
            <p:cNvPr id="4" name="Group 3"/>
            <p:cNvGrpSpPr/>
            <p:nvPr/>
          </p:nvGrpSpPr>
          <p:grpSpPr>
            <a:xfrm>
              <a:off x="411237" y="2777721"/>
              <a:ext cx="4102464" cy="1996540"/>
              <a:chOff x="621935" y="1227929"/>
              <a:chExt cx="4102464" cy="1996540"/>
            </a:xfrm>
          </p:grpSpPr>
          <p:grpSp>
            <p:nvGrpSpPr>
              <p:cNvPr id="5" name="Group 4"/>
              <p:cNvGrpSpPr/>
              <p:nvPr/>
            </p:nvGrpSpPr>
            <p:grpSpPr>
              <a:xfrm>
                <a:off x="1162070" y="1988133"/>
                <a:ext cx="569657" cy="531712"/>
                <a:chOff x="1752600" y="1371600"/>
                <a:chExt cx="1143000" cy="1143000"/>
              </a:xfrm>
            </p:grpSpPr>
            <p:pic>
              <p:nvPicPr>
                <p:cNvPr id="32" name="Picture 3" descr="anten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490412"/>
                  <a:ext cx="1143000" cy="89484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Lst>
              </p:spPr>
            </p:pic>
            <p:sp>
              <p:nvSpPr>
                <p:cNvPr id="33" name="Oval 32"/>
                <p:cNvSpPr/>
                <p:nvPr/>
              </p:nvSpPr>
              <p:spPr>
                <a:xfrm>
                  <a:off x="1752600" y="1371600"/>
                  <a:ext cx="1143000" cy="1143000"/>
                </a:xfrm>
                <a:prstGeom prst="ellipse">
                  <a:avLst/>
                </a:prstGeom>
                <a:solidFill>
                  <a:srgbClr val="BCF6AC">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907006" y="2692757"/>
                <a:ext cx="569657" cy="531712"/>
                <a:chOff x="1752600" y="1371600"/>
                <a:chExt cx="1143000" cy="1143000"/>
              </a:xfrm>
            </p:grpSpPr>
            <p:pic>
              <p:nvPicPr>
                <p:cNvPr id="30" name="Picture 3" descr="anten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490412"/>
                  <a:ext cx="1143000" cy="89484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Lst>
              </p:spPr>
            </p:pic>
            <p:sp>
              <p:nvSpPr>
                <p:cNvPr id="31" name="Oval 30"/>
                <p:cNvSpPr/>
                <p:nvPr/>
              </p:nvSpPr>
              <p:spPr>
                <a:xfrm>
                  <a:off x="1752600" y="1371600"/>
                  <a:ext cx="1143000" cy="1143000"/>
                </a:xfrm>
                <a:prstGeom prst="ellipse">
                  <a:avLst/>
                </a:prstGeom>
                <a:solidFill>
                  <a:srgbClr val="BCF6AC">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148015" y="1387009"/>
                <a:ext cx="569657" cy="531712"/>
                <a:chOff x="1752600" y="1371600"/>
                <a:chExt cx="1143000" cy="1143000"/>
              </a:xfrm>
            </p:grpSpPr>
            <p:pic>
              <p:nvPicPr>
                <p:cNvPr id="28" name="Picture 3" descr="anten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490412"/>
                  <a:ext cx="1143000" cy="89484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Lst>
              </p:spPr>
            </p:pic>
            <p:sp>
              <p:nvSpPr>
                <p:cNvPr id="29" name="Oval 28"/>
                <p:cNvSpPr/>
                <p:nvPr/>
              </p:nvSpPr>
              <p:spPr>
                <a:xfrm>
                  <a:off x="1752600" y="1371600"/>
                  <a:ext cx="1143000" cy="1143000"/>
                </a:xfrm>
                <a:prstGeom prst="ellipse">
                  <a:avLst/>
                </a:prstGeom>
                <a:solidFill>
                  <a:srgbClr val="BCF6AC">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494649" y="2563828"/>
                <a:ext cx="569657" cy="531712"/>
                <a:chOff x="1752600" y="1371600"/>
                <a:chExt cx="1143000" cy="1143000"/>
              </a:xfrm>
            </p:grpSpPr>
            <p:pic>
              <p:nvPicPr>
                <p:cNvPr id="26" name="Picture 3" descr="anten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490412"/>
                  <a:ext cx="1143000" cy="89484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Lst>
              </p:spPr>
            </p:pic>
            <p:sp>
              <p:nvSpPr>
                <p:cNvPr id="27" name="Oval 26"/>
                <p:cNvSpPr/>
                <p:nvPr/>
              </p:nvSpPr>
              <p:spPr>
                <a:xfrm>
                  <a:off x="1752600" y="1371600"/>
                  <a:ext cx="1143000" cy="1143000"/>
                </a:xfrm>
                <a:prstGeom prst="ellipse">
                  <a:avLst/>
                </a:prstGeom>
                <a:solidFill>
                  <a:srgbClr val="BCF6AC">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336368" y="2555933"/>
                <a:ext cx="569657" cy="531712"/>
                <a:chOff x="1752600" y="1371600"/>
                <a:chExt cx="1143000" cy="1143000"/>
              </a:xfrm>
            </p:grpSpPr>
            <p:pic>
              <p:nvPicPr>
                <p:cNvPr id="24" name="Picture 3" descr="anten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490412"/>
                  <a:ext cx="1143000" cy="89484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Lst>
              </p:spPr>
            </p:pic>
            <p:sp>
              <p:nvSpPr>
                <p:cNvPr id="25" name="Oval 24"/>
                <p:cNvSpPr/>
                <p:nvPr/>
              </p:nvSpPr>
              <p:spPr>
                <a:xfrm>
                  <a:off x="1752600" y="1371600"/>
                  <a:ext cx="1143000" cy="1143000"/>
                </a:xfrm>
                <a:prstGeom prst="ellipse">
                  <a:avLst/>
                </a:prstGeom>
                <a:solidFill>
                  <a:srgbClr val="BCF6AC">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446899" y="1469648"/>
                <a:ext cx="569657" cy="531712"/>
                <a:chOff x="1752600" y="1371600"/>
                <a:chExt cx="1143000" cy="1143000"/>
              </a:xfrm>
            </p:grpSpPr>
            <p:pic>
              <p:nvPicPr>
                <p:cNvPr id="22" name="Picture 3" descr="anten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490412"/>
                  <a:ext cx="1143000" cy="89484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Lst>
              </p:spPr>
            </p:pic>
            <p:sp>
              <p:nvSpPr>
                <p:cNvPr id="23" name="Oval 22"/>
                <p:cNvSpPr/>
                <p:nvPr/>
              </p:nvSpPr>
              <p:spPr>
                <a:xfrm>
                  <a:off x="1752600" y="1371600"/>
                  <a:ext cx="1143000" cy="1143000"/>
                </a:xfrm>
                <a:prstGeom prst="ellipse">
                  <a:avLst/>
                </a:prstGeom>
                <a:solidFill>
                  <a:srgbClr val="BCF6AC">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863186" y="1981743"/>
                <a:ext cx="569657" cy="531712"/>
                <a:chOff x="1752600" y="1371600"/>
                <a:chExt cx="1143000" cy="1143000"/>
              </a:xfrm>
            </p:grpSpPr>
            <p:pic>
              <p:nvPicPr>
                <p:cNvPr id="20" name="Picture 3" descr="anten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490412"/>
                  <a:ext cx="1143000" cy="89484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Lst>
              </p:spPr>
            </p:pic>
            <p:sp>
              <p:nvSpPr>
                <p:cNvPr id="21" name="Oval 20"/>
                <p:cNvSpPr/>
                <p:nvPr/>
              </p:nvSpPr>
              <p:spPr>
                <a:xfrm>
                  <a:off x="1752600" y="1371600"/>
                  <a:ext cx="1143000" cy="1143000"/>
                </a:xfrm>
                <a:prstGeom prst="ellipse">
                  <a:avLst/>
                </a:prstGeom>
                <a:solidFill>
                  <a:srgbClr val="BCF6AC">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2827220" y="1497474"/>
                <a:ext cx="1897179" cy="1146609"/>
              </a:xfrm>
              <a:prstGeom prst="ellipse">
                <a:avLst/>
              </a:prstGeom>
              <a:solidFill>
                <a:srgbClr val="FFFF0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descr="PSI_Jordon_1JB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3825" t="19757" r="13039" b="27039"/>
              <a:stretch>
                <a:fillRect/>
              </a:stretch>
            </p:blipFill>
            <p:spPr bwMode="auto">
              <a:xfrm>
                <a:off x="3068230" y="1523406"/>
                <a:ext cx="1243506" cy="99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13"/>
              <p:cNvCxnSpPr/>
              <p:nvPr/>
            </p:nvCxnSpPr>
            <p:spPr>
              <a:xfrm flipH="1">
                <a:off x="1446899" y="1684305"/>
                <a:ext cx="254252" cy="569684"/>
              </a:xfrm>
              <a:prstGeom prst="straightConnector1">
                <a:avLst/>
              </a:prstGeom>
              <a:ln w="57150">
                <a:solidFill>
                  <a:srgbClr val="E51B68"/>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46899" y="2253989"/>
                <a:ext cx="174298" cy="688684"/>
              </a:xfrm>
              <a:prstGeom prst="straightConnector1">
                <a:avLst/>
              </a:prstGeom>
              <a:ln w="57150">
                <a:solidFill>
                  <a:srgbClr val="E51B68"/>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621197" y="2942674"/>
                <a:ext cx="636367" cy="2449"/>
              </a:xfrm>
              <a:prstGeom prst="straightConnector1">
                <a:avLst/>
              </a:prstGeom>
              <a:ln w="57150">
                <a:solidFill>
                  <a:srgbClr val="E51B68"/>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48015" y="2178597"/>
                <a:ext cx="165713" cy="766526"/>
              </a:xfrm>
              <a:prstGeom prst="straightConnector1">
                <a:avLst/>
              </a:prstGeom>
              <a:ln w="57150">
                <a:solidFill>
                  <a:srgbClr val="E51B68"/>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48015" y="2102740"/>
                <a:ext cx="985944" cy="75857"/>
              </a:xfrm>
              <a:prstGeom prst="straightConnector1">
                <a:avLst/>
              </a:prstGeom>
              <a:ln w="57150">
                <a:solidFill>
                  <a:srgbClr val="E51B68"/>
                </a:solidFill>
                <a:tailEnd type="arrow"/>
              </a:ln>
            </p:spPr>
            <p:style>
              <a:lnRef idx="1">
                <a:schemeClr val="accent1"/>
              </a:lnRef>
              <a:fillRef idx="0">
                <a:schemeClr val="accent1"/>
              </a:fillRef>
              <a:effectRef idx="0">
                <a:schemeClr val="accent1"/>
              </a:effectRef>
              <a:fontRef idx="minor">
                <a:schemeClr val="tx1"/>
              </a:fontRef>
            </p:style>
          </p:cxnSp>
          <p:sp>
            <p:nvSpPr>
              <p:cNvPr id="19" name="AutoShape 23"/>
              <p:cNvSpPr>
                <a:spLocks noChangeArrowheads="1"/>
              </p:cNvSpPr>
              <p:nvPr/>
            </p:nvSpPr>
            <p:spPr bwMode="auto">
              <a:xfrm>
                <a:off x="621935" y="1227929"/>
                <a:ext cx="1029529" cy="422487"/>
              </a:xfrm>
              <a:prstGeom prst="lightningBolt">
                <a:avLst/>
              </a:prstGeom>
              <a:solidFill>
                <a:srgbClr val="FFFF00"/>
              </a:solidFill>
              <a:ln w="9525">
                <a:solidFill>
                  <a:schemeClr val="tx1"/>
                </a:solidFill>
                <a:miter lim="800000"/>
                <a:headEnd/>
                <a:tailEnd/>
              </a:ln>
            </p:spPr>
            <p:txBody>
              <a:bodyPr wrap="none" anchor="ctr"/>
              <a:lstStyle/>
              <a:p>
                <a:endParaRPr lang="en-US" sz="1800" dirty="0">
                  <a:latin typeface="Calibri" pitchFamily="34" charset="0"/>
                </a:endParaRPr>
              </a:p>
            </p:txBody>
          </p:sp>
        </p:grpSp>
        <p:sp>
          <p:nvSpPr>
            <p:cNvPr id="34" name="TextBox 33"/>
            <p:cNvSpPr txBox="1"/>
            <p:nvPr/>
          </p:nvSpPr>
          <p:spPr>
            <a:xfrm>
              <a:off x="257308" y="1765331"/>
              <a:ext cx="1184940" cy="646331"/>
            </a:xfrm>
            <a:prstGeom prst="rect">
              <a:avLst/>
            </a:prstGeom>
            <a:noFill/>
          </p:spPr>
          <p:txBody>
            <a:bodyPr wrap="none" rtlCol="0">
              <a:spAutoFit/>
            </a:bodyPr>
            <a:lstStyle/>
            <a:p>
              <a:pPr algn="ctr"/>
              <a:r>
                <a:rPr lang="en-US" dirty="0" smtClean="0">
                  <a:solidFill>
                    <a:srgbClr val="003399"/>
                  </a:solidFill>
                </a:rPr>
                <a:t>Light </a:t>
              </a:r>
              <a:endParaRPr lang="en-US" dirty="0">
                <a:solidFill>
                  <a:srgbClr val="003399"/>
                </a:solidFill>
              </a:endParaRPr>
            </a:p>
            <a:p>
              <a:pPr algn="ctr"/>
              <a:r>
                <a:rPr lang="en-US" dirty="0">
                  <a:solidFill>
                    <a:srgbClr val="003399"/>
                  </a:solidFill>
                </a:rPr>
                <a:t>Excitation</a:t>
              </a:r>
            </a:p>
          </p:txBody>
        </p:sp>
        <p:sp>
          <p:nvSpPr>
            <p:cNvPr id="35" name="TextBox 34"/>
            <p:cNvSpPr txBox="1"/>
            <p:nvPr/>
          </p:nvSpPr>
          <p:spPr>
            <a:xfrm>
              <a:off x="1599364" y="1772005"/>
              <a:ext cx="1184940" cy="646331"/>
            </a:xfrm>
            <a:prstGeom prst="rect">
              <a:avLst/>
            </a:prstGeom>
            <a:noFill/>
          </p:spPr>
          <p:txBody>
            <a:bodyPr wrap="none" rtlCol="0">
              <a:spAutoFit/>
            </a:bodyPr>
            <a:lstStyle/>
            <a:p>
              <a:pPr algn="ctr"/>
              <a:r>
                <a:rPr lang="en-US" dirty="0" smtClean="0">
                  <a:solidFill>
                    <a:srgbClr val="003399"/>
                  </a:solidFill>
                </a:rPr>
                <a:t>Excitation</a:t>
              </a:r>
              <a:endParaRPr lang="en-US" dirty="0">
                <a:solidFill>
                  <a:srgbClr val="003399"/>
                </a:solidFill>
              </a:endParaRPr>
            </a:p>
            <a:p>
              <a:pPr algn="ctr"/>
              <a:r>
                <a:rPr lang="en-US" dirty="0">
                  <a:solidFill>
                    <a:srgbClr val="003399"/>
                  </a:solidFill>
                </a:rPr>
                <a:t>Transfer</a:t>
              </a:r>
            </a:p>
          </p:txBody>
        </p:sp>
        <p:sp>
          <p:nvSpPr>
            <p:cNvPr id="36" name="TextBox 35"/>
            <p:cNvSpPr txBox="1"/>
            <p:nvPr/>
          </p:nvSpPr>
          <p:spPr>
            <a:xfrm>
              <a:off x="3238962" y="1496153"/>
              <a:ext cx="1035283" cy="923330"/>
            </a:xfrm>
            <a:prstGeom prst="rect">
              <a:avLst/>
            </a:prstGeom>
            <a:noFill/>
          </p:spPr>
          <p:txBody>
            <a:bodyPr wrap="none" rtlCol="0">
              <a:spAutoFit/>
            </a:bodyPr>
            <a:lstStyle/>
            <a:p>
              <a:pPr algn="ctr"/>
              <a:endParaRPr lang="en-US" dirty="0">
                <a:solidFill>
                  <a:schemeClr val="tx2">
                    <a:lumMod val="75000"/>
                  </a:schemeClr>
                </a:solidFill>
              </a:endParaRPr>
            </a:p>
            <a:p>
              <a:pPr algn="ctr"/>
              <a:r>
                <a:rPr lang="en-US" dirty="0" smtClean="0">
                  <a:solidFill>
                    <a:srgbClr val="003399"/>
                  </a:solidFill>
                </a:rPr>
                <a:t>Electron</a:t>
              </a:r>
              <a:endParaRPr lang="en-US" dirty="0">
                <a:solidFill>
                  <a:srgbClr val="003399"/>
                </a:solidFill>
              </a:endParaRPr>
            </a:p>
            <a:p>
              <a:pPr algn="ctr"/>
              <a:r>
                <a:rPr lang="en-US" dirty="0">
                  <a:solidFill>
                    <a:srgbClr val="003399"/>
                  </a:solidFill>
                </a:rPr>
                <a:t>Transfer</a:t>
              </a:r>
            </a:p>
          </p:txBody>
        </p:sp>
        <p:sp>
          <p:nvSpPr>
            <p:cNvPr id="37" name="TextBox 36"/>
            <p:cNvSpPr txBox="1"/>
            <p:nvPr/>
          </p:nvSpPr>
          <p:spPr>
            <a:xfrm>
              <a:off x="948952" y="4872434"/>
              <a:ext cx="1851789" cy="369332"/>
            </a:xfrm>
            <a:prstGeom prst="rect">
              <a:avLst/>
            </a:prstGeom>
            <a:noFill/>
          </p:spPr>
          <p:txBody>
            <a:bodyPr wrap="none" rtlCol="0">
              <a:spAutoFit/>
            </a:bodyPr>
            <a:lstStyle/>
            <a:p>
              <a:r>
                <a:rPr lang="en-US" dirty="0">
                  <a:solidFill>
                    <a:schemeClr val="tx1">
                      <a:lumMod val="50000"/>
                    </a:schemeClr>
                  </a:solidFill>
                </a:rPr>
                <a:t>Light Harvesting</a:t>
              </a:r>
            </a:p>
          </p:txBody>
        </p:sp>
        <p:sp>
          <p:nvSpPr>
            <p:cNvPr id="38" name="TextBox 37"/>
            <p:cNvSpPr txBox="1"/>
            <p:nvPr/>
          </p:nvSpPr>
          <p:spPr>
            <a:xfrm>
              <a:off x="2975019" y="4412065"/>
              <a:ext cx="1915909" cy="646331"/>
            </a:xfrm>
            <a:prstGeom prst="rect">
              <a:avLst/>
            </a:prstGeom>
            <a:noFill/>
          </p:spPr>
          <p:txBody>
            <a:bodyPr wrap="none" rtlCol="0">
              <a:spAutoFit/>
            </a:bodyPr>
            <a:lstStyle/>
            <a:p>
              <a:pPr algn="ctr"/>
              <a:r>
                <a:rPr lang="en-US" dirty="0">
                  <a:solidFill>
                    <a:schemeClr val="tx1">
                      <a:lumMod val="50000"/>
                    </a:schemeClr>
                  </a:solidFill>
                </a:rPr>
                <a:t>Reaction Center </a:t>
              </a:r>
            </a:p>
            <a:p>
              <a:pPr algn="ctr"/>
              <a:r>
                <a:rPr lang="en-US" dirty="0">
                  <a:solidFill>
                    <a:schemeClr val="tx1">
                      <a:lumMod val="50000"/>
                    </a:schemeClr>
                  </a:solidFill>
                </a:rPr>
                <a:t>Protein</a:t>
              </a:r>
            </a:p>
          </p:txBody>
        </p:sp>
      </p:grpSp>
      <p:sp>
        <p:nvSpPr>
          <p:cNvPr id="40" name="Rectangle 2"/>
          <p:cNvSpPr>
            <a:spLocks noChangeArrowheads="1"/>
          </p:cNvSpPr>
          <p:nvPr/>
        </p:nvSpPr>
        <p:spPr bwMode="auto">
          <a:xfrm>
            <a:off x="897740" y="326231"/>
            <a:ext cx="7296130" cy="636588"/>
          </a:xfrm>
          <a:prstGeom prst="rect">
            <a:avLst/>
          </a:prstGeom>
          <a:noFill/>
          <a:ln w="9525">
            <a:noFill/>
            <a:miter lim="800000"/>
            <a:headEnd/>
            <a:tailEnd/>
          </a:ln>
        </p:spPr>
        <p:txBody>
          <a:bodyPr anchor="ctr"/>
          <a:lstStyle/>
          <a:p>
            <a:pPr algn="ctr"/>
            <a:r>
              <a:rPr lang="en-US" sz="2600" b="1" dirty="0">
                <a:solidFill>
                  <a:srgbClr val="000072"/>
                </a:solidFill>
                <a:latin typeface="Trebuchet MS" pitchFamily="34" charset="0"/>
              </a:rPr>
              <a:t>Basic </a:t>
            </a:r>
            <a:r>
              <a:rPr lang="en-US" sz="2600" b="1" dirty="0" err="1">
                <a:solidFill>
                  <a:srgbClr val="000072"/>
                </a:solidFill>
                <a:latin typeface="Trebuchet MS" pitchFamily="34" charset="0"/>
              </a:rPr>
              <a:t>Photophysics</a:t>
            </a:r>
            <a:r>
              <a:rPr lang="en-US" sz="2600" b="1" dirty="0">
                <a:solidFill>
                  <a:srgbClr val="000072"/>
                </a:solidFill>
                <a:latin typeface="Trebuchet MS" pitchFamily="34" charset="0"/>
              </a:rPr>
              <a:t> in Natural Photosynthesis</a:t>
            </a:r>
          </a:p>
        </p:txBody>
      </p:sp>
      <p:sp>
        <p:nvSpPr>
          <p:cNvPr id="42" name="Rectangle 41"/>
          <p:cNvSpPr/>
          <p:nvPr/>
        </p:nvSpPr>
        <p:spPr>
          <a:xfrm>
            <a:off x="1202540" y="5472079"/>
            <a:ext cx="5050631" cy="738664"/>
          </a:xfrm>
          <a:prstGeom prst="rect">
            <a:avLst/>
          </a:prstGeom>
        </p:spPr>
        <p:txBody>
          <a:bodyPr wrap="square">
            <a:spAutoFit/>
          </a:bodyPr>
          <a:lstStyle/>
          <a:p>
            <a:pPr algn="just" eaLnBrk="0" fontAlgn="base" hangingPunct="0">
              <a:spcBef>
                <a:spcPct val="0"/>
              </a:spcBef>
              <a:spcAft>
                <a:spcPts val="450"/>
              </a:spcAft>
            </a:pPr>
            <a:r>
              <a:rPr lang="en-US" altLang="en-US" sz="1400" dirty="0">
                <a:solidFill>
                  <a:schemeClr val="tx1">
                    <a:lumMod val="50000"/>
                  </a:schemeClr>
                </a:solidFill>
                <a:ea typeface="Calibri" panose="020F0502020204030204" pitchFamily="34" charset="0"/>
                <a:cs typeface="Calibri" panose="020F0502020204030204" pitchFamily="34" charset="0"/>
              </a:rPr>
              <a:t>Electronic and vibronic quantum coherences in excited states of Light Harvesting complexes are known to underlie efficient excited state energy transport in photosynthesis. </a:t>
            </a:r>
            <a:endParaRPr lang="en-US" altLang="en-US" sz="1400" dirty="0">
              <a:solidFill>
                <a:schemeClr val="tx1">
                  <a:lumMod val="50000"/>
                </a:schemeClr>
              </a:solidFill>
              <a:highlight>
                <a:srgbClr val="FFFF00"/>
              </a:highlight>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xmlns="" id="{38AA5C20-359D-4A35-B67C-8DFD827D7262}"/>
              </a:ext>
            </a:extLst>
          </p:cNvPr>
          <p:cNvSpPr>
            <a:spLocks noGrp="1"/>
          </p:cNvSpPr>
          <p:nvPr>
            <p:ph type="sldNum" sz="quarter" idx="10"/>
          </p:nvPr>
        </p:nvSpPr>
        <p:spPr/>
        <p:txBody>
          <a:bodyPr/>
          <a:lstStyle/>
          <a:p>
            <a:fld id="{0DC0F5BD-5194-4F89-A8AD-59D6BB98694A}" type="slidenum">
              <a:rPr lang="en-US" altLang="en-US" smtClean="0"/>
              <a:pPr/>
              <a:t>3</a:t>
            </a:fld>
            <a:endParaRPr lang="en-US" altLang="en-US"/>
          </a:p>
        </p:txBody>
      </p:sp>
      <p:sp>
        <p:nvSpPr>
          <p:cNvPr id="3" name="Arrow: Down 2">
            <a:extLst>
              <a:ext uri="{FF2B5EF4-FFF2-40B4-BE49-F238E27FC236}">
                <a16:creationId xmlns:a16="http://schemas.microsoft.com/office/drawing/2014/main" xmlns="" id="{2E77894A-943C-438F-97E4-A35FE1C3BE2C}"/>
              </a:ext>
            </a:extLst>
          </p:cNvPr>
          <p:cNvSpPr/>
          <p:nvPr/>
        </p:nvSpPr>
        <p:spPr>
          <a:xfrm>
            <a:off x="3572585" y="5043393"/>
            <a:ext cx="123916" cy="358089"/>
          </a:xfrm>
          <a:prstGeom prst="downArrow">
            <a:avLst/>
          </a:prstGeom>
          <a:solidFill>
            <a:schemeClr val="bg1"/>
          </a:solidFill>
          <a:ln w="190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07941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C PS1 new step 1"/>
          <p:cNvPicPr>
            <a:picLocks noChangeAspect="1" noChangeArrowheads="1"/>
          </p:cNvPicPr>
          <p:nvPr/>
        </p:nvPicPr>
        <p:blipFill>
          <a:blip r:embed="rId2"/>
          <a:srcRect/>
          <a:stretch>
            <a:fillRect/>
          </a:stretch>
        </p:blipFill>
        <p:spPr bwMode="auto">
          <a:xfrm>
            <a:off x="717971" y="1219200"/>
            <a:ext cx="3571899" cy="4981430"/>
          </a:xfrm>
          <a:prstGeom prst="rect">
            <a:avLst/>
          </a:prstGeom>
          <a:noFill/>
          <a:ln w="9525">
            <a:noFill/>
            <a:miter lim="800000"/>
            <a:headEnd/>
            <a:tailEnd/>
          </a:ln>
        </p:spPr>
      </p:pic>
      <p:sp>
        <p:nvSpPr>
          <p:cNvPr id="5" name="Oval 4"/>
          <p:cNvSpPr/>
          <p:nvPr/>
        </p:nvSpPr>
        <p:spPr>
          <a:xfrm>
            <a:off x="268257" y="879831"/>
            <a:ext cx="4689763" cy="5594854"/>
          </a:xfrm>
          <a:prstGeom prst="ellipse">
            <a:avLst/>
          </a:prstGeom>
          <a:solidFill>
            <a:srgbClr val="FFFF00">
              <a:alpha val="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593545" y="2057399"/>
            <a:ext cx="703119" cy="1143000"/>
          </a:xfrm>
          <a:prstGeom prst="straightConnector1">
            <a:avLst/>
          </a:prstGeom>
          <a:ln w="47625">
            <a:solidFill>
              <a:srgbClr val="00006C"/>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220464" y="3276599"/>
            <a:ext cx="76200" cy="571500"/>
          </a:xfrm>
          <a:prstGeom prst="straightConnector1">
            <a:avLst/>
          </a:prstGeom>
          <a:ln w="47625">
            <a:solidFill>
              <a:srgbClr val="046004"/>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503920" y="3848099"/>
            <a:ext cx="716544" cy="571500"/>
          </a:xfrm>
          <a:prstGeom prst="straightConnector1">
            <a:avLst/>
          </a:prstGeom>
          <a:ln w="4762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229864" y="4495799"/>
            <a:ext cx="190929" cy="900545"/>
          </a:xfrm>
          <a:prstGeom prst="straightConnector1">
            <a:avLst/>
          </a:prstGeom>
          <a:ln w="476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64500" y="5396344"/>
            <a:ext cx="680604" cy="471055"/>
          </a:xfrm>
          <a:prstGeom prst="straightConnector1">
            <a:avLst/>
          </a:prstGeom>
          <a:ln w="4762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2"/>
          <p:cNvSpPr>
            <a:spLocks noChangeArrowheads="1"/>
          </p:cNvSpPr>
          <p:nvPr/>
        </p:nvSpPr>
        <p:spPr bwMode="auto">
          <a:xfrm>
            <a:off x="897740" y="326231"/>
            <a:ext cx="7296130" cy="636588"/>
          </a:xfrm>
          <a:prstGeom prst="rect">
            <a:avLst/>
          </a:prstGeom>
          <a:noFill/>
          <a:ln w="9525">
            <a:noFill/>
            <a:miter lim="800000"/>
            <a:headEnd/>
            <a:tailEnd/>
          </a:ln>
        </p:spPr>
        <p:txBody>
          <a:bodyPr anchor="ctr"/>
          <a:lstStyle/>
          <a:p>
            <a:pPr algn="ctr"/>
            <a:r>
              <a:rPr lang="en-US" sz="2600" b="1" dirty="0">
                <a:solidFill>
                  <a:srgbClr val="000072"/>
                </a:solidFill>
                <a:latin typeface="Trebuchet MS" pitchFamily="34" charset="0"/>
              </a:rPr>
              <a:t>Basic </a:t>
            </a:r>
            <a:r>
              <a:rPr lang="en-US" sz="2600" b="1" dirty="0" err="1">
                <a:solidFill>
                  <a:srgbClr val="000072"/>
                </a:solidFill>
                <a:latin typeface="Trebuchet MS" pitchFamily="34" charset="0"/>
              </a:rPr>
              <a:t>Photophysics</a:t>
            </a:r>
            <a:r>
              <a:rPr lang="en-US" sz="2600" b="1" dirty="0">
                <a:solidFill>
                  <a:srgbClr val="000072"/>
                </a:solidFill>
                <a:latin typeface="Trebuchet MS" pitchFamily="34" charset="0"/>
              </a:rPr>
              <a:t> in Natural Photosynthesis</a:t>
            </a:r>
          </a:p>
        </p:txBody>
      </p:sp>
      <p:pic>
        <p:nvPicPr>
          <p:cNvPr id="71682" name="Picture 2"/>
          <p:cNvPicPr>
            <a:picLocks noChangeAspect="1" noChangeArrowheads="1"/>
          </p:cNvPicPr>
          <p:nvPr/>
        </p:nvPicPr>
        <p:blipFill>
          <a:blip r:embed="rId3"/>
          <a:srcRect/>
          <a:stretch>
            <a:fillRect/>
          </a:stretch>
        </p:blipFill>
        <p:spPr bwMode="auto">
          <a:xfrm>
            <a:off x="5775115" y="1378131"/>
            <a:ext cx="2211254" cy="3199380"/>
          </a:xfrm>
          <a:prstGeom prst="rect">
            <a:avLst/>
          </a:prstGeom>
          <a:noFill/>
          <a:ln w="9525">
            <a:noFill/>
            <a:miter lim="800000"/>
            <a:headEnd/>
            <a:tailEnd/>
          </a:ln>
        </p:spPr>
      </p:pic>
      <p:sp>
        <p:nvSpPr>
          <p:cNvPr id="16" name="Rectangle 4">
            <a:extLst>
              <a:ext uri="{FF2B5EF4-FFF2-40B4-BE49-F238E27FC236}">
                <a16:creationId xmlns:a16="http://schemas.microsoft.com/office/drawing/2014/main" xmlns="" id="{9B768065-58CD-45FD-A35E-E9C9636F2CF5}"/>
              </a:ext>
            </a:extLst>
          </p:cNvPr>
          <p:cNvSpPr>
            <a:spLocks noChangeArrowheads="1"/>
          </p:cNvSpPr>
          <p:nvPr/>
        </p:nvSpPr>
        <p:spPr bwMode="auto">
          <a:xfrm>
            <a:off x="5160168" y="4695039"/>
            <a:ext cx="3505200" cy="1569660"/>
          </a:xfrm>
          <a:prstGeom prst="rect">
            <a:avLst/>
          </a:prstGeom>
          <a:noFill/>
          <a:ln w="9525">
            <a:noFill/>
            <a:miter lim="800000"/>
            <a:headEnd/>
            <a:tailEnd/>
          </a:ln>
        </p:spPr>
        <p:txBody>
          <a:bodyPr wrap="square">
            <a:spAutoFit/>
          </a:bodyPr>
          <a:lstStyle/>
          <a:p>
            <a:pPr marL="342900" indent="-342900"/>
            <a:endParaRPr lang="en-US" sz="1600" dirty="0">
              <a:solidFill>
                <a:srgbClr val="191181"/>
              </a:solidFill>
            </a:endParaRPr>
          </a:p>
          <a:p>
            <a:pPr marL="342900" indent="-342900"/>
            <a:r>
              <a:rPr lang="en-US" sz="1600" dirty="0">
                <a:solidFill>
                  <a:srgbClr val="080808"/>
                </a:solidFill>
              </a:rPr>
              <a:t>(a) - </a:t>
            </a:r>
            <a:r>
              <a:rPr lang="en-US" sz="1600" b="1" dirty="0">
                <a:solidFill>
                  <a:srgbClr val="003399"/>
                </a:solidFill>
              </a:rPr>
              <a:t>primary electron transfer</a:t>
            </a:r>
          </a:p>
          <a:p>
            <a:pPr marL="342900" indent="-342900"/>
            <a:endParaRPr lang="en-US" sz="1600" dirty="0">
              <a:solidFill>
                <a:srgbClr val="080808"/>
              </a:solidFill>
            </a:endParaRPr>
          </a:p>
          <a:p>
            <a:pPr marL="342900" indent="-342900"/>
            <a:r>
              <a:rPr lang="en-US" sz="1600" dirty="0">
                <a:solidFill>
                  <a:srgbClr val="080808"/>
                </a:solidFill>
              </a:rPr>
              <a:t>(b) - </a:t>
            </a:r>
            <a:r>
              <a:rPr lang="en-US" sz="1600" b="1" dirty="0">
                <a:solidFill>
                  <a:srgbClr val="003399"/>
                </a:solidFill>
              </a:rPr>
              <a:t>secondary electron transfer</a:t>
            </a:r>
            <a:r>
              <a:rPr lang="en-US" sz="1600" dirty="0">
                <a:solidFill>
                  <a:srgbClr val="003399"/>
                </a:solidFill>
              </a:rPr>
              <a:t> </a:t>
            </a:r>
          </a:p>
          <a:p>
            <a:pPr marL="342900" indent="-342900"/>
            <a:r>
              <a:rPr lang="en-US" sz="1600" dirty="0">
                <a:solidFill>
                  <a:srgbClr val="080808"/>
                </a:solidFill>
              </a:rPr>
              <a:t>        chemical transformations, </a:t>
            </a:r>
          </a:p>
          <a:p>
            <a:pPr marL="342900" indent="-342900"/>
            <a:r>
              <a:rPr lang="en-US" sz="1600" dirty="0">
                <a:solidFill>
                  <a:srgbClr val="080808"/>
                </a:solidFill>
              </a:rPr>
              <a:t>        solar fuel production</a:t>
            </a:r>
            <a:endParaRPr lang="en-US" sz="1600" dirty="0">
              <a:solidFill>
                <a:schemeClr val="tx1">
                  <a:lumMod val="50000"/>
                </a:schemeClr>
              </a:solidFill>
            </a:endParaRPr>
          </a:p>
        </p:txBody>
      </p:sp>
      <p:sp>
        <p:nvSpPr>
          <p:cNvPr id="2" name="Slide Number Placeholder 1">
            <a:extLst>
              <a:ext uri="{FF2B5EF4-FFF2-40B4-BE49-F238E27FC236}">
                <a16:creationId xmlns:a16="http://schemas.microsoft.com/office/drawing/2014/main" xmlns="" id="{DF594001-BF99-4D20-868F-823FEC3D5BBC}"/>
              </a:ext>
            </a:extLst>
          </p:cNvPr>
          <p:cNvSpPr>
            <a:spLocks noGrp="1"/>
          </p:cNvSpPr>
          <p:nvPr>
            <p:ph type="sldNum" sz="quarter" idx="10"/>
          </p:nvPr>
        </p:nvSpPr>
        <p:spPr/>
        <p:txBody>
          <a:bodyPr/>
          <a:lstStyle/>
          <a:p>
            <a:fld id="{0DC0F5BD-5194-4F89-A8AD-59D6BB98694A}" type="slidenum">
              <a:rPr lang="en-US" altLang="en-US" smtClean="0"/>
              <a:pPr/>
              <a:t>4</a:t>
            </a:fld>
            <a:endParaRPr lang="en-US" altLang="en-US"/>
          </a:p>
        </p:txBody>
      </p:sp>
      <p:sp>
        <p:nvSpPr>
          <p:cNvPr id="13" name="AutoShape 23">
            <a:extLst>
              <a:ext uri="{FF2B5EF4-FFF2-40B4-BE49-F238E27FC236}">
                <a16:creationId xmlns:a16="http://schemas.microsoft.com/office/drawing/2014/main" xmlns="" id="{73295D84-669A-44D3-97BD-66BB7183CFBB}"/>
              </a:ext>
            </a:extLst>
          </p:cNvPr>
          <p:cNvSpPr>
            <a:spLocks noChangeArrowheads="1"/>
          </p:cNvSpPr>
          <p:nvPr/>
        </p:nvSpPr>
        <p:spPr bwMode="auto">
          <a:xfrm>
            <a:off x="929471" y="1324466"/>
            <a:ext cx="1029529" cy="422487"/>
          </a:xfrm>
          <a:prstGeom prst="lightningBolt">
            <a:avLst/>
          </a:prstGeom>
          <a:solidFill>
            <a:srgbClr val="FFFF00"/>
          </a:solidFill>
          <a:ln w="9525">
            <a:solidFill>
              <a:schemeClr val="tx1"/>
            </a:solidFill>
            <a:miter lim="800000"/>
            <a:headEnd/>
            <a:tailEnd/>
          </a:ln>
        </p:spPr>
        <p:txBody>
          <a:bodyPr wrap="none" anchor="ctr"/>
          <a:lstStyle/>
          <a:p>
            <a:endParaRPr lang="en-US" sz="1800" dirty="0">
              <a:latin typeface="Calibri" pitchFamily="34" charset="0"/>
            </a:endParaRPr>
          </a:p>
        </p:txBody>
      </p:sp>
    </p:spTree>
    <p:extLst>
      <p:ext uri="{BB962C8B-B14F-4D97-AF65-F5344CB8AC3E}">
        <p14:creationId xmlns:p14="http://schemas.microsoft.com/office/powerpoint/2010/main" xmlns="" val="250248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20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5160168" y="4695039"/>
            <a:ext cx="3505200" cy="1569660"/>
          </a:xfrm>
          <a:prstGeom prst="rect">
            <a:avLst/>
          </a:prstGeom>
          <a:noFill/>
          <a:ln w="9525">
            <a:noFill/>
            <a:miter lim="800000"/>
            <a:headEnd/>
            <a:tailEnd/>
          </a:ln>
        </p:spPr>
        <p:txBody>
          <a:bodyPr wrap="square">
            <a:spAutoFit/>
          </a:bodyPr>
          <a:lstStyle/>
          <a:p>
            <a:pPr marL="342900" indent="-342900"/>
            <a:endParaRPr lang="en-US" sz="1600" dirty="0">
              <a:solidFill>
                <a:srgbClr val="191181"/>
              </a:solidFill>
            </a:endParaRPr>
          </a:p>
          <a:p>
            <a:pPr marL="342900" indent="-342900"/>
            <a:r>
              <a:rPr lang="en-US" sz="1600" dirty="0">
                <a:solidFill>
                  <a:srgbClr val="080808"/>
                </a:solidFill>
              </a:rPr>
              <a:t>(a) - </a:t>
            </a:r>
            <a:r>
              <a:rPr lang="en-US" sz="1600" b="1" dirty="0">
                <a:solidFill>
                  <a:srgbClr val="003399"/>
                </a:solidFill>
              </a:rPr>
              <a:t>primary electron transfer</a:t>
            </a:r>
          </a:p>
          <a:p>
            <a:pPr marL="342900" indent="-342900"/>
            <a:endParaRPr lang="en-US" sz="1600" dirty="0">
              <a:solidFill>
                <a:srgbClr val="080808"/>
              </a:solidFill>
            </a:endParaRPr>
          </a:p>
          <a:p>
            <a:pPr marL="342900" indent="-342900"/>
            <a:r>
              <a:rPr lang="en-US" sz="1600" dirty="0">
                <a:solidFill>
                  <a:srgbClr val="080808"/>
                </a:solidFill>
              </a:rPr>
              <a:t>(b) - </a:t>
            </a:r>
            <a:r>
              <a:rPr lang="en-US" sz="1600" b="1" dirty="0" smtClean="0">
                <a:solidFill>
                  <a:srgbClr val="003399"/>
                </a:solidFill>
              </a:rPr>
              <a:t>electron transfer to catalyst</a:t>
            </a:r>
            <a:endParaRPr lang="en-US" sz="1600" dirty="0">
              <a:solidFill>
                <a:srgbClr val="003399"/>
              </a:solidFill>
            </a:endParaRPr>
          </a:p>
          <a:p>
            <a:pPr marL="342900" indent="-342900"/>
            <a:r>
              <a:rPr lang="en-US" sz="1600" dirty="0">
                <a:solidFill>
                  <a:srgbClr val="080808"/>
                </a:solidFill>
              </a:rPr>
              <a:t>        chemical transformations, </a:t>
            </a:r>
          </a:p>
          <a:p>
            <a:pPr marL="342900" indent="-342900"/>
            <a:r>
              <a:rPr lang="en-US" sz="1600" dirty="0">
                <a:solidFill>
                  <a:srgbClr val="080808"/>
                </a:solidFill>
              </a:rPr>
              <a:t>        solar fuel production</a:t>
            </a:r>
            <a:endParaRPr lang="en-US" sz="1600" dirty="0">
              <a:solidFill>
                <a:schemeClr val="tx1">
                  <a:lumMod val="50000"/>
                </a:schemeClr>
              </a:solidFill>
            </a:endParaRPr>
          </a:p>
        </p:txBody>
      </p:sp>
      <p:sp>
        <p:nvSpPr>
          <p:cNvPr id="14" name="Rectangle 2"/>
          <p:cNvSpPr>
            <a:spLocks noChangeArrowheads="1"/>
          </p:cNvSpPr>
          <p:nvPr/>
        </p:nvSpPr>
        <p:spPr bwMode="auto">
          <a:xfrm>
            <a:off x="897740" y="326231"/>
            <a:ext cx="7296130" cy="636588"/>
          </a:xfrm>
          <a:prstGeom prst="rect">
            <a:avLst/>
          </a:prstGeom>
          <a:noFill/>
          <a:ln w="9525">
            <a:noFill/>
            <a:miter lim="800000"/>
            <a:headEnd/>
            <a:tailEnd/>
          </a:ln>
        </p:spPr>
        <p:txBody>
          <a:bodyPr anchor="ctr"/>
          <a:lstStyle/>
          <a:p>
            <a:pPr algn="ctr"/>
            <a:r>
              <a:rPr lang="en-US" sz="2600" b="1" dirty="0">
                <a:solidFill>
                  <a:srgbClr val="000072"/>
                </a:solidFill>
                <a:latin typeface="Trebuchet MS" pitchFamily="34" charset="0"/>
              </a:rPr>
              <a:t>Basic </a:t>
            </a:r>
            <a:r>
              <a:rPr lang="en-US" sz="2600" b="1" dirty="0" err="1">
                <a:solidFill>
                  <a:srgbClr val="000072"/>
                </a:solidFill>
                <a:latin typeface="Trebuchet MS" pitchFamily="34" charset="0"/>
              </a:rPr>
              <a:t>Photophysics</a:t>
            </a:r>
            <a:r>
              <a:rPr lang="en-US" sz="2600" b="1" dirty="0">
                <a:solidFill>
                  <a:srgbClr val="000072"/>
                </a:solidFill>
                <a:latin typeface="Trebuchet MS" pitchFamily="34" charset="0"/>
              </a:rPr>
              <a:t> in Natural Photosynthesis</a:t>
            </a:r>
          </a:p>
        </p:txBody>
      </p:sp>
      <p:pic>
        <p:nvPicPr>
          <p:cNvPr id="17" name="Picture 2"/>
          <p:cNvPicPr>
            <a:picLocks noChangeAspect="1" noChangeArrowheads="1"/>
          </p:cNvPicPr>
          <p:nvPr/>
        </p:nvPicPr>
        <p:blipFill>
          <a:blip r:embed="rId2"/>
          <a:srcRect/>
          <a:stretch>
            <a:fillRect/>
          </a:stretch>
        </p:blipFill>
        <p:spPr bwMode="auto">
          <a:xfrm>
            <a:off x="5775115" y="1378131"/>
            <a:ext cx="2211254" cy="3199380"/>
          </a:xfrm>
          <a:prstGeom prst="rect">
            <a:avLst/>
          </a:prstGeom>
          <a:noFill/>
          <a:ln w="9525">
            <a:noFill/>
            <a:miter lim="800000"/>
            <a:headEnd/>
            <a:tailEnd/>
          </a:ln>
        </p:spPr>
      </p:pic>
      <p:pic>
        <p:nvPicPr>
          <p:cNvPr id="3" name="Picture 2">
            <a:extLst>
              <a:ext uri="{FF2B5EF4-FFF2-40B4-BE49-F238E27FC236}">
                <a16:creationId xmlns:a16="http://schemas.microsoft.com/office/drawing/2014/main" xmlns="" id="{14461D43-7C13-45E6-8400-7FF945705B6D}"/>
              </a:ext>
            </a:extLst>
          </p:cNvPr>
          <p:cNvPicPr>
            <a:picLocks noChangeAspect="1"/>
          </p:cNvPicPr>
          <p:nvPr/>
        </p:nvPicPr>
        <p:blipFill>
          <a:blip r:embed="rId3"/>
          <a:stretch>
            <a:fillRect/>
          </a:stretch>
        </p:blipFill>
        <p:spPr>
          <a:xfrm>
            <a:off x="478632" y="1255171"/>
            <a:ext cx="5057274" cy="3680350"/>
          </a:xfrm>
          <a:prstGeom prst="rect">
            <a:avLst/>
          </a:prstGeom>
        </p:spPr>
      </p:pic>
      <p:sp>
        <p:nvSpPr>
          <p:cNvPr id="4" name="Slide Number Placeholder 3">
            <a:extLst>
              <a:ext uri="{FF2B5EF4-FFF2-40B4-BE49-F238E27FC236}">
                <a16:creationId xmlns:a16="http://schemas.microsoft.com/office/drawing/2014/main" xmlns="" id="{7F8040E7-F26C-4AE9-9ED7-0DEF1138A24F}"/>
              </a:ext>
            </a:extLst>
          </p:cNvPr>
          <p:cNvSpPr>
            <a:spLocks noGrp="1"/>
          </p:cNvSpPr>
          <p:nvPr>
            <p:ph type="sldNum" sz="quarter" idx="10"/>
          </p:nvPr>
        </p:nvSpPr>
        <p:spPr/>
        <p:txBody>
          <a:bodyPr/>
          <a:lstStyle/>
          <a:p>
            <a:fld id="{0DC0F5BD-5194-4F89-A8AD-59D6BB98694A}" type="slidenum">
              <a:rPr lang="en-US" altLang="en-US" smtClean="0"/>
              <a:pPr/>
              <a:t>5</a:t>
            </a:fld>
            <a:endParaRPr lang="en-US" altLang="en-US"/>
          </a:p>
        </p:txBody>
      </p:sp>
    </p:spTree>
    <p:extLst>
      <p:ext uri="{BB962C8B-B14F-4D97-AF65-F5344CB8AC3E}">
        <p14:creationId xmlns:p14="http://schemas.microsoft.com/office/powerpoint/2010/main" xmlns="" val="2502483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897740" y="326231"/>
            <a:ext cx="7296130" cy="636588"/>
          </a:xfrm>
          <a:prstGeom prst="rect">
            <a:avLst/>
          </a:prstGeom>
          <a:noFill/>
          <a:ln w="9525">
            <a:noFill/>
            <a:miter lim="800000"/>
            <a:headEnd/>
            <a:tailEnd/>
          </a:ln>
        </p:spPr>
        <p:txBody>
          <a:bodyPr anchor="ctr"/>
          <a:lstStyle/>
          <a:p>
            <a:pPr algn="ctr"/>
            <a:r>
              <a:rPr lang="en-US" sz="2600" b="1" dirty="0">
                <a:solidFill>
                  <a:srgbClr val="000072"/>
                </a:solidFill>
                <a:latin typeface="Trebuchet MS" pitchFamily="34" charset="0"/>
              </a:rPr>
              <a:t>Basic </a:t>
            </a:r>
            <a:r>
              <a:rPr lang="en-US" sz="2600" b="1" dirty="0" err="1">
                <a:solidFill>
                  <a:srgbClr val="000072"/>
                </a:solidFill>
                <a:latin typeface="Trebuchet MS" pitchFamily="34" charset="0"/>
              </a:rPr>
              <a:t>Photophysics</a:t>
            </a:r>
            <a:r>
              <a:rPr lang="en-US" sz="2600" b="1" dirty="0">
                <a:solidFill>
                  <a:srgbClr val="000072"/>
                </a:solidFill>
                <a:latin typeface="Trebuchet MS" pitchFamily="34" charset="0"/>
              </a:rPr>
              <a:t> in Natural Photosynthesis</a:t>
            </a:r>
          </a:p>
        </p:txBody>
      </p:sp>
      <p:pic>
        <p:nvPicPr>
          <p:cNvPr id="3" name="Picture 2">
            <a:extLst>
              <a:ext uri="{FF2B5EF4-FFF2-40B4-BE49-F238E27FC236}">
                <a16:creationId xmlns:a16="http://schemas.microsoft.com/office/drawing/2014/main" xmlns="" id="{14461D43-7C13-45E6-8400-7FF945705B6D}"/>
              </a:ext>
            </a:extLst>
          </p:cNvPr>
          <p:cNvPicPr>
            <a:picLocks noChangeAspect="1"/>
          </p:cNvPicPr>
          <p:nvPr/>
        </p:nvPicPr>
        <p:blipFill>
          <a:blip r:embed="rId2"/>
          <a:stretch>
            <a:fillRect/>
          </a:stretch>
        </p:blipFill>
        <p:spPr>
          <a:xfrm>
            <a:off x="478632" y="1255171"/>
            <a:ext cx="5057274" cy="3680350"/>
          </a:xfrm>
          <a:prstGeom prst="rect">
            <a:avLst/>
          </a:prstGeom>
        </p:spPr>
      </p:pic>
      <p:sp>
        <p:nvSpPr>
          <p:cNvPr id="4" name="Slide Number Placeholder 3">
            <a:extLst>
              <a:ext uri="{FF2B5EF4-FFF2-40B4-BE49-F238E27FC236}">
                <a16:creationId xmlns:a16="http://schemas.microsoft.com/office/drawing/2014/main" xmlns="" id="{7F8040E7-F26C-4AE9-9ED7-0DEF1138A24F}"/>
              </a:ext>
            </a:extLst>
          </p:cNvPr>
          <p:cNvSpPr>
            <a:spLocks noGrp="1"/>
          </p:cNvSpPr>
          <p:nvPr>
            <p:ph type="sldNum" sz="quarter" idx="10"/>
          </p:nvPr>
        </p:nvSpPr>
        <p:spPr/>
        <p:txBody>
          <a:bodyPr/>
          <a:lstStyle/>
          <a:p>
            <a:fld id="{0DC0F5BD-5194-4F89-A8AD-59D6BB98694A}" type="slidenum">
              <a:rPr lang="en-US" altLang="en-US" smtClean="0"/>
              <a:pPr/>
              <a:t>6</a:t>
            </a:fld>
            <a:endParaRPr lang="en-US" altLang="en-US"/>
          </a:p>
        </p:txBody>
      </p:sp>
      <p:pic>
        <p:nvPicPr>
          <p:cNvPr id="9" name="Picture 2">
            <a:extLst>
              <a:ext uri="{FF2B5EF4-FFF2-40B4-BE49-F238E27FC236}">
                <a16:creationId xmlns:a16="http://schemas.microsoft.com/office/drawing/2014/main" xmlns="" id="{639F5D89-69E2-4F92-BF03-1CF38A20E49B}"/>
              </a:ext>
            </a:extLst>
          </p:cNvPr>
          <p:cNvPicPr>
            <a:picLocks noChangeAspect="1" noChangeArrowheads="1"/>
          </p:cNvPicPr>
          <p:nvPr/>
        </p:nvPicPr>
        <p:blipFill>
          <a:blip r:embed="rId3"/>
          <a:srcRect/>
          <a:stretch>
            <a:fillRect/>
          </a:stretch>
        </p:blipFill>
        <p:spPr bwMode="auto">
          <a:xfrm>
            <a:off x="5775115" y="1378131"/>
            <a:ext cx="2211254" cy="3199380"/>
          </a:xfrm>
          <a:prstGeom prst="rect">
            <a:avLst/>
          </a:prstGeom>
          <a:noFill/>
          <a:ln w="9525">
            <a:noFill/>
            <a:miter lim="800000"/>
            <a:headEnd/>
            <a:tailEnd/>
          </a:ln>
        </p:spPr>
      </p:pic>
      <p:pic>
        <p:nvPicPr>
          <p:cNvPr id="10" name="Picture 2">
            <a:extLst>
              <a:ext uri="{FF2B5EF4-FFF2-40B4-BE49-F238E27FC236}">
                <a16:creationId xmlns:a16="http://schemas.microsoft.com/office/drawing/2014/main" xmlns="" id="{5E483611-E5C8-4F40-85D0-1AE54BA53CBC}"/>
              </a:ext>
            </a:extLst>
          </p:cNvPr>
          <p:cNvPicPr>
            <a:picLocks noChangeAspect="1" noChangeArrowheads="1"/>
          </p:cNvPicPr>
          <p:nvPr/>
        </p:nvPicPr>
        <p:blipFill>
          <a:blip r:embed="rId4"/>
          <a:srcRect/>
          <a:stretch>
            <a:fillRect/>
          </a:stretch>
        </p:blipFill>
        <p:spPr bwMode="auto">
          <a:xfrm>
            <a:off x="5611914" y="1129938"/>
            <a:ext cx="2892006" cy="3761382"/>
          </a:xfrm>
          <a:prstGeom prst="rect">
            <a:avLst/>
          </a:prstGeom>
          <a:noFill/>
          <a:ln w="9525">
            <a:noFill/>
            <a:miter lim="800000"/>
            <a:headEnd/>
            <a:tailEnd/>
          </a:ln>
        </p:spPr>
      </p:pic>
      <p:sp>
        <p:nvSpPr>
          <p:cNvPr id="11" name="Rectangle 10">
            <a:extLst>
              <a:ext uri="{FF2B5EF4-FFF2-40B4-BE49-F238E27FC236}">
                <a16:creationId xmlns:a16="http://schemas.microsoft.com/office/drawing/2014/main" xmlns="" id="{C56035F2-A0EE-49EE-85B9-C19F82D82481}"/>
              </a:ext>
            </a:extLst>
          </p:cNvPr>
          <p:cNvSpPr/>
          <p:nvPr/>
        </p:nvSpPr>
        <p:spPr>
          <a:xfrm>
            <a:off x="357098" y="5002815"/>
            <a:ext cx="8591547" cy="954107"/>
          </a:xfrm>
          <a:prstGeom prst="rect">
            <a:avLst/>
          </a:prstGeom>
        </p:spPr>
        <p:txBody>
          <a:bodyPr wrap="square">
            <a:spAutoFit/>
          </a:bodyPr>
          <a:lstStyle/>
          <a:p>
            <a:r>
              <a:rPr lang="en-US" sz="1400" dirty="0">
                <a:solidFill>
                  <a:schemeClr val="tx1">
                    <a:lumMod val="50000"/>
                  </a:schemeClr>
                </a:solidFill>
                <a:latin typeface="Arial" panose="020B0604020202020204" pitchFamily="34" charset="0"/>
                <a:cs typeface="Arial" panose="020B0604020202020204" pitchFamily="34" charset="0"/>
              </a:rPr>
              <a:t>In Natural photosynthesis quantum entanglement is created by laser-induced electron transfer which forms so-called Spin-Correlated Radical Pairs, SCRP, and can be recorded by EPR (Electron Paramagnetic Resonance) spectroscopy.</a:t>
            </a:r>
          </a:p>
          <a:p>
            <a:r>
              <a:rPr lang="en-US" sz="1400" b="1" dirty="0">
                <a:solidFill>
                  <a:srgbClr val="002060"/>
                </a:solidFill>
                <a:latin typeface="Arial" panose="020B0604020202020204" pitchFamily="34" charset="0"/>
                <a:ea typeface="Calibri" panose="020F0502020204030204" pitchFamily="34" charset="0"/>
                <a:cs typeface="Arial" panose="020B0604020202020204" pitchFamily="34" charset="0"/>
              </a:rPr>
              <a:t>SCRP</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in EPR spectroscopy is an </a:t>
            </a:r>
            <a:r>
              <a:rPr lang="en-US" sz="1400" b="1" dirty="0">
                <a:solidFill>
                  <a:srgbClr val="002060"/>
                </a:solidFill>
                <a:latin typeface="Arial" panose="020B0604020202020204" pitchFamily="34" charset="0"/>
                <a:ea typeface="Calibri" panose="020F0502020204030204" pitchFamily="34" charset="0"/>
                <a:cs typeface="Arial" panose="020B0604020202020204" pitchFamily="34" charset="0"/>
              </a:rPr>
              <a:t>entangled </a:t>
            </a:r>
            <a:r>
              <a:rPr lang="en-US" sz="1400" b="1" i="1" dirty="0">
                <a:solidFill>
                  <a:srgbClr val="002060"/>
                </a:solidFill>
                <a:latin typeface="Arial" panose="020B0604020202020204" pitchFamily="34" charset="0"/>
                <a:ea typeface="Calibri" panose="020F0502020204030204" pitchFamily="34" charset="0"/>
                <a:cs typeface="Arial" panose="020B0604020202020204" pitchFamily="34" charset="0"/>
              </a:rPr>
              <a:t>EPR</a:t>
            </a:r>
            <a:r>
              <a:rPr lang="en-US" sz="1400" b="1" dirty="0">
                <a:solidFill>
                  <a:srgbClr val="002060"/>
                </a:solidFill>
                <a:latin typeface="Arial" panose="020B0604020202020204" pitchFamily="34" charset="0"/>
                <a:ea typeface="Calibri" panose="020F0502020204030204" pitchFamily="34" charset="0"/>
                <a:cs typeface="Arial" panose="020B0604020202020204" pitchFamily="34" charset="0"/>
              </a:rPr>
              <a:t> pair </a:t>
            </a:r>
            <a:r>
              <a:rPr lang="en-US" sz="1400" dirty="0">
                <a:solidFill>
                  <a:schemeClr val="tx1">
                    <a:lumMod val="50000"/>
                  </a:schemeClr>
                </a:solidFill>
                <a:ea typeface="Calibri" panose="020F0502020204030204" pitchFamily="34" charset="0"/>
                <a:cs typeface="Times New Roman" panose="02020603050405020304" pitchFamily="18" charset="0"/>
              </a:rPr>
              <a:t>where </a:t>
            </a:r>
            <a:r>
              <a:rPr lang="en-US" sz="1400" i="1" dirty="0">
                <a:solidFill>
                  <a:schemeClr val="tx1">
                    <a:lumMod val="50000"/>
                  </a:schemeClr>
                </a:solidFill>
                <a:ea typeface="Calibri" panose="020F0502020204030204" pitchFamily="34" charset="0"/>
                <a:cs typeface="Times New Roman" panose="02020603050405020304" pitchFamily="18" charset="0"/>
              </a:rPr>
              <a:t>EPR</a:t>
            </a:r>
            <a:r>
              <a:rPr lang="en-US" sz="1400" dirty="0">
                <a:solidFill>
                  <a:schemeClr val="tx1">
                    <a:lumMod val="50000"/>
                  </a:schemeClr>
                </a:solidFill>
                <a:ea typeface="Calibri" panose="020F0502020204030204" pitchFamily="34" charset="0"/>
                <a:cs typeface="Times New Roman" panose="02020603050405020304" pitchFamily="18" charset="0"/>
              </a:rPr>
              <a:t> is stands for </a:t>
            </a:r>
            <a:r>
              <a:rPr lang="en-US" sz="1400" i="1" dirty="0">
                <a:solidFill>
                  <a:schemeClr val="tx1">
                    <a:lumMod val="50000"/>
                  </a:schemeClr>
                </a:solidFill>
                <a:ea typeface="Calibri" panose="020F0502020204030204" pitchFamily="34" charset="0"/>
                <a:cs typeface="Times New Roman" panose="02020603050405020304" pitchFamily="18" charset="0"/>
              </a:rPr>
              <a:t>Einstein-Podolsky-Rosen</a:t>
            </a:r>
            <a:r>
              <a:rPr lang="en-US" sz="1400" dirty="0">
                <a:solidFill>
                  <a:schemeClr val="tx1">
                    <a:lumMod val="50000"/>
                  </a:schemeClr>
                </a:solidFill>
                <a:ea typeface="Calibri" panose="020F0502020204030204" pitchFamily="34" charset="0"/>
                <a:cs typeface="Times New Roman" panose="02020603050405020304" pitchFamily="18" charset="0"/>
              </a:rPr>
              <a:t>.</a:t>
            </a:r>
            <a:endParaRPr lang="en-US" sz="1400" b="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F4C99F24-D341-47AD-BCBF-7C1ECBF4C412}"/>
              </a:ext>
            </a:extLst>
          </p:cNvPr>
          <p:cNvSpPr txBox="1"/>
          <p:nvPr/>
        </p:nvSpPr>
        <p:spPr>
          <a:xfrm>
            <a:off x="710497" y="6068417"/>
            <a:ext cx="2430474" cy="646331"/>
          </a:xfrm>
          <a:prstGeom prst="rect">
            <a:avLst/>
          </a:prstGeom>
          <a:noFill/>
        </p:spPr>
        <p:txBody>
          <a:bodyPr wrap="none" rtlCol="0">
            <a:spAutoFit/>
          </a:bodyPr>
          <a:lstStyle/>
          <a:p>
            <a:r>
              <a:rPr lang="en-US" sz="1200" dirty="0">
                <a:solidFill>
                  <a:schemeClr val="tx1">
                    <a:lumMod val="50000"/>
                  </a:schemeClr>
                </a:solidFill>
              </a:rPr>
              <a:t>Thurnauer, Norris, </a:t>
            </a:r>
            <a:r>
              <a:rPr lang="en-US" sz="1200" b="1" i="1" dirty="0">
                <a:solidFill>
                  <a:schemeClr val="tx1">
                    <a:lumMod val="50000"/>
                  </a:schemeClr>
                </a:solidFill>
              </a:rPr>
              <a:t>CPL</a:t>
            </a:r>
            <a:r>
              <a:rPr lang="en-US" sz="1200" dirty="0">
                <a:solidFill>
                  <a:schemeClr val="tx1">
                    <a:lumMod val="50000"/>
                  </a:schemeClr>
                </a:solidFill>
              </a:rPr>
              <a:t>,1980</a:t>
            </a:r>
          </a:p>
          <a:p>
            <a:pPr algn="just"/>
            <a:r>
              <a:rPr lang="en-US" sz="1200" dirty="0">
                <a:solidFill>
                  <a:schemeClr val="tx1">
                    <a:lumMod val="50000"/>
                  </a:schemeClr>
                </a:solidFill>
              </a:rPr>
              <a:t>Closs, Forbes, Norris, </a:t>
            </a:r>
            <a:r>
              <a:rPr lang="en-US" sz="1200" b="1" i="1" dirty="0">
                <a:solidFill>
                  <a:schemeClr val="tx1">
                    <a:lumMod val="50000"/>
                  </a:schemeClr>
                </a:solidFill>
              </a:rPr>
              <a:t>JPC</a:t>
            </a:r>
            <a:r>
              <a:rPr lang="en-US" sz="1200" dirty="0">
                <a:solidFill>
                  <a:schemeClr val="tx1">
                    <a:lumMod val="50000"/>
                  </a:schemeClr>
                </a:solidFill>
              </a:rPr>
              <a:t>, 1987</a:t>
            </a:r>
          </a:p>
          <a:p>
            <a:r>
              <a:rPr lang="en-US" sz="1200" dirty="0" err="1">
                <a:solidFill>
                  <a:schemeClr val="tx1">
                    <a:lumMod val="50000"/>
                  </a:schemeClr>
                </a:solidFill>
              </a:rPr>
              <a:t>Kapteit</a:t>
            </a:r>
            <a:r>
              <a:rPr lang="en-US" sz="1200" dirty="0">
                <a:solidFill>
                  <a:schemeClr val="tx1">
                    <a:lumMod val="50000"/>
                  </a:schemeClr>
                </a:solidFill>
              </a:rPr>
              <a:t> et al.</a:t>
            </a:r>
          </a:p>
        </p:txBody>
      </p:sp>
    </p:spTree>
    <p:extLst>
      <p:ext uri="{BB962C8B-B14F-4D97-AF65-F5344CB8AC3E}">
        <p14:creationId xmlns:p14="http://schemas.microsoft.com/office/powerpoint/2010/main" xmlns="" val="3278376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7" descr="bird_navigation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17189" y="2707175"/>
            <a:ext cx="2568618" cy="181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5">
            <a:extLst>
              <a:ext uri="{FF2B5EF4-FFF2-40B4-BE49-F238E27FC236}">
                <a16:creationId xmlns:a16="http://schemas.microsoft.com/office/drawing/2014/main" xmlns="" id="{09F04218-DFEC-44C3-9E83-85AF1CDFC1E3}"/>
              </a:ext>
            </a:extLst>
          </p:cNvPr>
          <p:cNvSpPr>
            <a:spLocks noChangeArrowheads="1"/>
          </p:cNvSpPr>
          <p:nvPr/>
        </p:nvSpPr>
        <p:spPr bwMode="auto">
          <a:xfrm>
            <a:off x="76200" y="459921"/>
            <a:ext cx="90678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altLang="en-US" sz="2600" b="1" dirty="0">
                <a:solidFill>
                  <a:srgbClr val="0B1F8F"/>
                </a:solidFill>
                <a:latin typeface="Trebuchet MS" panose="020B0603020202020204" pitchFamily="34" charset="0"/>
                <a:ea typeface="Arial Unicode MS" pitchFamily="34" charset="-128"/>
              </a:rPr>
              <a:t>Chemical Compass Model of Avian Magnetoreception</a:t>
            </a:r>
          </a:p>
          <a:p>
            <a:pPr eaLnBrk="0" hangingPunct="0"/>
            <a:endParaRPr lang="en-US" altLang="en-US" sz="1400" dirty="0">
              <a:solidFill>
                <a:schemeClr val="tx2"/>
              </a:solidFill>
              <a:ea typeface="Arial Unicode MS" pitchFamily="34" charset="-128"/>
            </a:endParaRPr>
          </a:p>
        </p:txBody>
      </p:sp>
      <p:sp>
        <p:nvSpPr>
          <p:cNvPr id="2" name="TextBox 1">
            <a:extLst>
              <a:ext uri="{FF2B5EF4-FFF2-40B4-BE49-F238E27FC236}">
                <a16:creationId xmlns:a16="http://schemas.microsoft.com/office/drawing/2014/main" xmlns="" id="{2FCDE382-E9DE-4622-BDDC-C5F2F848F5EB}"/>
              </a:ext>
            </a:extLst>
          </p:cNvPr>
          <p:cNvSpPr txBox="1"/>
          <p:nvPr/>
        </p:nvSpPr>
        <p:spPr>
          <a:xfrm>
            <a:off x="493303" y="1279022"/>
            <a:ext cx="3158237" cy="276999"/>
          </a:xfrm>
          <a:prstGeom prst="rect">
            <a:avLst/>
          </a:prstGeom>
          <a:noFill/>
        </p:spPr>
        <p:txBody>
          <a:bodyPr wrap="none" rtlCol="0">
            <a:spAutoFit/>
          </a:bodyPr>
          <a:lstStyle/>
          <a:p>
            <a:r>
              <a:rPr lang="en-US" sz="1200" dirty="0"/>
              <a:t>Klaus </a:t>
            </a:r>
            <a:r>
              <a:rPr lang="en-US" sz="1200" dirty="0" err="1"/>
              <a:t>Schulten</a:t>
            </a:r>
            <a:r>
              <a:rPr lang="en-US" sz="1200" dirty="0"/>
              <a:t>, et al. </a:t>
            </a:r>
            <a:r>
              <a:rPr lang="en-US" sz="1200" b="1" i="1" dirty="0"/>
              <a:t>Z. Phys. Chem. </a:t>
            </a:r>
            <a:r>
              <a:rPr lang="en-US" sz="1200" dirty="0"/>
              <a:t>1976</a:t>
            </a:r>
          </a:p>
        </p:txBody>
      </p:sp>
      <p:sp>
        <p:nvSpPr>
          <p:cNvPr id="3" name="TextBox 2">
            <a:extLst>
              <a:ext uri="{FF2B5EF4-FFF2-40B4-BE49-F238E27FC236}">
                <a16:creationId xmlns:a16="http://schemas.microsoft.com/office/drawing/2014/main" xmlns="" id="{43722F63-793A-475C-B175-5D31196C6881}"/>
              </a:ext>
            </a:extLst>
          </p:cNvPr>
          <p:cNvSpPr txBox="1"/>
          <p:nvPr/>
        </p:nvSpPr>
        <p:spPr>
          <a:xfrm>
            <a:off x="2231273" y="1685982"/>
            <a:ext cx="4591963" cy="646331"/>
          </a:xfrm>
          <a:prstGeom prst="rect">
            <a:avLst/>
          </a:prstGeom>
          <a:noFill/>
        </p:spPr>
        <p:txBody>
          <a:bodyPr wrap="none" rtlCol="0">
            <a:spAutoFit/>
          </a:bodyPr>
          <a:lstStyle/>
          <a:p>
            <a:r>
              <a:rPr lang="en-US" dirty="0"/>
              <a:t>Magnetic Field Effects and Spin Chemistry </a:t>
            </a:r>
          </a:p>
          <a:p>
            <a:endParaRPr lang="en-US" dirty="0"/>
          </a:p>
        </p:txBody>
      </p:sp>
      <p:sp>
        <p:nvSpPr>
          <p:cNvPr id="4" name="Slide Number Placeholder 3">
            <a:extLst>
              <a:ext uri="{FF2B5EF4-FFF2-40B4-BE49-F238E27FC236}">
                <a16:creationId xmlns:a16="http://schemas.microsoft.com/office/drawing/2014/main" xmlns="" id="{0C41CE41-B31D-4D45-866C-1D14A058A292}"/>
              </a:ext>
            </a:extLst>
          </p:cNvPr>
          <p:cNvSpPr>
            <a:spLocks noGrp="1"/>
          </p:cNvSpPr>
          <p:nvPr>
            <p:ph type="sldNum" sz="quarter" idx="13"/>
          </p:nvPr>
        </p:nvSpPr>
        <p:spPr/>
        <p:txBody>
          <a:bodyPr/>
          <a:lstStyle/>
          <a:p>
            <a:fld id="{AEFAAC5A-9C4F-4278-920D-DF2BAB595749}" type="slidenum">
              <a:rPr lang="en-US" smtClean="0"/>
              <a:pPr/>
              <a:t>7</a:t>
            </a:fld>
            <a:endParaRPr lang="en-US" dirty="0"/>
          </a:p>
        </p:txBody>
      </p:sp>
    </p:spTree>
    <p:extLst>
      <p:ext uri="{BB962C8B-B14F-4D97-AF65-F5344CB8AC3E}">
        <p14:creationId xmlns:p14="http://schemas.microsoft.com/office/powerpoint/2010/main" xmlns="" val="282927275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5391" y="2289691"/>
            <a:ext cx="2855325" cy="2512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 name="Picture 7" descr="bird_navigation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7189" y="2707175"/>
            <a:ext cx="2568618" cy="181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5"/>
          <p:cNvSpPr>
            <a:spLocks noChangeArrowheads="1"/>
          </p:cNvSpPr>
          <p:nvPr/>
        </p:nvSpPr>
        <p:spPr bwMode="auto">
          <a:xfrm>
            <a:off x="624045" y="5578978"/>
            <a:ext cx="641709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K. Maeda, K. B.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Henbest</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F.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Cintolesi</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I.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Kuprov</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C. T. Rodgers, P. A. Liddell, D. Gust, C.R.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Timmel</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&amp; P.J.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Hore</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a:t>
            </a:r>
            <a:r>
              <a:rPr lang="en-US" altLang="en-US" sz="1200" i="1" dirty="0">
                <a:solidFill>
                  <a:schemeClr val="tx1">
                    <a:lumMod val="50000"/>
                  </a:schemeClr>
                </a:solidFill>
                <a:ea typeface="Arial Unicode MS" panose="020B0604020202020204" pitchFamily="34" charset="-128"/>
                <a:cs typeface="Arial Unicode MS" panose="020B0604020202020204" pitchFamily="34" charset="-128"/>
              </a:rPr>
              <a:t> </a:t>
            </a:r>
            <a:r>
              <a:rPr lang="en-US" altLang="en-US" sz="1200" b="1" i="1" dirty="0">
                <a:solidFill>
                  <a:schemeClr val="tx1">
                    <a:lumMod val="50000"/>
                  </a:schemeClr>
                </a:solidFill>
                <a:ea typeface="Arial Unicode MS" panose="020B0604020202020204" pitchFamily="34" charset="-128"/>
                <a:cs typeface="Arial Unicode MS" panose="020B0604020202020204" pitchFamily="34" charset="-128"/>
              </a:rPr>
              <a:t>NATURE</a:t>
            </a:r>
            <a:r>
              <a:rPr lang="en-US" altLang="en-US" sz="1200" i="1" dirty="0">
                <a:solidFill>
                  <a:schemeClr val="tx1">
                    <a:lumMod val="50000"/>
                  </a:schemeClr>
                </a:solidFill>
                <a:ea typeface="Arial Unicode MS" panose="020B0604020202020204" pitchFamily="34" charset="-128"/>
                <a:cs typeface="Arial Unicode MS" panose="020B0604020202020204" pitchFamily="34" charset="-128"/>
              </a:rPr>
              <a:t>  </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453 (2008) 387</a:t>
            </a:r>
          </a:p>
          <a:p>
            <a:pPr eaLnBrk="0" hangingPunct="0"/>
            <a:endParaRPr lang="en-US" altLang="en-US" sz="1200" dirty="0">
              <a:ea typeface="Arial Unicode MS" panose="020B0604020202020204" pitchFamily="34" charset="-128"/>
              <a:cs typeface="Arial Unicode MS" panose="020B0604020202020204" pitchFamily="34" charset="-128"/>
            </a:endParaRPr>
          </a:p>
        </p:txBody>
      </p:sp>
      <p:sp>
        <p:nvSpPr>
          <p:cNvPr id="9" name="Rectangle 5">
            <a:extLst>
              <a:ext uri="{FF2B5EF4-FFF2-40B4-BE49-F238E27FC236}">
                <a16:creationId xmlns:a16="http://schemas.microsoft.com/office/drawing/2014/main" xmlns="" id="{09F04218-DFEC-44C3-9E83-85AF1CDFC1E3}"/>
              </a:ext>
            </a:extLst>
          </p:cNvPr>
          <p:cNvSpPr>
            <a:spLocks noChangeArrowheads="1"/>
          </p:cNvSpPr>
          <p:nvPr/>
        </p:nvSpPr>
        <p:spPr bwMode="auto">
          <a:xfrm>
            <a:off x="76200" y="459921"/>
            <a:ext cx="90678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altLang="en-US" sz="2600" b="1" dirty="0">
                <a:solidFill>
                  <a:srgbClr val="0B1F8F"/>
                </a:solidFill>
                <a:latin typeface="Trebuchet MS" panose="020B0603020202020204" pitchFamily="34" charset="0"/>
                <a:ea typeface="Arial Unicode MS" pitchFamily="34" charset="-128"/>
              </a:rPr>
              <a:t>Chemical Compass Model of Avian Magnetoreception</a:t>
            </a:r>
          </a:p>
          <a:p>
            <a:pPr eaLnBrk="0" hangingPunct="0"/>
            <a:endParaRPr lang="en-US" altLang="en-US" sz="1400" dirty="0">
              <a:solidFill>
                <a:schemeClr val="tx2"/>
              </a:solidFill>
              <a:ea typeface="Arial Unicode MS" pitchFamily="34" charset="-128"/>
            </a:endParaRPr>
          </a:p>
        </p:txBody>
      </p:sp>
      <p:sp>
        <p:nvSpPr>
          <p:cNvPr id="2" name="TextBox 1">
            <a:extLst>
              <a:ext uri="{FF2B5EF4-FFF2-40B4-BE49-F238E27FC236}">
                <a16:creationId xmlns:a16="http://schemas.microsoft.com/office/drawing/2014/main" xmlns="" id="{2FCDE382-E9DE-4622-BDDC-C5F2F848F5EB}"/>
              </a:ext>
            </a:extLst>
          </p:cNvPr>
          <p:cNvSpPr txBox="1"/>
          <p:nvPr/>
        </p:nvSpPr>
        <p:spPr>
          <a:xfrm>
            <a:off x="493303" y="1279022"/>
            <a:ext cx="3158237" cy="276999"/>
          </a:xfrm>
          <a:prstGeom prst="rect">
            <a:avLst/>
          </a:prstGeom>
          <a:noFill/>
        </p:spPr>
        <p:txBody>
          <a:bodyPr wrap="none" rtlCol="0">
            <a:spAutoFit/>
          </a:bodyPr>
          <a:lstStyle/>
          <a:p>
            <a:r>
              <a:rPr lang="en-US" sz="1200" dirty="0"/>
              <a:t>Klaus </a:t>
            </a:r>
            <a:r>
              <a:rPr lang="en-US" sz="1200" dirty="0" err="1"/>
              <a:t>Schulten</a:t>
            </a:r>
            <a:r>
              <a:rPr lang="en-US" sz="1200" dirty="0"/>
              <a:t>, et al. </a:t>
            </a:r>
            <a:r>
              <a:rPr lang="en-US" sz="1200" b="1" i="1" dirty="0"/>
              <a:t>Z. Phys. Chem. </a:t>
            </a:r>
            <a:r>
              <a:rPr lang="en-US" sz="1200" dirty="0"/>
              <a:t>1976</a:t>
            </a:r>
          </a:p>
        </p:txBody>
      </p:sp>
      <p:sp>
        <p:nvSpPr>
          <p:cNvPr id="3" name="TextBox 2">
            <a:extLst>
              <a:ext uri="{FF2B5EF4-FFF2-40B4-BE49-F238E27FC236}">
                <a16:creationId xmlns:a16="http://schemas.microsoft.com/office/drawing/2014/main" xmlns="" id="{43722F63-793A-475C-B175-5D31196C6881}"/>
              </a:ext>
            </a:extLst>
          </p:cNvPr>
          <p:cNvSpPr txBox="1"/>
          <p:nvPr/>
        </p:nvSpPr>
        <p:spPr>
          <a:xfrm>
            <a:off x="2231273" y="1685982"/>
            <a:ext cx="4591963" cy="646331"/>
          </a:xfrm>
          <a:prstGeom prst="rect">
            <a:avLst/>
          </a:prstGeom>
          <a:noFill/>
        </p:spPr>
        <p:txBody>
          <a:bodyPr wrap="none" rtlCol="0">
            <a:spAutoFit/>
          </a:bodyPr>
          <a:lstStyle/>
          <a:p>
            <a:r>
              <a:rPr lang="en-US" dirty="0"/>
              <a:t>Magnetic Field Effects and Spin Chemistry </a:t>
            </a:r>
          </a:p>
          <a:p>
            <a:endParaRPr lang="en-US" dirty="0"/>
          </a:p>
        </p:txBody>
      </p:sp>
      <p:sp>
        <p:nvSpPr>
          <p:cNvPr id="4" name="Slide Number Placeholder 3">
            <a:extLst>
              <a:ext uri="{FF2B5EF4-FFF2-40B4-BE49-F238E27FC236}">
                <a16:creationId xmlns:a16="http://schemas.microsoft.com/office/drawing/2014/main" xmlns="" id="{0C41CE41-B31D-4D45-866C-1D14A058A292}"/>
              </a:ext>
            </a:extLst>
          </p:cNvPr>
          <p:cNvSpPr>
            <a:spLocks noGrp="1"/>
          </p:cNvSpPr>
          <p:nvPr>
            <p:ph type="sldNum" sz="quarter" idx="13"/>
          </p:nvPr>
        </p:nvSpPr>
        <p:spPr/>
        <p:txBody>
          <a:bodyPr/>
          <a:lstStyle/>
          <a:p>
            <a:fld id="{AEFAAC5A-9C4F-4278-920D-DF2BAB595749}" type="slidenum">
              <a:rPr lang="en-US" smtClean="0"/>
              <a:pPr/>
              <a:t>8</a:t>
            </a:fld>
            <a:endParaRPr lang="en-US" dirty="0"/>
          </a:p>
        </p:txBody>
      </p:sp>
    </p:spTree>
    <p:extLst>
      <p:ext uri="{BB962C8B-B14F-4D97-AF65-F5344CB8AC3E}">
        <p14:creationId xmlns:p14="http://schemas.microsoft.com/office/powerpoint/2010/main" xmlns="" val="27029274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5391" y="2289691"/>
            <a:ext cx="2855325" cy="2512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 name="Picture 7" descr="bird_navigation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7189" y="2707175"/>
            <a:ext cx="2568618" cy="181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5"/>
          <p:cNvSpPr>
            <a:spLocks noChangeArrowheads="1"/>
          </p:cNvSpPr>
          <p:nvPr/>
        </p:nvSpPr>
        <p:spPr bwMode="auto">
          <a:xfrm>
            <a:off x="624045" y="5578978"/>
            <a:ext cx="641709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K. Maeda, K. B.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Henbest</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F.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Cintolesi</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I.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Kuprov</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C. T. Rodgers, P. A. Liddell, D. Gust, C.R.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Timmel</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&amp; P.J. </a:t>
            </a:r>
            <a:r>
              <a:rPr lang="en-US" altLang="en-US" sz="1200" dirty="0" err="1">
                <a:solidFill>
                  <a:schemeClr val="tx1">
                    <a:lumMod val="50000"/>
                  </a:schemeClr>
                </a:solidFill>
                <a:ea typeface="Arial Unicode MS" panose="020B0604020202020204" pitchFamily="34" charset="-128"/>
                <a:cs typeface="Arial Unicode MS" panose="020B0604020202020204" pitchFamily="34" charset="-128"/>
              </a:rPr>
              <a:t>Hore</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 </a:t>
            </a:r>
            <a:r>
              <a:rPr lang="en-US" altLang="en-US" sz="1200" i="1" dirty="0">
                <a:solidFill>
                  <a:schemeClr val="tx1">
                    <a:lumMod val="50000"/>
                  </a:schemeClr>
                </a:solidFill>
                <a:ea typeface="Arial Unicode MS" panose="020B0604020202020204" pitchFamily="34" charset="-128"/>
                <a:cs typeface="Arial Unicode MS" panose="020B0604020202020204" pitchFamily="34" charset="-128"/>
              </a:rPr>
              <a:t> </a:t>
            </a:r>
            <a:r>
              <a:rPr lang="en-US" altLang="en-US" sz="1200" b="1" i="1" dirty="0">
                <a:solidFill>
                  <a:schemeClr val="tx1">
                    <a:lumMod val="50000"/>
                  </a:schemeClr>
                </a:solidFill>
                <a:ea typeface="Arial Unicode MS" panose="020B0604020202020204" pitchFamily="34" charset="-128"/>
                <a:cs typeface="Arial Unicode MS" panose="020B0604020202020204" pitchFamily="34" charset="-128"/>
              </a:rPr>
              <a:t>NATURE</a:t>
            </a:r>
            <a:r>
              <a:rPr lang="en-US" altLang="en-US" sz="1200" i="1" dirty="0">
                <a:solidFill>
                  <a:schemeClr val="tx1">
                    <a:lumMod val="50000"/>
                  </a:schemeClr>
                </a:solidFill>
                <a:ea typeface="Arial Unicode MS" panose="020B0604020202020204" pitchFamily="34" charset="-128"/>
                <a:cs typeface="Arial Unicode MS" panose="020B0604020202020204" pitchFamily="34" charset="-128"/>
              </a:rPr>
              <a:t>  </a:t>
            </a:r>
            <a:r>
              <a:rPr lang="en-US" altLang="en-US" sz="1200" dirty="0">
                <a:solidFill>
                  <a:schemeClr val="tx1">
                    <a:lumMod val="50000"/>
                  </a:schemeClr>
                </a:solidFill>
                <a:ea typeface="Arial Unicode MS" panose="020B0604020202020204" pitchFamily="34" charset="-128"/>
                <a:cs typeface="Arial Unicode MS" panose="020B0604020202020204" pitchFamily="34" charset="-128"/>
              </a:rPr>
              <a:t>453 (2008) 387</a:t>
            </a:r>
          </a:p>
          <a:p>
            <a:pPr eaLnBrk="0" hangingPunct="0"/>
            <a:endParaRPr lang="en-US" altLang="en-US" sz="1200" dirty="0">
              <a:ea typeface="Arial Unicode MS" panose="020B0604020202020204" pitchFamily="34" charset="-128"/>
              <a:cs typeface="Arial Unicode MS" panose="020B0604020202020204" pitchFamily="34" charset="-128"/>
            </a:endParaRPr>
          </a:p>
        </p:txBody>
      </p:sp>
      <p:pic>
        <p:nvPicPr>
          <p:cNvPr id="44"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85807" y="2571101"/>
            <a:ext cx="3094605" cy="2038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5">
            <a:extLst>
              <a:ext uri="{FF2B5EF4-FFF2-40B4-BE49-F238E27FC236}">
                <a16:creationId xmlns:a16="http://schemas.microsoft.com/office/drawing/2014/main" xmlns="" id="{09F04218-DFEC-44C3-9E83-85AF1CDFC1E3}"/>
              </a:ext>
            </a:extLst>
          </p:cNvPr>
          <p:cNvSpPr>
            <a:spLocks noChangeArrowheads="1"/>
          </p:cNvSpPr>
          <p:nvPr/>
        </p:nvSpPr>
        <p:spPr bwMode="auto">
          <a:xfrm>
            <a:off x="76200" y="459921"/>
            <a:ext cx="90678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altLang="en-US" sz="2600" b="1" dirty="0">
                <a:solidFill>
                  <a:srgbClr val="0B1F8F"/>
                </a:solidFill>
                <a:latin typeface="Trebuchet MS" panose="020B0603020202020204" pitchFamily="34" charset="0"/>
                <a:ea typeface="Arial Unicode MS" pitchFamily="34" charset="-128"/>
              </a:rPr>
              <a:t>Chemical Compass Model of Avian Magnetoreception</a:t>
            </a:r>
          </a:p>
          <a:p>
            <a:pPr eaLnBrk="0" hangingPunct="0"/>
            <a:endParaRPr lang="en-US" altLang="en-US" sz="1400" dirty="0">
              <a:solidFill>
                <a:schemeClr val="tx2"/>
              </a:solidFill>
              <a:ea typeface="Arial Unicode MS" pitchFamily="34" charset="-128"/>
            </a:endParaRPr>
          </a:p>
        </p:txBody>
      </p:sp>
      <p:sp>
        <p:nvSpPr>
          <p:cNvPr id="2" name="TextBox 1">
            <a:extLst>
              <a:ext uri="{FF2B5EF4-FFF2-40B4-BE49-F238E27FC236}">
                <a16:creationId xmlns:a16="http://schemas.microsoft.com/office/drawing/2014/main" xmlns="" id="{2FCDE382-E9DE-4622-BDDC-C5F2F848F5EB}"/>
              </a:ext>
            </a:extLst>
          </p:cNvPr>
          <p:cNvSpPr txBox="1"/>
          <p:nvPr/>
        </p:nvSpPr>
        <p:spPr>
          <a:xfrm>
            <a:off x="493303" y="1279022"/>
            <a:ext cx="3158237" cy="276999"/>
          </a:xfrm>
          <a:prstGeom prst="rect">
            <a:avLst/>
          </a:prstGeom>
          <a:noFill/>
        </p:spPr>
        <p:txBody>
          <a:bodyPr wrap="none" rtlCol="0">
            <a:spAutoFit/>
          </a:bodyPr>
          <a:lstStyle/>
          <a:p>
            <a:r>
              <a:rPr lang="en-US" sz="1200" dirty="0"/>
              <a:t>Klaus </a:t>
            </a:r>
            <a:r>
              <a:rPr lang="en-US" sz="1200" dirty="0" err="1"/>
              <a:t>Schulten</a:t>
            </a:r>
            <a:r>
              <a:rPr lang="en-US" sz="1200" dirty="0"/>
              <a:t>, et al. </a:t>
            </a:r>
            <a:r>
              <a:rPr lang="en-US" sz="1200" b="1" i="1" dirty="0"/>
              <a:t>Z. Phys. Chem. </a:t>
            </a:r>
            <a:r>
              <a:rPr lang="en-US" sz="1200" dirty="0"/>
              <a:t>1976</a:t>
            </a:r>
          </a:p>
        </p:txBody>
      </p:sp>
      <p:sp>
        <p:nvSpPr>
          <p:cNvPr id="3" name="TextBox 2">
            <a:extLst>
              <a:ext uri="{FF2B5EF4-FFF2-40B4-BE49-F238E27FC236}">
                <a16:creationId xmlns:a16="http://schemas.microsoft.com/office/drawing/2014/main" xmlns="" id="{43722F63-793A-475C-B175-5D31196C6881}"/>
              </a:ext>
            </a:extLst>
          </p:cNvPr>
          <p:cNvSpPr txBox="1"/>
          <p:nvPr/>
        </p:nvSpPr>
        <p:spPr>
          <a:xfrm>
            <a:off x="2231273" y="1685982"/>
            <a:ext cx="4591963" cy="646331"/>
          </a:xfrm>
          <a:prstGeom prst="rect">
            <a:avLst/>
          </a:prstGeom>
          <a:noFill/>
        </p:spPr>
        <p:txBody>
          <a:bodyPr wrap="none" rtlCol="0">
            <a:spAutoFit/>
          </a:bodyPr>
          <a:lstStyle/>
          <a:p>
            <a:r>
              <a:rPr lang="en-US" dirty="0"/>
              <a:t>Magnetic Field Effects and Spin Chemistry </a:t>
            </a:r>
          </a:p>
          <a:p>
            <a:endParaRPr lang="en-US" dirty="0"/>
          </a:p>
        </p:txBody>
      </p:sp>
      <p:sp>
        <p:nvSpPr>
          <p:cNvPr id="4" name="Slide Number Placeholder 3">
            <a:extLst>
              <a:ext uri="{FF2B5EF4-FFF2-40B4-BE49-F238E27FC236}">
                <a16:creationId xmlns:a16="http://schemas.microsoft.com/office/drawing/2014/main" xmlns="" id="{0C41CE41-B31D-4D45-866C-1D14A058A292}"/>
              </a:ext>
            </a:extLst>
          </p:cNvPr>
          <p:cNvSpPr>
            <a:spLocks noGrp="1"/>
          </p:cNvSpPr>
          <p:nvPr>
            <p:ph type="sldNum" sz="quarter" idx="13"/>
          </p:nvPr>
        </p:nvSpPr>
        <p:spPr/>
        <p:txBody>
          <a:bodyPr/>
          <a:lstStyle/>
          <a:p>
            <a:fld id="{AEFAAC5A-9C4F-4278-920D-DF2BAB595749}" type="slidenum">
              <a:rPr lang="en-US" smtClean="0"/>
              <a:pPr/>
              <a:t>9</a:t>
            </a:fld>
            <a:endParaRPr lang="en-US" dirty="0"/>
          </a:p>
        </p:txBody>
      </p:sp>
    </p:spTree>
    <p:extLst>
      <p:ext uri="{BB962C8B-B14F-4D97-AF65-F5344CB8AC3E}">
        <p14:creationId xmlns:p14="http://schemas.microsoft.com/office/powerpoint/2010/main" xmlns="" val="361295884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presentation_4x3</Template>
  <TotalTime>18363</TotalTime>
  <Words>1432</Words>
  <Application>Microsoft Office PowerPoint</Application>
  <PresentationFormat>On-screen Show (4:3)</PresentationFormat>
  <Paragraphs>182</Paragraphs>
  <Slides>22</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presentation_4x3</vt:lpstr>
      <vt:lpstr>Graph</vt:lpstr>
      <vt:lpstr>Quantum Information  and  EPR Spectroscopy</vt:lpstr>
      <vt:lpstr>Quantum Information Science</vt:lpstr>
      <vt:lpstr>Slide 3</vt:lpstr>
      <vt:lpstr>Slide 4</vt:lpstr>
      <vt:lpstr>Slide 5</vt:lpstr>
      <vt:lpstr>Slide 6</vt:lpstr>
      <vt:lpstr>Slide 7</vt:lpstr>
      <vt:lpstr>Slide 8</vt:lpstr>
      <vt:lpstr>Slide 9</vt:lpstr>
      <vt:lpstr>Slide 10</vt:lpstr>
      <vt:lpstr>Slide 11</vt:lpstr>
      <vt:lpstr>Slide 12</vt:lpstr>
      <vt:lpstr>Quantum Information Science</vt:lpstr>
      <vt:lpstr>Single Spin EPR Detection</vt:lpstr>
      <vt:lpstr>Entanglement and Quantum Teleportation</vt:lpstr>
      <vt:lpstr>Quantum Information Science</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Secondary Reaction Sequences</dc:title>
  <dc:creator>Utschig-Johnson, Lisa M.</dc:creator>
  <cp:lastModifiedBy>TovDrunin</cp:lastModifiedBy>
  <cp:revision>270</cp:revision>
  <cp:lastPrinted>2017-11-08T23:02:30Z</cp:lastPrinted>
  <dcterms:created xsi:type="dcterms:W3CDTF">2016-06-15T14:15:49Z</dcterms:created>
  <dcterms:modified xsi:type="dcterms:W3CDTF">2021-11-14T23:05:53Z</dcterms:modified>
</cp:coreProperties>
</file>