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0"/>
  </p:notesMasterIdLst>
  <p:sldIdLst>
    <p:sldId id="258" r:id="rId2"/>
    <p:sldId id="260" r:id="rId3"/>
    <p:sldId id="261" r:id="rId4"/>
    <p:sldId id="262" r:id="rId5"/>
    <p:sldId id="259" r:id="rId6"/>
    <p:sldId id="257" r:id="rId7"/>
    <p:sldId id="263" r:id="rId8"/>
    <p:sldId id="265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0000FF"/>
    <a:srgbClr val="007836"/>
    <a:srgbClr val="0B1F8F"/>
    <a:srgbClr val="A12B2F"/>
    <a:srgbClr val="ECAA00"/>
    <a:srgbClr val="76777B"/>
    <a:srgbClr val="00609C"/>
    <a:srgbClr val="EC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7" autoAdjust="0"/>
    <p:restoredTop sz="93544" autoAdjust="0"/>
  </p:normalViewPr>
  <p:slideViewPr>
    <p:cSldViewPr snapToGrid="0" showGuides="1">
      <p:cViewPr varScale="1">
        <p:scale>
          <a:sx n="93" d="100"/>
          <a:sy n="93" d="100"/>
        </p:scale>
        <p:origin x="632" y="96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3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14" y="408441"/>
            <a:ext cx="1786846" cy="6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08346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4545002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82331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170633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790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3028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28723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418007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289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0" y="4799992"/>
            <a:ext cx="775768" cy="2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827084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Neutral atom quantum simulations for nuclear physics</a:t>
            </a:r>
            <a:endParaRPr lang="en-US" cap="non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erhtjhtyhy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Michael Bishof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9901" y="3720287"/>
            <a:ext cx="2692871" cy="950097"/>
          </a:xfrm>
        </p:spPr>
        <p:txBody>
          <a:bodyPr>
            <a:normAutofit/>
          </a:bodyPr>
          <a:lstStyle/>
          <a:p>
            <a:r>
              <a:rPr lang="en-US" dirty="0" smtClean="0"/>
              <a:t>Assistant Physicist</a:t>
            </a:r>
          </a:p>
          <a:p>
            <a:r>
              <a:rPr lang="en-US" dirty="0" smtClean="0"/>
              <a:t>Physics Division</a:t>
            </a:r>
          </a:p>
          <a:p>
            <a:r>
              <a:rPr lang="en-US" dirty="0" smtClean="0"/>
              <a:t>Medium Energy Physics</a:t>
            </a:r>
          </a:p>
          <a:p>
            <a:r>
              <a:rPr lang="en-US" dirty="0" smtClean="0"/>
              <a:t>TRACER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Monday, Nov. 22, 2021</a:t>
            </a:r>
            <a:endParaRPr lang="en-US" dirty="0"/>
          </a:p>
        </p:txBody>
      </p:sp>
      <p:pic>
        <p:nvPicPr>
          <p:cNvPr id="209" name="Picture 208"/>
          <p:cNvPicPr>
            <a:picLocks noChangeAspect="1"/>
          </p:cNvPicPr>
          <p:nvPr/>
        </p:nvPicPr>
        <p:blipFill rotWithShape="1">
          <a:blip r:embed="rId2"/>
          <a:srcRect t="19197" b="24355"/>
          <a:stretch/>
        </p:blipFill>
        <p:spPr>
          <a:xfrm>
            <a:off x="4451498" y="1248528"/>
            <a:ext cx="4692502" cy="20718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1" y="1"/>
            <a:ext cx="8372901" cy="446566"/>
          </a:xfrm>
        </p:spPr>
        <p:txBody>
          <a:bodyPr/>
          <a:lstStyle/>
          <a:p>
            <a:r>
              <a:rPr lang="en-US" cap="none" dirty="0" smtClean="0"/>
              <a:t>Quantum capabilities as I see it</a:t>
            </a:r>
            <a:endParaRPr lang="en-US" cap="none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15334"/>
              </p:ext>
            </p:extLst>
          </p:nvPr>
        </p:nvGraphicFramePr>
        <p:xfrm>
          <a:off x="457200" y="529440"/>
          <a:ext cx="8601739" cy="2444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228">
                  <a:extLst>
                    <a:ext uri="{9D8B030D-6E8A-4147-A177-3AD203B41FA5}">
                      <a16:colId xmlns:a16="http://schemas.microsoft.com/office/drawing/2014/main" val="364242192"/>
                    </a:ext>
                  </a:extLst>
                </a:gridCol>
                <a:gridCol w="1537467">
                  <a:extLst>
                    <a:ext uri="{9D8B030D-6E8A-4147-A177-3AD203B41FA5}">
                      <a16:colId xmlns:a16="http://schemas.microsoft.com/office/drawing/2014/main" val="1797268024"/>
                    </a:ext>
                  </a:extLst>
                </a:gridCol>
                <a:gridCol w="1720348">
                  <a:extLst>
                    <a:ext uri="{9D8B030D-6E8A-4147-A177-3AD203B41FA5}">
                      <a16:colId xmlns:a16="http://schemas.microsoft.com/office/drawing/2014/main" val="2800282044"/>
                    </a:ext>
                  </a:extLst>
                </a:gridCol>
                <a:gridCol w="1720348">
                  <a:extLst>
                    <a:ext uri="{9D8B030D-6E8A-4147-A177-3AD203B41FA5}">
                      <a16:colId xmlns:a16="http://schemas.microsoft.com/office/drawing/2014/main" val="802664081"/>
                    </a:ext>
                  </a:extLst>
                </a:gridCol>
                <a:gridCol w="1720348">
                  <a:extLst>
                    <a:ext uri="{9D8B030D-6E8A-4147-A177-3AD203B41FA5}">
                      <a16:colId xmlns:a16="http://schemas.microsoft.com/office/drawing/2014/main" val="2680807872"/>
                    </a:ext>
                  </a:extLst>
                </a:gridCol>
              </a:tblGrid>
              <a:tr h="7677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Qubit 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Best entangling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fidelity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2-qubit fidelity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Connectivity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Scalability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273842"/>
                  </a:ext>
                </a:extLst>
              </a:tr>
              <a:tr h="708752">
                <a:tc>
                  <a:txBody>
                    <a:bodyPr/>
                    <a:lstStyle/>
                    <a:p>
                      <a:r>
                        <a:rPr lang="en-US" dirty="0" smtClean="0"/>
                        <a:t>Superconducting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0.99-&gt;0.98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Heavy Hex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957553"/>
                  </a:ext>
                </a:extLst>
              </a:tr>
              <a:tr h="410626">
                <a:tc>
                  <a:txBody>
                    <a:bodyPr/>
                    <a:lstStyle/>
                    <a:p>
                      <a:r>
                        <a:rPr lang="en-US" dirty="0" smtClean="0"/>
                        <a:t>Trapped</a:t>
                      </a:r>
                      <a:r>
                        <a:rPr lang="en-US" baseline="0" dirty="0" smtClean="0"/>
                        <a:t> 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to</a:t>
                      </a:r>
                      <a:r>
                        <a:rPr lang="en-US" baseline="0" dirty="0" smtClean="0"/>
                        <a:t> all*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 worse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99828"/>
                  </a:ext>
                </a:extLst>
              </a:tr>
              <a:tr h="410626">
                <a:tc>
                  <a:txBody>
                    <a:bodyPr/>
                    <a:lstStyle/>
                    <a:p>
                      <a:r>
                        <a:rPr lang="en-US" dirty="0" smtClean="0"/>
                        <a:t>Neutral</a:t>
                      </a:r>
                      <a:r>
                        <a:rPr lang="en-US" baseline="0" dirty="0" smtClean="0"/>
                        <a:t> Atoms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NN or NNN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🚀🚀🚀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9204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7869" y="2973844"/>
            <a:ext cx="4488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*Demonstrated for systems up to 11 qubits</a:t>
            </a:r>
            <a:endParaRPr lang="en-US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31" y="3335450"/>
            <a:ext cx="1385457" cy="1251919"/>
          </a:xfrm>
          <a:prstGeom prst="rect">
            <a:avLst/>
          </a:prstGeom>
        </p:spPr>
      </p:pic>
      <p:pic>
        <p:nvPicPr>
          <p:cNvPr id="1026" name="Picture 2" descr="Fig.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62" y="3216125"/>
            <a:ext cx="2464814" cy="128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306401" y="4497690"/>
            <a:ext cx="34364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22222"/>
                </a:solidFill>
                <a:latin typeface="-apple-system"/>
              </a:rPr>
              <a:t>Wright, K., Beck, K.M., </a:t>
            </a:r>
            <a:r>
              <a:rPr lang="en-US" sz="1100" dirty="0" err="1">
                <a:solidFill>
                  <a:srgbClr val="222222"/>
                </a:solidFill>
                <a:latin typeface="-apple-system"/>
              </a:rPr>
              <a:t>Debnath</a:t>
            </a:r>
            <a:r>
              <a:rPr lang="en-US" sz="1100" dirty="0">
                <a:solidFill>
                  <a:srgbClr val="222222"/>
                </a:solidFill>
                <a:latin typeface="-apple-system"/>
              </a:rPr>
              <a:t>, S. </a:t>
            </a:r>
            <a:r>
              <a:rPr lang="en-US" sz="1100" i="1" dirty="0" smtClean="0">
                <a:solidFill>
                  <a:srgbClr val="222222"/>
                </a:solidFill>
                <a:latin typeface="-apple-system"/>
              </a:rPr>
              <a:t>et al</a:t>
            </a:r>
            <a:r>
              <a:rPr lang="en-US" sz="1100" i="1" dirty="0">
                <a:solidFill>
                  <a:srgbClr val="222222"/>
                </a:solidFill>
                <a:latin typeface="-apple-system"/>
              </a:rPr>
              <a:t>.</a:t>
            </a:r>
            <a:r>
              <a:rPr lang="en-US" sz="1100" dirty="0">
                <a:solidFill>
                  <a:srgbClr val="222222"/>
                </a:solidFill>
                <a:latin typeface="-apple-system"/>
              </a:rPr>
              <a:t> Benchmarking an 11-qubit quantum computer. </a:t>
            </a:r>
            <a:r>
              <a:rPr lang="en-US" sz="1100" i="1" dirty="0">
                <a:solidFill>
                  <a:srgbClr val="222222"/>
                </a:solidFill>
                <a:latin typeface="-apple-system"/>
              </a:rPr>
              <a:t>Nat </a:t>
            </a:r>
            <a:r>
              <a:rPr lang="en-US" sz="1100" i="1" dirty="0" err="1">
                <a:solidFill>
                  <a:srgbClr val="222222"/>
                </a:solidFill>
                <a:latin typeface="-apple-system"/>
              </a:rPr>
              <a:t>Commun</a:t>
            </a:r>
            <a:r>
              <a:rPr lang="en-US" sz="1100" dirty="0">
                <a:solidFill>
                  <a:srgbClr val="222222"/>
                </a:solidFill>
                <a:latin typeface="-apple-system"/>
              </a:rPr>
              <a:t> </a:t>
            </a:r>
            <a:r>
              <a:rPr lang="en-US" sz="1100" b="1" dirty="0">
                <a:solidFill>
                  <a:srgbClr val="222222"/>
                </a:solidFill>
                <a:latin typeface="-apple-system"/>
              </a:rPr>
              <a:t>10, </a:t>
            </a:r>
            <a:r>
              <a:rPr lang="en-US" sz="1100" dirty="0">
                <a:solidFill>
                  <a:srgbClr val="222222"/>
                </a:solidFill>
                <a:latin typeface="-apple-system"/>
              </a:rPr>
              <a:t>5464 (2019).</a:t>
            </a:r>
            <a:endParaRPr lang="en-US" sz="11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568" y="3056717"/>
            <a:ext cx="1602522" cy="15368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15758" y="4520773"/>
            <a:ext cx="1406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</a:t>
            </a:r>
            <a:r>
              <a:rPr lang="en-US" sz="1200" dirty="0" smtClean="0"/>
              <a:t>credit: IBM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021297" y="4647021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 credit: </a:t>
            </a:r>
            <a:r>
              <a:rPr lang="en-US" sz="1200" dirty="0" err="1" smtClean="0"/>
              <a:t>QuEra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91712" y="3455807"/>
            <a:ext cx="9289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Heavy hex connectivity.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63781" y="3816240"/>
            <a:ext cx="8087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Trapped ion chain.</a:t>
            </a:r>
            <a:endParaRPr lang="en-US" sz="1050" dirty="0"/>
          </a:p>
        </p:txBody>
      </p:sp>
      <p:sp>
        <p:nvSpPr>
          <p:cNvPr id="14" name="Rectangle 13"/>
          <p:cNvSpPr/>
          <p:nvPr/>
        </p:nvSpPr>
        <p:spPr>
          <a:xfrm>
            <a:off x="6009932" y="3074881"/>
            <a:ext cx="108484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Neutral atoms in their most useful form.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0351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Are we entering the neutral atom quantum computing golden age?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9" y="1077130"/>
            <a:ext cx="6625247" cy="1509261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8788"/>
          <a:stretch/>
        </p:blipFill>
        <p:spPr>
          <a:xfrm>
            <a:off x="353069" y="2673908"/>
            <a:ext cx="6625247" cy="178808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288" y="3316527"/>
            <a:ext cx="1980250" cy="502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288" y="1392216"/>
            <a:ext cx="1843944" cy="89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372901" cy="621711"/>
          </a:xfrm>
        </p:spPr>
        <p:txBody>
          <a:bodyPr/>
          <a:lstStyle/>
          <a:p>
            <a:r>
              <a:rPr lang="en-US" cap="none" dirty="0" smtClean="0"/>
              <a:t>Neutral atoms and quantum simulation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38" y="621711"/>
            <a:ext cx="8308664" cy="2777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489" y="3399684"/>
            <a:ext cx="92310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Recent publication with 256 </a:t>
            </a:r>
            <a:r>
              <a:rPr lang="en-US" dirty="0"/>
              <a:t>qubit </a:t>
            </a:r>
            <a:r>
              <a:rPr lang="en-US" dirty="0" smtClean="0"/>
              <a:t>simulation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 err="1" smtClean="0"/>
              <a:t>Ebadi</a:t>
            </a:r>
            <a:r>
              <a:rPr lang="en-US" sz="1000" dirty="0"/>
              <a:t>, S., Wang, T.T., Levine, H. </a:t>
            </a:r>
            <a:r>
              <a:rPr lang="en-US" sz="1000" i="1" dirty="0"/>
              <a:t>et al.</a:t>
            </a:r>
            <a:r>
              <a:rPr lang="en-US" sz="1000" dirty="0"/>
              <a:t> Quantum phases of matter on a 256-atom programmable quantum simulator. </a:t>
            </a:r>
            <a:r>
              <a:rPr lang="en-US" sz="1000" i="1" dirty="0"/>
              <a:t>Nature</a:t>
            </a:r>
            <a:r>
              <a:rPr lang="en-US" sz="1000" dirty="0"/>
              <a:t> </a:t>
            </a:r>
            <a:r>
              <a:rPr lang="en-US" sz="1000" b="1" dirty="0"/>
              <a:t>595, </a:t>
            </a:r>
            <a:r>
              <a:rPr lang="en-US" sz="1000" dirty="0"/>
              <a:t>227–232 (2021</a:t>
            </a:r>
            <a:r>
              <a:rPr lang="en-US" sz="10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Perform global operations on larger groups of qubits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Observe global behavior but with fine grain qubit state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Scalable individual qubit control also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7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19" y="110647"/>
            <a:ext cx="8372901" cy="370986"/>
          </a:xfrm>
        </p:spPr>
        <p:txBody>
          <a:bodyPr/>
          <a:lstStyle/>
          <a:p>
            <a:r>
              <a:rPr lang="en-US" sz="2400" cap="none" dirty="0" err="1" smtClean="0"/>
              <a:t>Netutral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Yb</a:t>
            </a:r>
            <a:r>
              <a:rPr lang="en-US" sz="2400" cap="none" dirty="0" smtClean="0"/>
              <a:t> atoms: even better</a:t>
            </a:r>
            <a:endParaRPr lang="en-US" sz="2400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4421369" y="4890574"/>
            <a:ext cx="457200" cy="13716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092" y="3005032"/>
            <a:ext cx="949106" cy="1528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753" y="959626"/>
            <a:ext cx="1568233" cy="153089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2626" y="754474"/>
            <a:ext cx="4148715" cy="4501116"/>
            <a:chOff x="3363787" y="710536"/>
            <a:chExt cx="4148715" cy="450111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63787" y="710536"/>
              <a:ext cx="4148715" cy="4501116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4387447" y="4268072"/>
              <a:ext cx="247867" cy="247867"/>
              <a:chOff x="724313" y="1225977"/>
              <a:chExt cx="288776" cy="288776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313" y="1225977"/>
                <a:ext cx="288776" cy="288776"/>
              </a:xfrm>
              <a:prstGeom prst="rect">
                <a:avLst/>
              </a:prstGeom>
            </p:spPr>
          </p:pic>
          <p:cxnSp>
            <p:nvCxnSpPr>
              <p:cNvPr id="36" name="Straight Arrow Connector 35"/>
              <p:cNvCxnSpPr/>
              <p:nvPr/>
            </p:nvCxnSpPr>
            <p:spPr>
              <a:xfrm>
                <a:off x="868702" y="1237802"/>
                <a:ext cx="0" cy="27457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  <a:effectLst>
                <a:softEdge rad="9525"/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prstMaterial="plastic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 rot="10800000">
              <a:off x="5568219" y="3172224"/>
              <a:ext cx="247867" cy="247867"/>
              <a:chOff x="724313" y="1225977"/>
              <a:chExt cx="288776" cy="288776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313" y="1225977"/>
                <a:ext cx="288776" cy="288776"/>
              </a:xfrm>
              <a:prstGeom prst="rect">
                <a:avLst/>
              </a:prstGeom>
            </p:spPr>
          </p:pic>
          <p:cxnSp>
            <p:nvCxnSpPr>
              <p:cNvPr id="43" name="Straight Arrow Connector 42"/>
              <p:cNvCxnSpPr/>
              <p:nvPr/>
            </p:nvCxnSpPr>
            <p:spPr>
              <a:xfrm>
                <a:off x="868702" y="1237802"/>
                <a:ext cx="0" cy="27457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  <a:effectLst>
                <a:softEdge rad="9525"/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prstMaterial="plastic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7" name="Oval 46"/>
            <p:cNvSpPr/>
            <p:nvPr/>
          </p:nvSpPr>
          <p:spPr>
            <a:xfrm>
              <a:off x="5180748" y="741547"/>
              <a:ext cx="1022807" cy="1022807"/>
            </a:xfrm>
            <a:prstGeom prst="ellipse">
              <a:avLst/>
            </a:prstGeom>
            <a:gradFill flip="none" rotWithShape="1">
              <a:gsLst>
                <a:gs pos="33000">
                  <a:srgbClr val="7030A0">
                    <a:alpha val="0"/>
                  </a:srgbClr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 rot="10800000">
              <a:off x="5566677" y="1115081"/>
              <a:ext cx="247867" cy="247867"/>
              <a:chOff x="724313" y="1225977"/>
              <a:chExt cx="288776" cy="288776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313" y="1225977"/>
                <a:ext cx="288776" cy="288776"/>
              </a:xfrm>
              <a:prstGeom prst="rect">
                <a:avLst/>
              </a:prstGeom>
            </p:spPr>
          </p:pic>
          <p:cxnSp>
            <p:nvCxnSpPr>
              <p:cNvPr id="65" name="Straight Arrow Connector 64"/>
              <p:cNvCxnSpPr/>
              <p:nvPr/>
            </p:nvCxnSpPr>
            <p:spPr>
              <a:xfrm>
                <a:off x="868702" y="1237802"/>
                <a:ext cx="0" cy="27457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  <a:effectLst>
                <a:softEdge rad="9525"/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prstMaterial="plastic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Up-Down Arrow 9"/>
          <p:cNvSpPr/>
          <p:nvPr/>
        </p:nvSpPr>
        <p:spPr>
          <a:xfrm>
            <a:off x="4548068" y="2490520"/>
            <a:ext cx="299366" cy="533263"/>
          </a:xfrm>
          <a:prstGeom prst="upDown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18808" y="633492"/>
            <a:ext cx="33633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Excitation to “clock” metastable state to select </a:t>
            </a:r>
            <a:r>
              <a:rPr lang="en-US" dirty="0" smtClean="0"/>
              <a:t>atoms </a:t>
            </a:r>
            <a:r>
              <a:rPr lang="en-US" dirty="0" smtClean="0"/>
              <a:t>for </a:t>
            </a:r>
            <a:r>
              <a:rPr lang="en-US" dirty="0" smtClean="0"/>
              <a:t>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Second excitation to Rydberg state to turn on an off interactions as </a:t>
            </a:r>
            <a:r>
              <a:rPr lang="en-US" dirty="0" smtClean="0"/>
              <a:t>desired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Atomic state can couple to telecom wavelengths </a:t>
            </a:r>
            <a:r>
              <a:rPr lang="en-US" dirty="0" smtClean="0"/>
              <a:t>to achieve long distance entanglement between systems for clock networks </a:t>
            </a:r>
            <a:r>
              <a:rPr lang="en-US" dirty="0" smtClean="0"/>
              <a:t>or distributed quantum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952553" y="2770701"/>
            <a:ext cx="10587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76957" y="2586035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3</a:t>
            </a:r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879040" y="2770701"/>
            <a:ext cx="1664" cy="618453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79040" y="2786091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1.4 </a:t>
            </a:r>
            <a:r>
              <a:rPr lang="el-GR" sz="1600" dirty="0" smtClean="0">
                <a:solidFill>
                  <a:srgbClr val="C00000"/>
                </a:solidFill>
              </a:rPr>
              <a:t>μ</a:t>
            </a:r>
            <a:r>
              <a:rPr lang="en-US" sz="1600" dirty="0" smtClean="0">
                <a:solidFill>
                  <a:srgbClr val="C00000"/>
                </a:solidFill>
              </a:rPr>
              <a:t>m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45317" y="3769401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= 1.16 </a:t>
            </a:r>
            <a:r>
              <a:rPr lang="el-GR" sz="1600" dirty="0" smtClean="0">
                <a:solidFill>
                  <a:schemeClr val="bg2">
                    <a:lumMod val="75000"/>
                  </a:schemeClr>
                </a:solidFill>
              </a:rPr>
              <a:t>μ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m ÷ 2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0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136934"/>
            <a:ext cx="8372901" cy="621711"/>
          </a:xfrm>
        </p:spPr>
        <p:txBody>
          <a:bodyPr/>
          <a:lstStyle/>
          <a:p>
            <a:r>
              <a:rPr lang="en-US" sz="1800" cap="none" dirty="0"/>
              <a:t>I</a:t>
            </a:r>
            <a:r>
              <a:rPr lang="en-US" sz="1800" cap="none" dirty="0" smtClean="0"/>
              <a:t>nvestigate how the properties of nucleons and nuclei emerge from fundamental interactions of quarks and gluons</a:t>
            </a:r>
            <a:endParaRPr lang="en-US" sz="1800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836284"/>
            <a:ext cx="8372901" cy="374786"/>
          </a:xfrm>
        </p:spPr>
        <p:txBody>
          <a:bodyPr/>
          <a:lstStyle/>
          <a:p>
            <a:r>
              <a:rPr lang="en-US" sz="1400" dirty="0" smtClean="0"/>
              <a:t>Well… they’re kind of like quarks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4415050" y="4919079"/>
            <a:ext cx="457200" cy="13716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Figure cap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4" r="26808"/>
          <a:stretch/>
        </p:blipFill>
        <p:spPr bwMode="auto">
          <a:xfrm>
            <a:off x="361057" y="1107181"/>
            <a:ext cx="1443446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5659" y="2661661"/>
            <a:ext cx="2301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222222"/>
                </a:solidFill>
                <a:latin typeface="Source Sans Pro"/>
              </a:rPr>
              <a:t>Images: APS/Alan </a:t>
            </a:r>
            <a:r>
              <a:rPr lang="en-US" sz="1200" dirty="0" err="1" smtClean="0">
                <a:solidFill>
                  <a:srgbClr val="222222"/>
                </a:solidFill>
                <a:latin typeface="Source Sans Pro"/>
              </a:rPr>
              <a:t>Stonebraker</a:t>
            </a:r>
            <a:endParaRPr lang="en-US" sz="1200" dirty="0"/>
          </a:p>
        </p:txBody>
      </p:sp>
      <p:pic>
        <p:nvPicPr>
          <p:cNvPr id="1028" name="Picture 4" descr="Figure cap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2" t="5958" r="20697" b="4324"/>
          <a:stretch/>
        </p:blipFill>
        <p:spPr bwMode="auto">
          <a:xfrm>
            <a:off x="1864627" y="1107181"/>
            <a:ext cx="109728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087707" y="2800160"/>
            <a:ext cx="1490376" cy="1656995"/>
            <a:chOff x="941924" y="2757149"/>
            <a:chExt cx="1490376" cy="1656995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7496" y="2872305"/>
              <a:ext cx="256054" cy="384081"/>
            </a:xfrm>
            <a:prstGeom prst="rect">
              <a:avLst/>
            </a:prstGeom>
            <a:noFill/>
            <a:effectLst/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1356443" y="2757149"/>
              <a:ext cx="256054" cy="384081"/>
            </a:xfrm>
            <a:prstGeom prst="rect">
              <a:avLst/>
            </a:prstGeom>
            <a:noFill/>
            <a:effectLst/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5390" y="2866790"/>
              <a:ext cx="256054" cy="384081"/>
            </a:xfrm>
            <a:prstGeom prst="rect">
              <a:avLst/>
            </a:prstGeom>
            <a:noFill/>
            <a:effectLst/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176246" y="2757149"/>
              <a:ext cx="256054" cy="384081"/>
            </a:xfrm>
            <a:prstGeom prst="rect">
              <a:avLst/>
            </a:prstGeom>
            <a:noFill/>
            <a:effectLst/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941924" y="3135520"/>
              <a:ext cx="256054" cy="384081"/>
            </a:xfrm>
            <a:prstGeom prst="rect">
              <a:avLst/>
            </a:prstGeom>
            <a:noFill/>
            <a:effectLst/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2693" y="3245226"/>
              <a:ext cx="256054" cy="384081"/>
            </a:xfrm>
            <a:prstGeom prst="rect">
              <a:avLst/>
            </a:prstGeom>
            <a:noFill/>
            <a:effectLst/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0135" y="3250871"/>
              <a:ext cx="256054" cy="384081"/>
            </a:xfrm>
            <a:prstGeom prst="rect">
              <a:avLst/>
            </a:prstGeom>
            <a:noFill/>
            <a:effectLst/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170991" y="3141230"/>
              <a:ext cx="256054" cy="384081"/>
            </a:xfrm>
            <a:prstGeom prst="rect">
              <a:avLst/>
            </a:prstGeom>
            <a:noFill/>
            <a:effectLst/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241" y="3640467"/>
              <a:ext cx="256054" cy="384081"/>
            </a:xfrm>
            <a:prstGeom prst="rect">
              <a:avLst/>
            </a:prstGeom>
            <a:noFill/>
            <a:effectLst/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1351188" y="3525311"/>
              <a:ext cx="256054" cy="384081"/>
            </a:xfrm>
            <a:prstGeom prst="rect">
              <a:avLst/>
            </a:prstGeom>
            <a:noFill/>
            <a:effectLst/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0135" y="3634952"/>
              <a:ext cx="256054" cy="384081"/>
            </a:xfrm>
            <a:prstGeom prst="rect">
              <a:avLst/>
            </a:prstGeom>
            <a:noFill/>
            <a:effectLst/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170991" y="3525311"/>
              <a:ext cx="256054" cy="384081"/>
            </a:xfrm>
            <a:prstGeom prst="rect">
              <a:avLst/>
            </a:prstGeom>
            <a:noFill/>
            <a:effectLst/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1924" y="4030063"/>
              <a:ext cx="256054" cy="384081"/>
            </a:xfrm>
            <a:prstGeom prst="rect">
              <a:avLst/>
            </a:prstGeom>
            <a:noFill/>
            <a:effectLst/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1350871" y="3914907"/>
              <a:ext cx="256054" cy="384081"/>
            </a:xfrm>
            <a:prstGeom prst="rect">
              <a:avLst/>
            </a:prstGeom>
            <a:noFill/>
            <a:effectLst/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1760135" y="3914908"/>
              <a:ext cx="256054" cy="384081"/>
            </a:xfrm>
            <a:prstGeom prst="rect">
              <a:avLst/>
            </a:prstGeom>
            <a:noFill/>
            <a:effectLst/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2888" y="4030063"/>
              <a:ext cx="256054" cy="384081"/>
            </a:xfrm>
            <a:prstGeom prst="rect">
              <a:avLst/>
            </a:prstGeom>
            <a:noFill/>
            <a:effectLst/>
          </p:spPr>
        </p:pic>
      </p:grpSp>
      <p:sp>
        <p:nvSpPr>
          <p:cNvPr id="7" name="Right Arrow 6"/>
          <p:cNvSpPr/>
          <p:nvPr/>
        </p:nvSpPr>
        <p:spPr>
          <a:xfrm>
            <a:off x="3117011" y="1601782"/>
            <a:ext cx="1173193" cy="570606"/>
          </a:xfrm>
          <a:prstGeom prst="righ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14483" y="2183764"/>
            <a:ext cx="1138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Gluons are too difficult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4240871" y="2202443"/>
            <a:ext cx="289030" cy="28903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>
            <a:bevelT w="146050" h="88900"/>
            <a:bevelB w="0" h="0"/>
            <a:extrusionClr>
              <a:schemeClr val="accent6"/>
            </a:extrusion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538279" y="2215094"/>
            <a:ext cx="289030" cy="28903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>
            <a:bevelT w="146050" h="88900"/>
            <a:bevelB w="0" h="0"/>
            <a:extrusionClr>
              <a:schemeClr val="accent6"/>
            </a:extrusion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825010" y="1459573"/>
            <a:ext cx="289030" cy="28903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>
            <a:bevelT w="146050" h="88900"/>
            <a:bevelB w="0" h="0"/>
            <a:extrusionClr>
              <a:schemeClr val="accent6"/>
            </a:extrusion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543865" y="1555361"/>
            <a:ext cx="289030" cy="28903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>
            <a:bevelT w="146050" h="88900"/>
            <a:bevelB w="0" h="0"/>
            <a:extrusionClr>
              <a:schemeClr val="accent6"/>
            </a:extrusion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769802" y="1748603"/>
            <a:ext cx="289030" cy="28903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>
            <a:bevelT w="146050" h="88900"/>
            <a:bevelB w="0" h="0"/>
            <a:extrusionClr>
              <a:schemeClr val="accent6"/>
            </a:extrusion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 rot="7459937">
            <a:off x="4105227" y="1112358"/>
            <a:ext cx="586438" cy="301681"/>
            <a:chOff x="4589959" y="1491973"/>
            <a:chExt cx="586438" cy="301681"/>
          </a:xfrm>
        </p:grpSpPr>
        <p:sp>
          <p:nvSpPr>
            <p:cNvPr id="49" name="Oval 48"/>
            <p:cNvSpPr/>
            <p:nvPr/>
          </p:nvSpPr>
          <p:spPr>
            <a:xfrm>
              <a:off x="4589959" y="1491973"/>
              <a:ext cx="289030" cy="2890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/>
            </a:scene3d>
            <a:sp3d>
              <a:bevelT w="146050" h="88900"/>
              <a:bevelB w="0" h="0"/>
              <a:extrusionClr>
                <a:schemeClr val="accent6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887367" y="1504624"/>
              <a:ext cx="289030" cy="28903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/>
            </a:scene3d>
            <a:sp3d>
              <a:bevelT w="146050" h="88900"/>
              <a:bevelB w="0" h="0"/>
              <a:extrusionClr>
                <a:schemeClr val="accent6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3358326">
            <a:off x="5026158" y="1119705"/>
            <a:ext cx="586438" cy="301681"/>
            <a:chOff x="5423083" y="1524001"/>
            <a:chExt cx="586438" cy="301681"/>
          </a:xfrm>
        </p:grpSpPr>
        <p:sp>
          <p:nvSpPr>
            <p:cNvPr id="51" name="Oval 50"/>
            <p:cNvSpPr/>
            <p:nvPr/>
          </p:nvSpPr>
          <p:spPr>
            <a:xfrm>
              <a:off x="5423083" y="1524001"/>
              <a:ext cx="289030" cy="2890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/>
            </a:scene3d>
            <a:sp3d>
              <a:bevelT w="146050" h="88900"/>
              <a:bevelB w="0" h="0"/>
              <a:extrusionClr>
                <a:schemeClr val="accent6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720491" y="1536652"/>
              <a:ext cx="289030" cy="28903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/>
            </a:scene3d>
            <a:sp3d>
              <a:bevelT w="146050" h="88900"/>
              <a:bevelB w="0" h="0"/>
              <a:extrusionClr>
                <a:schemeClr val="accent6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5551029" y="1503903"/>
            <a:ext cx="1173193" cy="570606"/>
          </a:xfrm>
          <a:prstGeom prst="righ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506466" y="2023285"/>
            <a:ext cx="1138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Discrete space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787" y="847676"/>
            <a:ext cx="1622733" cy="1539753"/>
          </a:xfrm>
          <a:prstGeom prst="rect">
            <a:avLst/>
          </a:prstGeom>
        </p:spPr>
      </p:pic>
      <p:sp>
        <p:nvSpPr>
          <p:cNvPr id="79" name="Oval 78"/>
          <p:cNvSpPr/>
          <p:nvPr/>
        </p:nvSpPr>
        <p:spPr>
          <a:xfrm>
            <a:off x="7093216" y="1266331"/>
            <a:ext cx="289030" cy="28903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>
            <a:bevelT w="146050" h="88900"/>
            <a:bevelB w="0" h="0"/>
            <a:extrusionClr>
              <a:schemeClr val="accent6"/>
            </a:extrusion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093216" y="1644691"/>
            <a:ext cx="289030" cy="28903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>
            <a:bevelT w="146050" h="88900"/>
            <a:bevelB w="0" h="0"/>
            <a:extrusionClr>
              <a:schemeClr val="accent6"/>
            </a:extrusion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549746" y="1266331"/>
            <a:ext cx="289030" cy="28903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>
            <a:bevelT w="146050" h="88900"/>
            <a:bevelB w="0" h="0"/>
            <a:extrusionClr>
              <a:schemeClr val="accent6"/>
            </a:extrusion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 rot="7459937">
            <a:off x="8284575" y="2039250"/>
            <a:ext cx="289030" cy="28903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>
            <a:bevelT w="146050" h="88900"/>
            <a:bevelB w="0" h="0"/>
            <a:extrusionClr>
              <a:schemeClr val="accent6"/>
            </a:extrusion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 rot="7459937">
            <a:off x="8288499" y="1644690"/>
            <a:ext cx="289030" cy="28903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>
            <a:bevelT w="146050" h="88900"/>
            <a:bevelB w="0" h="0"/>
            <a:extrusionClr>
              <a:schemeClr val="accent6"/>
            </a:extrusion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409" y="2943107"/>
            <a:ext cx="1622733" cy="1539753"/>
          </a:xfrm>
          <a:prstGeom prst="rect">
            <a:avLst/>
          </a:prstGeom>
        </p:spPr>
      </p:pic>
      <p:sp>
        <p:nvSpPr>
          <p:cNvPr id="86" name="Oval 85"/>
          <p:cNvSpPr/>
          <p:nvPr/>
        </p:nvSpPr>
        <p:spPr>
          <a:xfrm>
            <a:off x="7038838" y="3361762"/>
            <a:ext cx="289030" cy="28903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>
            <a:bevelT w="146050" h="88900"/>
            <a:bevelB w="0" h="0"/>
            <a:extrusionClr>
              <a:schemeClr val="accent6"/>
            </a:extrusion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495368" y="3361762"/>
            <a:ext cx="289030" cy="28903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>
            <a:bevelT w="146050" h="88900"/>
            <a:bevelB w="0" h="0"/>
            <a:extrusionClr>
              <a:schemeClr val="accent6"/>
            </a:extrusion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 rot="7459937">
            <a:off x="8230197" y="4134681"/>
            <a:ext cx="289030" cy="28903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>
            <a:bevelT w="146050" h="88900"/>
            <a:bevelB w="0" h="0"/>
            <a:extrusionClr>
              <a:schemeClr val="accent6"/>
            </a:extrusion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 rot="7459937">
            <a:off x="7840726" y="4115084"/>
            <a:ext cx="289030" cy="28903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>
            <a:bevelT w="146050" h="88900"/>
            <a:bevelB w="0" h="0"/>
            <a:extrusionClr>
              <a:schemeClr val="accent6"/>
            </a:extrusion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627088" y="2384608"/>
            <a:ext cx="396949" cy="554052"/>
          </a:xfrm>
          <a:prstGeom prst="down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97" y="3531531"/>
            <a:ext cx="256054" cy="384081"/>
          </a:xfrm>
          <a:prstGeom prst="rect">
            <a:avLst/>
          </a:prstGeom>
          <a:noFill/>
          <a:effectLst/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020844" y="3416375"/>
            <a:ext cx="256054" cy="384081"/>
          </a:xfrm>
          <a:prstGeom prst="rect">
            <a:avLst/>
          </a:prstGeom>
          <a:noFill/>
          <a:effectLst/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791" y="3526016"/>
            <a:ext cx="256054" cy="384081"/>
          </a:xfrm>
          <a:prstGeom prst="rect">
            <a:avLst/>
          </a:prstGeom>
          <a:noFill/>
          <a:effectLst/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840647" y="3416375"/>
            <a:ext cx="256054" cy="384081"/>
          </a:xfrm>
          <a:prstGeom prst="rect">
            <a:avLst/>
          </a:prstGeom>
          <a:noFill/>
          <a:effectLst/>
        </p:spPr>
      </p:pic>
      <p:sp>
        <p:nvSpPr>
          <p:cNvPr id="96" name="Right Arrow 95"/>
          <p:cNvSpPr/>
          <p:nvPr/>
        </p:nvSpPr>
        <p:spPr>
          <a:xfrm rot="10800000">
            <a:off x="5702892" y="3327303"/>
            <a:ext cx="1173193" cy="570606"/>
          </a:xfrm>
          <a:prstGeom prst="righ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Arrow 96"/>
          <p:cNvSpPr/>
          <p:nvPr/>
        </p:nvSpPr>
        <p:spPr>
          <a:xfrm rot="10800000">
            <a:off x="2530515" y="3365418"/>
            <a:ext cx="1173193" cy="570606"/>
          </a:xfrm>
          <a:prstGeom prst="righ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8010135" y="2380161"/>
            <a:ext cx="1138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flavor</a:t>
            </a:r>
          </a:p>
          <a:p>
            <a:r>
              <a:rPr lang="en-US" sz="1400" dirty="0" smtClean="0"/>
              <a:t>1 color</a:t>
            </a:r>
            <a:endParaRPr lang="en-US" sz="1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5772729" y="3870003"/>
            <a:ext cx="1138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Encode in atomic state</a:t>
            </a:r>
            <a:endParaRPr lang="en-US" sz="1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2441018" y="3971419"/>
            <a:ext cx="1643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&gt;1+1D is difficult</a:t>
            </a:r>
            <a:endParaRPr lang="en-US" sz="1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517341" y="3888348"/>
            <a:ext cx="1728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Now I just need a cocktail napkin.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48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-3486"/>
            <a:ext cx="8372901" cy="621711"/>
          </a:xfrm>
        </p:spPr>
        <p:txBody>
          <a:bodyPr/>
          <a:lstStyle/>
          <a:p>
            <a:r>
              <a:rPr lang="en-US" cap="none" dirty="0" smtClean="0"/>
              <a:t>Argonne’s Analog quantum apparatus (</a:t>
            </a:r>
            <a:r>
              <a:rPr lang="en-US" cap="none" dirty="0" err="1" smtClean="0"/>
              <a:t>AQuA</a:t>
            </a:r>
            <a:r>
              <a:rPr lang="en-US" cap="none" dirty="0" smtClean="0"/>
              <a:t>)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678665"/>
            <a:ext cx="8372901" cy="374786"/>
          </a:xfrm>
        </p:spPr>
        <p:txBody>
          <a:bodyPr/>
          <a:lstStyle/>
          <a:p>
            <a:r>
              <a:rPr lang="en-US" dirty="0" smtClean="0"/>
              <a:t>Roadmap and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111944"/>
              </p:ext>
            </p:extLst>
          </p:nvPr>
        </p:nvGraphicFramePr>
        <p:xfrm>
          <a:off x="247506" y="1136880"/>
          <a:ext cx="8862120" cy="1367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424">
                  <a:extLst>
                    <a:ext uri="{9D8B030D-6E8A-4147-A177-3AD203B41FA5}">
                      <a16:colId xmlns:a16="http://schemas.microsoft.com/office/drawing/2014/main" val="3156584665"/>
                    </a:ext>
                  </a:extLst>
                </a:gridCol>
                <a:gridCol w="1772424">
                  <a:extLst>
                    <a:ext uri="{9D8B030D-6E8A-4147-A177-3AD203B41FA5}">
                      <a16:colId xmlns:a16="http://schemas.microsoft.com/office/drawing/2014/main" val="971907720"/>
                    </a:ext>
                  </a:extLst>
                </a:gridCol>
                <a:gridCol w="1772424">
                  <a:extLst>
                    <a:ext uri="{9D8B030D-6E8A-4147-A177-3AD203B41FA5}">
                      <a16:colId xmlns:a16="http://schemas.microsoft.com/office/drawing/2014/main" val="244965741"/>
                    </a:ext>
                  </a:extLst>
                </a:gridCol>
                <a:gridCol w="1772424">
                  <a:extLst>
                    <a:ext uri="{9D8B030D-6E8A-4147-A177-3AD203B41FA5}">
                      <a16:colId xmlns:a16="http://schemas.microsoft.com/office/drawing/2014/main" val="3011971397"/>
                    </a:ext>
                  </a:extLst>
                </a:gridCol>
                <a:gridCol w="1772424">
                  <a:extLst>
                    <a:ext uri="{9D8B030D-6E8A-4147-A177-3AD203B41FA5}">
                      <a16:colId xmlns:a16="http://schemas.microsoft.com/office/drawing/2014/main" val="3843265572"/>
                    </a:ext>
                  </a:extLst>
                </a:gridCol>
              </a:tblGrid>
              <a:tr h="4109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FY2021</a:t>
                      </a:r>
                      <a:endParaRPr lang="en-US" sz="1600" dirty="0"/>
                    </a:p>
                  </a:txBody>
                  <a:tcPr marL="118518" marR="118518" marT="59259" marB="5925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FY2022</a:t>
                      </a:r>
                      <a:endParaRPr lang="en-US" sz="1600" dirty="0"/>
                    </a:p>
                  </a:txBody>
                  <a:tcPr marL="118518" marR="118518" marT="59259" marB="5925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FY2023</a:t>
                      </a:r>
                      <a:endParaRPr lang="en-US" sz="1600" dirty="0"/>
                    </a:p>
                  </a:txBody>
                  <a:tcPr marL="118518" marR="118518" marT="59259" marB="5925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FY2024</a:t>
                      </a:r>
                      <a:endParaRPr lang="en-US" sz="1600" dirty="0"/>
                    </a:p>
                  </a:txBody>
                  <a:tcPr marL="118518" marR="118518" marT="59259" marB="5925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FY2025</a:t>
                      </a:r>
                      <a:endParaRPr lang="en-US" sz="1600" dirty="0"/>
                    </a:p>
                  </a:txBody>
                  <a:tcPr marL="118518" marR="118518" marT="59259" marB="59259"/>
                </a:tc>
                <a:extLst>
                  <a:ext uri="{0D108BD9-81ED-4DB2-BD59-A6C34878D82A}">
                    <a16:rowId xmlns:a16="http://schemas.microsoft.com/office/drawing/2014/main" val="3108123351"/>
                  </a:ext>
                </a:extLst>
              </a:tr>
              <a:tr h="4109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System</a:t>
                      </a:r>
                      <a:r>
                        <a:rPr lang="en-US" sz="1400" baseline="0" dirty="0" smtClean="0"/>
                        <a:t> design and construction</a:t>
                      </a:r>
                      <a:endParaRPr lang="en-US" sz="1400" dirty="0"/>
                    </a:p>
                  </a:txBody>
                  <a:tcPr marL="118518" marR="118518" marT="59259" marB="5925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Tweezer trapping</a:t>
                      </a:r>
                      <a:endParaRPr lang="en-US" sz="1400" dirty="0"/>
                    </a:p>
                  </a:txBody>
                  <a:tcPr marL="118518" marR="118518" marT="59259" marB="5925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Clock state manipulation</a:t>
                      </a:r>
                      <a:endParaRPr lang="en-US" sz="1400" dirty="0"/>
                    </a:p>
                  </a:txBody>
                  <a:tcPr marL="118518" marR="118518" marT="59259" marB="5925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Rydberg excitation</a:t>
                      </a:r>
                      <a:endParaRPr lang="en-US" sz="1400" dirty="0"/>
                    </a:p>
                  </a:txBody>
                  <a:tcPr marL="118518" marR="118518" marT="59259" marB="5925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Scale to</a:t>
                      </a:r>
                      <a:r>
                        <a:rPr lang="en-US" sz="1400" baseline="0" dirty="0" smtClean="0"/>
                        <a:t> 2D</a:t>
                      </a:r>
                      <a:endParaRPr lang="en-US" sz="1400" dirty="0"/>
                    </a:p>
                  </a:txBody>
                  <a:tcPr marL="118518" marR="118518" marT="59259" marB="59259"/>
                </a:tc>
                <a:extLst>
                  <a:ext uri="{0D108BD9-81ED-4DB2-BD59-A6C34878D82A}">
                    <a16:rowId xmlns:a16="http://schemas.microsoft.com/office/drawing/2014/main" val="1138238497"/>
                  </a:ext>
                </a:extLst>
              </a:tr>
              <a:tr h="4109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 Trapping</a:t>
                      </a:r>
                      <a:endParaRPr lang="en-US" sz="1400" dirty="0"/>
                    </a:p>
                  </a:txBody>
                  <a:tcPr marL="118518" marR="118518" marT="59259" marB="59259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Atom arrangement</a:t>
                      </a:r>
                      <a:endParaRPr lang="en-US" sz="1400" dirty="0"/>
                    </a:p>
                  </a:txBody>
                  <a:tcPr marL="118518" marR="118518" marT="59259" marB="5925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 qubit</a:t>
                      </a:r>
                      <a:r>
                        <a:rPr lang="en-US" sz="1400" baseline="0" dirty="0" smtClean="0"/>
                        <a:t> control</a:t>
                      </a:r>
                      <a:endParaRPr lang="en-US" sz="1400" dirty="0"/>
                    </a:p>
                  </a:txBody>
                  <a:tcPr marL="118518" marR="118518" marT="59259" marB="5925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1D Simulation</a:t>
                      </a:r>
                      <a:endParaRPr lang="en-US" sz="1400" dirty="0"/>
                    </a:p>
                  </a:txBody>
                  <a:tcPr marL="118518" marR="118518" marT="59259" marB="5925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2D simulations</a:t>
                      </a:r>
                      <a:endParaRPr lang="en-US" sz="1400" dirty="0"/>
                    </a:p>
                  </a:txBody>
                  <a:tcPr marL="118518" marR="118518" marT="59259" marB="59259"/>
                </a:tc>
                <a:extLst>
                  <a:ext uri="{0D108BD9-81ED-4DB2-BD59-A6C34878D82A}">
                    <a16:rowId xmlns:a16="http://schemas.microsoft.com/office/drawing/2014/main" val="3709104761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565688" y="3284619"/>
            <a:ext cx="2010548" cy="1570663"/>
            <a:chOff x="1617397" y="1522413"/>
            <a:chExt cx="3581046" cy="27479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37" y="1522413"/>
              <a:ext cx="853379" cy="274796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0416" y="1522413"/>
              <a:ext cx="853379" cy="274796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3795" y="1522413"/>
              <a:ext cx="853379" cy="274796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7174" y="1522413"/>
              <a:ext cx="853379" cy="2747962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 rot="10800000">
              <a:off x="2002967" y="2767013"/>
              <a:ext cx="247867" cy="247867"/>
              <a:chOff x="724313" y="1225977"/>
              <a:chExt cx="288776" cy="288776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313" y="1225977"/>
                <a:ext cx="288776" cy="288776"/>
              </a:xfrm>
              <a:prstGeom prst="rect">
                <a:avLst/>
              </a:prstGeom>
            </p:spPr>
          </p:pic>
          <p:cxnSp>
            <p:nvCxnSpPr>
              <p:cNvPr id="26" name="Straight Arrow Connector 25"/>
              <p:cNvCxnSpPr/>
              <p:nvPr/>
            </p:nvCxnSpPr>
            <p:spPr>
              <a:xfrm>
                <a:off x="868702" y="1237802"/>
                <a:ext cx="0" cy="27457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  <a:effectLst>
                <a:softEdge rad="9525"/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prstMaterial="plastic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2856347" y="2764969"/>
              <a:ext cx="247867" cy="247867"/>
              <a:chOff x="724313" y="1225977"/>
              <a:chExt cx="288776" cy="288776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313" y="1225977"/>
                <a:ext cx="288776" cy="288776"/>
              </a:xfrm>
              <a:prstGeom prst="rect">
                <a:avLst/>
              </a:prstGeom>
            </p:spPr>
          </p:pic>
          <p:cxnSp>
            <p:nvCxnSpPr>
              <p:cNvPr id="24" name="Straight Arrow Connector 23"/>
              <p:cNvCxnSpPr/>
              <p:nvPr/>
            </p:nvCxnSpPr>
            <p:spPr>
              <a:xfrm>
                <a:off x="868702" y="1237802"/>
                <a:ext cx="0" cy="27457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  <a:effectLst>
                <a:softEdge rad="9525"/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prstMaterial="plastic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 rot="10800000">
              <a:off x="3703374" y="2762925"/>
              <a:ext cx="247867" cy="247867"/>
              <a:chOff x="724313" y="1225977"/>
              <a:chExt cx="288776" cy="288776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313" y="1225977"/>
                <a:ext cx="288776" cy="288776"/>
              </a:xfrm>
              <a:prstGeom prst="rect">
                <a:avLst/>
              </a:prstGeom>
            </p:spPr>
          </p:pic>
          <p:cxnSp>
            <p:nvCxnSpPr>
              <p:cNvPr id="22" name="Straight Arrow Connector 21"/>
              <p:cNvCxnSpPr/>
              <p:nvPr/>
            </p:nvCxnSpPr>
            <p:spPr>
              <a:xfrm>
                <a:off x="868702" y="1237802"/>
                <a:ext cx="0" cy="27457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  <a:effectLst>
                <a:softEdge rad="9525"/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prstMaterial="plastic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 rot="10800000">
              <a:off x="4563107" y="2760810"/>
              <a:ext cx="247867" cy="247867"/>
              <a:chOff x="724313" y="1225977"/>
              <a:chExt cx="288776" cy="28877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313" y="1225977"/>
                <a:ext cx="288776" cy="288776"/>
              </a:xfrm>
              <a:prstGeom prst="rect">
                <a:avLst/>
              </a:prstGeom>
            </p:spPr>
          </p:pic>
          <p:cxnSp>
            <p:nvCxnSpPr>
              <p:cNvPr id="20" name="Straight Arrow Connector 19"/>
              <p:cNvCxnSpPr/>
              <p:nvPr/>
            </p:nvCxnSpPr>
            <p:spPr>
              <a:xfrm>
                <a:off x="868702" y="1237802"/>
                <a:ext cx="0" cy="27457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  <a:effectLst>
                <a:softEdge rad="9525"/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prstMaterial="plastic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Oval 15"/>
            <p:cNvSpPr/>
            <p:nvPr/>
          </p:nvSpPr>
          <p:spPr>
            <a:xfrm>
              <a:off x="1617397" y="2365946"/>
              <a:ext cx="1022807" cy="1022807"/>
            </a:xfrm>
            <a:prstGeom prst="ellipse">
              <a:avLst/>
            </a:prstGeom>
            <a:gradFill flip="none" rotWithShape="1">
              <a:gsLst>
                <a:gs pos="33000">
                  <a:srgbClr val="7030A0">
                    <a:alpha val="0"/>
                  </a:srgbClr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319887" y="2365945"/>
              <a:ext cx="1022807" cy="1022807"/>
            </a:xfrm>
            <a:prstGeom prst="ellipse">
              <a:avLst/>
            </a:prstGeom>
            <a:gradFill flip="none" rotWithShape="1">
              <a:gsLst>
                <a:gs pos="33000">
                  <a:srgbClr val="7030A0">
                    <a:alpha val="0"/>
                  </a:srgbClr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175636" y="2381551"/>
              <a:ext cx="1022807" cy="1022807"/>
            </a:xfrm>
            <a:prstGeom prst="ellipse">
              <a:avLst/>
            </a:prstGeom>
            <a:gradFill flip="none" rotWithShape="1">
              <a:gsLst>
                <a:gs pos="33000">
                  <a:srgbClr val="7030A0">
                    <a:alpha val="0"/>
                  </a:srgbClr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25" y="3106768"/>
            <a:ext cx="3296109" cy="15329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8952" y="3194588"/>
            <a:ext cx="2421885" cy="165244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564201" y="3821913"/>
            <a:ext cx="300687" cy="210547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978952" y="3194588"/>
            <a:ext cx="2307277" cy="165244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564201" y="3189611"/>
            <a:ext cx="414751" cy="632303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64201" y="4032460"/>
            <a:ext cx="414751" cy="814577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132590" y="3821912"/>
            <a:ext cx="300687" cy="210547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5133133" y="3300465"/>
            <a:ext cx="1316302" cy="521451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32590" y="4037437"/>
            <a:ext cx="1325399" cy="809599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461831" y="3300465"/>
            <a:ext cx="2368270" cy="154657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038621" y="4561589"/>
            <a:ext cx="2675923" cy="11648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1340" y="4423089"/>
            <a:ext cx="590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~1 m</a:t>
            </a:r>
            <a:endParaRPr lang="en-US" sz="12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16" y="2515415"/>
            <a:ext cx="1085010" cy="81375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33756" y="2543280"/>
            <a:ext cx="85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Lots of </a:t>
            </a:r>
            <a:r>
              <a:rPr lang="en-US" sz="1200" dirty="0" err="1" smtClean="0"/>
              <a:t>Yb</a:t>
            </a:r>
            <a:r>
              <a:rPr lang="en-US" sz="1200" dirty="0" smtClean="0"/>
              <a:t> atoms in a MOT!</a:t>
            </a:r>
            <a:endParaRPr lang="en-US" sz="12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876535" y="2763826"/>
            <a:ext cx="587880" cy="1584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5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194" y="140544"/>
            <a:ext cx="8372901" cy="621711"/>
          </a:xfrm>
        </p:spPr>
        <p:txBody>
          <a:bodyPr/>
          <a:lstStyle/>
          <a:p>
            <a:r>
              <a:rPr lang="en-US" cap="none" dirty="0" smtClean="0"/>
              <a:t>A pathfinder for nuclear physics quantum simulation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65" y="1280693"/>
            <a:ext cx="4676557" cy="340881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980505" y="3858512"/>
            <a:ext cx="2028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M. </a:t>
            </a:r>
            <a:r>
              <a:rPr lang="en-US" sz="1600" dirty="0" err="1" smtClean="0"/>
              <a:t>Saffman</a:t>
            </a:r>
            <a:r>
              <a:rPr lang="en-US" sz="1600" dirty="0" smtClean="0"/>
              <a:t>, UWM C. Cortes</a:t>
            </a:r>
          </a:p>
          <a:p>
            <a:r>
              <a:rPr lang="en-US" sz="1600" dirty="0" smtClean="0"/>
              <a:t>S. Gray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605017" y="834417"/>
            <a:ext cx="2381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“A neutral atom quantum simulator for nuclear physics”  </a:t>
            </a:r>
          </a:p>
          <a:p>
            <a:pPr algn="ctr"/>
            <a:r>
              <a:rPr lang="en-US" sz="1600" dirty="0" smtClean="0"/>
              <a:t>2020 ECRP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280118" y="940576"/>
            <a:ext cx="28669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Unified NP-QIS funded project at ANL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unding began in FY20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“Pathfinder” began FY21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Strong, interdisciplinary team representing the many strengths of </a:t>
            </a:r>
            <a:r>
              <a:rPr lang="en-US" dirty="0" smtClean="0"/>
              <a:t>ANL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PHY, CSD, CNM, university collaborators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47597" y="667531"/>
            <a:ext cx="2729450" cy="2370576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94877" y="1468447"/>
            <a:ext cx="1486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M. Bishof</a:t>
            </a:r>
          </a:p>
          <a:p>
            <a:r>
              <a:rPr lang="en-US" sz="1600" dirty="0" smtClean="0"/>
              <a:t>F. </a:t>
            </a:r>
            <a:r>
              <a:rPr lang="en-US" sz="1600" dirty="0" err="1" smtClean="0"/>
              <a:t>Granato</a:t>
            </a:r>
            <a:endParaRPr lang="en-US" sz="1600" dirty="0" smtClean="0"/>
          </a:p>
          <a:p>
            <a:r>
              <a:rPr lang="en-US" sz="1600" dirty="0" smtClean="0"/>
              <a:t>K. Bailey</a:t>
            </a:r>
          </a:p>
          <a:p>
            <a:r>
              <a:rPr lang="en-US" sz="1600" dirty="0" smtClean="0"/>
              <a:t>T. O’Connor</a:t>
            </a:r>
          </a:p>
          <a:p>
            <a:r>
              <a:rPr lang="en-US" sz="1600" dirty="0" smtClean="0"/>
              <a:t>M. Dietrich</a:t>
            </a:r>
          </a:p>
          <a:p>
            <a:r>
              <a:rPr lang="en-US" sz="1600" dirty="0" smtClean="0"/>
              <a:t>P. Mueller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65017" y="834417"/>
            <a:ext cx="1664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I. Clo</a:t>
            </a:r>
            <a:r>
              <a:rPr lang="en-US" sz="1600" dirty="0" smtClean="0">
                <a:latin typeface="TeXGyreTermes-Bold"/>
              </a:rPr>
              <a:t>ë</a:t>
            </a:r>
            <a:r>
              <a:rPr lang="en-US" sz="1600" dirty="0" smtClean="0"/>
              <a:t>t</a:t>
            </a:r>
          </a:p>
          <a:p>
            <a:r>
              <a:rPr lang="en-US" sz="1600" dirty="0" smtClean="0"/>
              <a:t>P. Ramirez</a:t>
            </a:r>
          </a:p>
          <a:p>
            <a:r>
              <a:rPr lang="en-US" sz="1600" dirty="0" smtClean="0"/>
              <a:t>R. </a:t>
            </a:r>
            <a:r>
              <a:rPr lang="en-US" sz="1600" dirty="0" err="1" smtClean="0">
                <a:latin typeface="TeXGyreTermes-Bold"/>
              </a:rPr>
              <a:t>Côté</a:t>
            </a:r>
            <a:r>
              <a:rPr lang="en-US" sz="1600" dirty="0" smtClean="0">
                <a:latin typeface="TeXGyreTermes-Bold"/>
              </a:rPr>
              <a:t>, </a:t>
            </a:r>
            <a:r>
              <a:rPr lang="en-US" sz="1600" dirty="0" err="1" smtClean="0">
                <a:latin typeface="TeXGyreTermes-Bold"/>
              </a:rPr>
              <a:t>Uconn</a:t>
            </a:r>
            <a:endParaRPr lang="en-US" sz="1600" dirty="0" smtClean="0">
              <a:latin typeface="TeXGyreTermes-Bold"/>
            </a:endParaRPr>
          </a:p>
          <a:p>
            <a:r>
              <a:rPr lang="en-US" sz="1600" dirty="0" smtClean="0">
                <a:latin typeface="TeXGyreTermes-Bold"/>
              </a:rPr>
              <a:t>J. Osborne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73026" y="2922469"/>
            <a:ext cx="1264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S. Gray</a:t>
            </a:r>
          </a:p>
          <a:p>
            <a:r>
              <a:rPr lang="en-US" sz="1600" dirty="0" smtClean="0"/>
              <a:t>C. Cortes</a:t>
            </a:r>
          </a:p>
          <a:p>
            <a:r>
              <a:rPr lang="en-US" sz="1600" dirty="0" smtClean="0"/>
              <a:t>J. Osborne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presentation_16x9</Template>
  <TotalTime>314</TotalTime>
  <Words>490</Words>
  <Application>Microsoft Office PowerPoint</Application>
  <PresentationFormat>On-screen Show (16:9)</PresentationFormat>
  <Paragraphs>114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-apple-system</vt:lpstr>
      <vt:lpstr>Arial</vt:lpstr>
      <vt:lpstr>Calibri</vt:lpstr>
      <vt:lpstr>Source Sans Pro</vt:lpstr>
      <vt:lpstr>TeXGyreTermes-Bold</vt:lpstr>
      <vt:lpstr>Wingdings</vt:lpstr>
      <vt:lpstr>presentation_16x9</vt:lpstr>
      <vt:lpstr>Neutral atom quantum simulations for nuclear physics</vt:lpstr>
      <vt:lpstr>Quantum capabilities as I see it</vt:lpstr>
      <vt:lpstr>Are we entering the neutral atom quantum computing golden age?</vt:lpstr>
      <vt:lpstr>Neutral atoms and quantum simulation</vt:lpstr>
      <vt:lpstr>Netutral Yb atoms: even better</vt:lpstr>
      <vt:lpstr>Investigate how the properties of nucleons and nuclei emerge from fundamental interactions of quarks and gluons</vt:lpstr>
      <vt:lpstr>Argonne’s Analog quantum apparatus (AQuA)</vt:lpstr>
      <vt:lpstr>A pathfinder for nuclear physics quantum simulation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Bishof, Michael N.</cp:lastModifiedBy>
  <cp:revision>37</cp:revision>
  <cp:lastPrinted>2015-09-08T15:35:42Z</cp:lastPrinted>
  <dcterms:created xsi:type="dcterms:W3CDTF">2018-07-03T17:34:09Z</dcterms:created>
  <dcterms:modified xsi:type="dcterms:W3CDTF">2021-11-22T17:40:10Z</dcterms:modified>
</cp:coreProperties>
</file>